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05" r:id="rId2"/>
    <p:sldId id="336" r:id="rId3"/>
    <p:sldId id="306" r:id="rId4"/>
    <p:sldId id="308" r:id="rId5"/>
    <p:sldId id="309" r:id="rId6"/>
    <p:sldId id="290" r:id="rId7"/>
    <p:sldId id="337" r:id="rId8"/>
    <p:sldId id="256" r:id="rId9"/>
    <p:sldId id="310" r:id="rId10"/>
    <p:sldId id="319" r:id="rId11"/>
    <p:sldId id="318" r:id="rId12"/>
    <p:sldId id="311" r:id="rId13"/>
    <p:sldId id="312" r:id="rId14"/>
    <p:sldId id="288" r:id="rId15"/>
    <p:sldId id="333" r:id="rId16"/>
    <p:sldId id="316" r:id="rId17"/>
    <p:sldId id="314" r:id="rId18"/>
    <p:sldId id="313" r:id="rId19"/>
    <p:sldId id="259" r:id="rId20"/>
    <p:sldId id="262" r:id="rId21"/>
    <p:sldId id="264" r:id="rId22"/>
    <p:sldId id="260" r:id="rId23"/>
    <p:sldId id="261" r:id="rId24"/>
    <p:sldId id="287" r:id="rId25"/>
    <p:sldId id="263" r:id="rId26"/>
    <p:sldId id="265" r:id="rId27"/>
    <p:sldId id="270" r:id="rId28"/>
    <p:sldId id="272" r:id="rId29"/>
    <p:sldId id="274" r:id="rId30"/>
    <p:sldId id="277" r:id="rId31"/>
    <p:sldId id="275" r:id="rId32"/>
    <p:sldId id="276" r:id="rId33"/>
    <p:sldId id="293" r:id="rId34"/>
    <p:sldId id="291" r:id="rId35"/>
    <p:sldId id="297" r:id="rId36"/>
    <p:sldId id="326" r:id="rId37"/>
    <p:sldId id="301" r:id="rId38"/>
    <p:sldId id="322" r:id="rId39"/>
    <p:sldId id="273" r:id="rId40"/>
    <p:sldId id="329" r:id="rId41"/>
    <p:sldId id="330" r:id="rId42"/>
    <p:sldId id="321" r:id="rId43"/>
    <p:sldId id="300" r:id="rId44"/>
    <p:sldId id="302" r:id="rId45"/>
    <p:sldId id="303" r:id="rId46"/>
    <p:sldId id="328" r:id="rId47"/>
    <p:sldId id="283" r:id="rId48"/>
    <p:sldId id="332" r:id="rId49"/>
    <p:sldId id="324" r:id="rId50"/>
    <p:sldId id="257" r:id="rId51"/>
    <p:sldId id="279" r:id="rId52"/>
    <p:sldId id="304" r:id="rId53"/>
    <p:sldId id="267" r:id="rId54"/>
    <p:sldId id="268" r:id="rId55"/>
    <p:sldId id="269" r:id="rId56"/>
    <p:sldId id="280" r:id="rId57"/>
    <p:sldId id="281" r:id="rId58"/>
    <p:sldId id="282" r:id="rId59"/>
    <p:sldId id="285" r:id="rId60"/>
    <p:sldId id="271" r:id="rId61"/>
    <p:sldId id="278" r:id="rId62"/>
    <p:sldId id="266" r:id="rId63"/>
    <p:sldId id="307" r:id="rId64"/>
    <p:sldId id="289" r:id="rId65"/>
    <p:sldId id="292" r:id="rId66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880" autoAdjust="0"/>
    <p:restoredTop sz="94660"/>
  </p:normalViewPr>
  <p:slideViewPr>
    <p:cSldViewPr snapToGrid="0">
      <p:cViewPr varScale="1">
        <p:scale>
          <a:sx n="82" d="100"/>
          <a:sy n="82" d="100"/>
        </p:scale>
        <p:origin x="70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5D7DF-EAA2-45B9-A891-CEC70AE7EC75}" type="datetimeFigureOut">
              <a:rPr lang="fr-FR" smtClean="0"/>
              <a:t>20/07/2026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F255A-CF4C-405F-B1B8-57828F453F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0105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5D7DF-EAA2-45B9-A891-CEC70AE7EC75}" type="datetimeFigureOut">
              <a:rPr lang="fr-FR" smtClean="0"/>
              <a:t>20/07/2026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F255A-CF4C-405F-B1B8-57828F453F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9099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5D7DF-EAA2-45B9-A891-CEC70AE7EC75}" type="datetimeFigureOut">
              <a:rPr lang="fr-FR" smtClean="0"/>
              <a:t>20/07/2026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F255A-CF4C-405F-B1B8-57828F453F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6368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5D7DF-EAA2-45B9-A891-CEC70AE7EC75}" type="datetimeFigureOut">
              <a:rPr lang="fr-FR" smtClean="0"/>
              <a:t>20/07/2026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F255A-CF4C-405F-B1B8-57828F453F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2452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5D7DF-EAA2-45B9-A891-CEC70AE7EC75}" type="datetimeFigureOut">
              <a:rPr lang="fr-FR" smtClean="0"/>
              <a:t>20/07/2026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F255A-CF4C-405F-B1B8-57828F453F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2588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5D7DF-EAA2-45B9-A891-CEC70AE7EC75}" type="datetimeFigureOut">
              <a:rPr lang="fr-FR" smtClean="0"/>
              <a:t>20/07/2026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F255A-CF4C-405F-B1B8-57828F453F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1213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5D7DF-EAA2-45B9-A891-CEC70AE7EC75}" type="datetimeFigureOut">
              <a:rPr lang="fr-FR" smtClean="0"/>
              <a:t>20/07/2026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F255A-CF4C-405F-B1B8-57828F453F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823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5D7DF-EAA2-45B9-A891-CEC70AE7EC75}" type="datetimeFigureOut">
              <a:rPr lang="fr-FR" smtClean="0"/>
              <a:t>20/07/2026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F255A-CF4C-405F-B1B8-57828F453F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8179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5D7DF-EAA2-45B9-A891-CEC70AE7EC75}" type="datetimeFigureOut">
              <a:rPr lang="fr-FR" smtClean="0"/>
              <a:t>20/07/2026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F255A-CF4C-405F-B1B8-57828F453F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3098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5D7DF-EAA2-45B9-A891-CEC70AE7EC75}" type="datetimeFigureOut">
              <a:rPr lang="fr-FR" smtClean="0"/>
              <a:t>20/07/2026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F255A-CF4C-405F-B1B8-57828F453F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7733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5D7DF-EAA2-45B9-A891-CEC70AE7EC75}" type="datetimeFigureOut">
              <a:rPr lang="fr-FR" smtClean="0"/>
              <a:t>20/07/2026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F255A-CF4C-405F-B1B8-57828F453F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1726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25D7DF-EAA2-45B9-A891-CEC70AE7EC75}" type="datetimeFigureOut">
              <a:rPr lang="fr-FR" smtClean="0"/>
              <a:t>20/07/2026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FF255A-CF4C-405F-B1B8-57828F453F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45046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g"/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g"/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8126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409230" y="322383"/>
            <a:ext cx="4697120" cy="1389185"/>
          </a:xfrm>
          <a:prstGeom prst="rect">
            <a:avLst/>
          </a:prstGeom>
        </p:spPr>
        <p:txBody>
          <a:bodyPr wrap="none">
            <a:prstTxWarp prst="textArchUp">
              <a:avLst/>
            </a:prstTxWarp>
            <a:spAutoFit/>
          </a:bodyPr>
          <a:lstStyle/>
          <a:p>
            <a:r>
              <a:rPr lang="fr-FR" alt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Fugaz One" pitchFamily="2" charset="0"/>
                <a:cs typeface="Arial" panose="020B0604020202020204" pitchFamily="34" charset="0"/>
              </a:rPr>
              <a:t>  </a:t>
            </a:r>
            <a:r>
              <a:rPr lang="fr-FR" altLang="fr-F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Fugaz One" pitchFamily="2" charset="0"/>
                <a:cs typeface="Arial" panose="020B0604020202020204" pitchFamily="34" charset="0"/>
              </a:rPr>
              <a:t>Châtillon-sur-Chalaronne </a:t>
            </a:r>
            <a:endParaRPr lang="fr-FR" sz="3600" dirty="0">
              <a:solidFill>
                <a:srgbClr val="FFFF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3520" y="4751429"/>
            <a:ext cx="91440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Située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dans l’Ain, entre Dombes et Bresse à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proximité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du Beaujolais et du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Mâconnais , La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Dombes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paysage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aux mille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étangs, La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Bresse d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es pâturages réservés aux volaille de Bresse</a:t>
            </a:r>
          </a:p>
          <a:p>
            <a:r>
              <a:rPr lang="fr-FR" sz="28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                  musique </a:t>
            </a:r>
            <a:r>
              <a:rPr lang="fr-FR" sz="2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la </a:t>
            </a:r>
            <a:r>
              <a:rPr lang="fr-FR" sz="2800" b="1" dirty="0" err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Liaudaine</a:t>
            </a:r>
            <a:r>
              <a:rPr lang="fr-FR" sz="2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 Valse </a:t>
            </a:r>
            <a:r>
              <a:rPr lang="fr-FR" sz="28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bressane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1356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4000">
        <p:random/>
        <p:sndAc>
          <p:stSnd loop="1">
            <p:snd r:embed="rId2" name="La-Liaudaine-valse-Bressane.wav"/>
          </p:stSnd>
        </p:sndAc>
      </p:transition>
    </mc:Choice>
    <mc:Fallback xmlns="">
      <p:transition spd="slow" advTm="14000">
        <p:random/>
        <p:sndAc>
          <p:stSnd loop="1">
            <p:snd r:embed="rId4" name="La-Liaudaine-valse-Bressan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52680" y="5552579"/>
            <a:ext cx="6869188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En remontant D’Aix les </a:t>
            </a:r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</a:t>
            </a:r>
            <a:r>
              <a:rPr lang="fr-FR" sz="2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ains il est 11h nous arrivons</a:t>
            </a:r>
          </a:p>
          <a:p>
            <a:pPr algn="ctr"/>
            <a:r>
              <a:rPr lang="fr-FR" sz="2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 à Chatillon -sur-</a:t>
            </a:r>
            <a:r>
              <a:rPr lang="fr-FR" sz="24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Chalaronne</a:t>
            </a:r>
            <a:r>
              <a:rPr lang="fr-FR" sz="2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 </a:t>
            </a:r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une petite halte s’impose,</a:t>
            </a:r>
          </a:p>
          <a:p>
            <a:pPr algn="ctr"/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et nous tombons sous le charme des lieux</a:t>
            </a:r>
          </a:p>
          <a:p>
            <a:pPr algn="ctr"/>
            <a:endParaRPr lang="fr-FR" sz="24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  <a:p>
            <a:pPr algn="ctr"/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endParaRPr lang="fr-FR" sz="2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1833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42899" y="5385000"/>
            <a:ext cx="809451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Châtillonnais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se plaisent à dire de leur territoire, qu’ils ont </a:t>
            </a:r>
            <a:r>
              <a:rPr lang="fr-FR" sz="28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« un pied en Dombes et un pied en Bresse </a:t>
            </a:r>
            <a:r>
              <a:rPr lang="fr-FR" sz="2800" b="1" i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»</a:t>
            </a:r>
          </a:p>
          <a:p>
            <a:r>
              <a:rPr lang="fr-FR" sz="2800" b="1" i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 </a:t>
            </a:r>
            <a:r>
              <a:rPr lang="fr-FR" sz="2800" b="1" i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        </a:t>
            </a:r>
            <a:r>
              <a:rPr lang="fr-FR" sz="2800" b="1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 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/>
            </a:r>
            <a:b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</a:b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2991406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/>
      </p:transition>
    </mc:Choice>
    <mc:Fallback xmlns="">
      <p:transition spd="slow" advTm="8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272"/>
          <a:stretch/>
        </p:blipFill>
        <p:spPr>
          <a:xfrm>
            <a:off x="-1" y="0"/>
            <a:ext cx="9144001" cy="686508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6645" y="5285933"/>
            <a:ext cx="896735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des petits ponts de pierre enjambent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</a:t>
            </a:r>
            <a:r>
              <a:rPr lang="fr-F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Chalaronne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nombreux  sont fleuris et offrent chacun une vue différente sur les maisons à colombages  endroits idéales pour de belles photos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3329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2000">
        <p:random/>
      </p:transition>
    </mc:Choice>
    <mc:Fallback xmlns="">
      <p:transition spd="slow" advTm="12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96141" y="5206826"/>
            <a:ext cx="855171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La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Chalaronne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traverse la ville en serpentant doucement, </a:t>
            </a:r>
          </a:p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Impossible de résister à la beauté simple de ces passerelles couvertes de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géraniums , très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paisible et vivant.</a:t>
            </a:r>
          </a:p>
        </p:txBody>
      </p:sp>
    </p:spTree>
    <p:extLst>
      <p:ext uri="{BB962C8B-B14F-4D97-AF65-F5344CB8AC3E}">
        <p14:creationId xmlns:p14="http://schemas.microsoft.com/office/powerpoint/2010/main" val="528255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1000">
        <p:random/>
      </p:transition>
    </mc:Choice>
    <mc:Fallback xmlns="">
      <p:transition spd="slow" advTm="11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852054" y="5700144"/>
            <a:ext cx="743989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Ces ponts,  sont aujourd’hui l’un des symboles du village. Ils attirent le regard… et les appareils photo.</a:t>
            </a:r>
          </a:p>
        </p:txBody>
      </p:sp>
    </p:spTree>
    <p:extLst>
      <p:ext uri="{BB962C8B-B14F-4D97-AF65-F5344CB8AC3E}">
        <p14:creationId xmlns:p14="http://schemas.microsoft.com/office/powerpoint/2010/main" val="2904067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9000">
        <p:random/>
      </p:transition>
    </mc:Choice>
    <mc:Fallback xmlns="">
      <p:transition spd="slow" advTm="9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-249382" y="5810317"/>
            <a:ext cx="9008918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Après une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dégustation local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 au bord de la </a:t>
            </a:r>
            <a:r>
              <a:rPr lang="fr-F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Chalaronne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nous reprenons notre visite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7541" y="226466"/>
            <a:ext cx="900891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Surnommée « Petite Venise de la Dombes » du fait de la présence de nombreux ponts fleuris qui enjambent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</a:t>
            </a:r>
            <a:r>
              <a:rPr lang="fr-F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Chalaronne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7076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1000">
        <p:random/>
      </p:transition>
    </mc:Choice>
    <mc:Fallback xmlns="">
      <p:transition spd="slow" advTm="11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2432" y="3226086"/>
            <a:ext cx="688756" cy="875536"/>
          </a:xfrm>
          <a:prstGeom prst="rect">
            <a:avLst/>
          </a:prstGeom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2249456" y="488745"/>
            <a:ext cx="5134708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ArchUp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3200" b="1" i="0" u="none" strike="noStrike" normalizeH="0" baseline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Fugaz One" pitchFamily="2" charset="0"/>
                <a:cs typeface="Arial" panose="020B0604020202020204" pitchFamily="34" charset="0"/>
              </a:rPr>
              <a:t>     </a:t>
            </a:r>
            <a:r>
              <a:rPr kumimoji="0" lang="fr-FR" altLang="fr-FR" sz="3600" b="1" i="0" u="none" strike="noStrike" normalizeH="0" baseline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Fugaz One" pitchFamily="2" charset="0"/>
                <a:cs typeface="Arial" panose="020B0604020202020204" pitchFamily="34" charset="0"/>
              </a:rPr>
              <a:t>La porte de Villar</a:t>
            </a:r>
            <a:r>
              <a:rPr kumimoji="0" lang="fr-FR" altLang="fr-FR" sz="3200" b="1" i="0" u="none" strike="noStrike" normalizeH="0" baseline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Fugaz One" pitchFamily="2" charset="0"/>
                <a:cs typeface="Arial" panose="020B0604020202020204" pitchFamily="34" charset="0"/>
              </a:rPr>
              <a:t>s</a:t>
            </a:r>
            <a:endParaRPr kumimoji="0" lang="fr-FR" altLang="fr-FR" sz="3200" b="1" i="0" u="none" strike="noStrike" normalizeH="0" baseline="0" dirty="0" smtClean="0">
              <a:ln w="22225">
                <a:solidFill>
                  <a:schemeClr val="accent2"/>
                </a:solidFill>
                <a:prstDash val="solid"/>
              </a:ln>
              <a:solidFill>
                <a:srgbClr val="00FF00"/>
              </a:solidFill>
              <a:latin typeface="Fugaz One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19987" y="5326348"/>
            <a:ext cx="882401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Porte de Villars fait partie de l'enceinte fortifiée de Châtillon sur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Chalaronne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 Construite par les Ducs de Savoie, commencée en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1273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elle fut achevé en 1321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0648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2000">
        <p:random/>
      </p:transition>
    </mc:Choice>
    <mc:Fallback xmlns="">
      <p:transition spd="slow" advTm="12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490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0" y="134035"/>
            <a:ext cx="9143999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L'enceinte n'était percée qu'en quatre endroits pour permettre l'entrée et la sortie de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Châtillon seule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subsiste la Porte de Villars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                             bien conservée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. </a:t>
            </a:r>
          </a:p>
          <a:p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                                          </a:t>
            </a:r>
            <a:endParaRPr lang="fr-F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343952" y="6209298"/>
            <a:ext cx="308449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Intérieur de la porte</a:t>
            </a:r>
            <a:endParaRPr lang="fr-FR" sz="28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00FF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1354" y="3719946"/>
            <a:ext cx="390260" cy="496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490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2000">
        <p:random/>
      </p:transition>
    </mc:Choice>
    <mc:Fallback xmlns="">
      <p:transition spd="slow" advTm="12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3952" y="6209298"/>
            <a:ext cx="308449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Intérieur de la porte</a:t>
            </a:r>
            <a:endParaRPr lang="fr-FR" sz="28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00FF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21"/>
          <a:stretch/>
        </p:blipFill>
        <p:spPr>
          <a:xfrm>
            <a:off x="1" y="0"/>
            <a:ext cx="5569526" cy="685800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9527" y="0"/>
            <a:ext cx="3574473" cy="685800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5710603" y="797510"/>
            <a:ext cx="332948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Porte imposante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8 mètres par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13,d'une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hauteur de 14,4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passage voûté mesure 4,05 m du sol à la clef.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 sommet, derrière les créneaux (fermés au début 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XX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° siècle) veillaient les hommes d'armes. </a:t>
            </a:r>
          </a:p>
        </p:txBody>
      </p:sp>
    </p:spTree>
    <p:extLst>
      <p:ext uri="{BB962C8B-B14F-4D97-AF65-F5344CB8AC3E}">
        <p14:creationId xmlns:p14="http://schemas.microsoft.com/office/powerpoint/2010/main" val="3891628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4000">
        <p:random/>
      </p:transition>
    </mc:Choice>
    <mc:Fallback xmlns="">
      <p:transition spd="slow" advTm="1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57"/>
          <a:stretch/>
        </p:blipFill>
        <p:spPr>
          <a:xfrm>
            <a:off x="-276727" y="0"/>
            <a:ext cx="4701559" cy="685800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4833" y="0"/>
            <a:ext cx="4719167" cy="685800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343952" y="6209298"/>
            <a:ext cx="308449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Intérieur de la porte</a:t>
            </a:r>
            <a:endParaRPr lang="fr-FR" sz="28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00FF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42156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322847" y="5918353"/>
            <a:ext cx="629050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Découvrir les belles maisons bien conservées</a:t>
            </a:r>
            <a:endParaRPr lang="fr-FR" sz="28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4721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40"/>
          <a:stretch/>
        </p:blipFill>
        <p:spPr>
          <a:xfrm>
            <a:off x="-51956" y="0"/>
            <a:ext cx="4687427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5472" y="0"/>
            <a:ext cx="450597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0262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5891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5722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48150" y="6073951"/>
            <a:ext cx="564770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La mairie de </a:t>
            </a:r>
            <a:r>
              <a:rPr lang="fr-F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</a:t>
            </a:r>
            <a:r>
              <a:rPr lang="fr-FR" sz="28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hâtillon-sur-Chavaronne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2313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9265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263241" y="407350"/>
            <a:ext cx="661751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Fugaz One" pitchFamily="2" charset="0"/>
              </a:rPr>
              <a:t>la halle de Châtillon-sur-Chalaronne</a:t>
            </a:r>
          </a:p>
        </p:txBody>
      </p:sp>
      <p:sp>
        <p:nvSpPr>
          <p:cNvPr id="4" name="Rectangle 3"/>
          <p:cNvSpPr/>
          <p:nvPr/>
        </p:nvSpPr>
        <p:spPr>
          <a:xfrm>
            <a:off x="83127" y="5361708"/>
            <a:ext cx="906087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Imposante, toute en bois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charpente en chêne qui attire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regard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</a:t>
            </a:r>
            <a:r>
              <a:rPr lang="fr-FR" sz="2800" b="1" dirty="0">
                <a:solidFill>
                  <a:srgbClr val="FFFF00"/>
                </a:solidFill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Aujourd’hui, tous les samedi matin  marché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très animé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9731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9000">
        <p:random/>
      </p:transition>
    </mc:Choice>
    <mc:Fallback xmlns="">
      <p:transition spd="slow" advTm="9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97428" y="5253335"/>
            <a:ext cx="905048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s’y promener tranquillement, lever les yeux, respirer l’odeur du bois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ancien , l’architecture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est remarquable, et on sent que ce bâtiment a traversé les siècles.</a:t>
            </a:r>
          </a:p>
        </p:txBody>
      </p:sp>
    </p:spTree>
    <p:extLst>
      <p:ext uri="{BB962C8B-B14F-4D97-AF65-F5344CB8AC3E}">
        <p14:creationId xmlns:p14="http://schemas.microsoft.com/office/powerpoint/2010/main" val="1142287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83127" y="4346929"/>
            <a:ext cx="897774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Halle mesure 20 mètres de large sur 60 mètres de long, et repose sur 64 piliers en bois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Les 29 et 30 septembre 1670, un incendie détruit une grande partie de la ville, dont les trois quarts des Halles</a:t>
            </a:r>
          </a:p>
        </p:txBody>
      </p:sp>
    </p:spTree>
    <p:extLst>
      <p:ext uri="{BB962C8B-B14F-4D97-AF65-F5344CB8AC3E}">
        <p14:creationId xmlns:p14="http://schemas.microsoft.com/office/powerpoint/2010/main" val="1210189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2000">
        <p:random/>
      </p:transition>
    </mc:Choice>
    <mc:Fallback xmlns="">
      <p:transition spd="slow" advTm="12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79268" y="5219021"/>
            <a:ext cx="838546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Lorsque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Mademoiselle de Montpensier, cousine de Louis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XIV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et comtesse de Châtillon, apprend l’ampleur des dégâts causés par l’incendie de 1670, </a:t>
            </a:r>
          </a:p>
        </p:txBody>
      </p:sp>
    </p:spTree>
    <p:extLst>
      <p:ext uri="{BB962C8B-B14F-4D97-AF65-F5344CB8AC3E}">
        <p14:creationId xmlns:p14="http://schemas.microsoft.com/office/powerpoint/2010/main" val="2431884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49382" y="5113456"/>
            <a:ext cx="864523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elle autorise l’abattage exceptionnel de 64 chênes dans sa forêt de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Tanay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pour permettre la reconstruction des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Halles Ce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geste généreux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est encore salué aujourd’hui.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8033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1000">
        <p:random/>
      </p:transition>
    </mc:Choice>
    <mc:Fallback xmlns="">
      <p:transition spd="slow" advTm="11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52400" y="5372744"/>
            <a:ext cx="88392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On raconte que certains des troncs furent transportés à dos d’homme jusqu’au cœur de la ville, mobilisant tout un territoire pour rebâtir ce lieu central de la vie locale.</a:t>
            </a:r>
          </a:p>
        </p:txBody>
      </p:sp>
    </p:spTree>
    <p:extLst>
      <p:ext uri="{BB962C8B-B14F-4D97-AF65-F5344CB8AC3E}">
        <p14:creationId xmlns:p14="http://schemas.microsoft.com/office/powerpoint/2010/main" val="2991294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1000">
        <p:random/>
      </p:transition>
    </mc:Choice>
    <mc:Fallback xmlns="">
      <p:transition spd="slow" advTm="11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1721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7792" y="5902346"/>
            <a:ext cx="8465780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Entrée de la halle côté place de l’église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é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normes piliers pour</a:t>
            </a:r>
          </a:p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 soutenir l’ensemble de l’habitation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  <p:cxnSp>
        <p:nvCxnSpPr>
          <p:cNvPr id="9" name="Connecteur droit avec flèche 8"/>
          <p:cNvCxnSpPr/>
          <p:nvPr/>
        </p:nvCxnSpPr>
        <p:spPr>
          <a:xfrm flipH="1" flipV="1">
            <a:off x="2202873" y="4696691"/>
            <a:ext cx="1091045" cy="1319645"/>
          </a:xfrm>
          <a:prstGeom prst="straightConnector1">
            <a:avLst/>
          </a:prstGeom>
          <a:ln>
            <a:solidFill>
              <a:srgbClr val="00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71107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7000">
        <p:random/>
      </p:transition>
    </mc:Choice>
    <mc:Fallback xmlns="">
      <p:transition spd="slow" advTm="7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397504" y="6063826"/>
            <a:ext cx="6058069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Malgré les ans ces piliers sont toujours là </a:t>
            </a:r>
          </a:p>
          <a:p>
            <a:pPr algn="ctr"/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2014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Bulle ronde 2"/>
          <p:cNvSpPr/>
          <p:nvPr/>
        </p:nvSpPr>
        <p:spPr>
          <a:xfrm>
            <a:off x="3990108" y="592282"/>
            <a:ext cx="1589809" cy="612648"/>
          </a:xfrm>
          <a:prstGeom prst="wedgeEllipseCallout">
            <a:avLst>
              <a:gd name="adj1" fmla="val -79003"/>
              <a:gd name="adj2" fmla="val 135431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L’église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6387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640385" cy="6858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56"/>
          <a:stretch/>
        </p:blipFill>
        <p:spPr>
          <a:xfrm>
            <a:off x="4618182" y="0"/>
            <a:ext cx="4525818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392491" y="583196"/>
            <a:ext cx="2984863" cy="1632466"/>
          </a:xfrm>
          <a:prstGeom prst="rect">
            <a:avLst/>
          </a:prstGeom>
        </p:spPr>
        <p:txBody>
          <a:bodyPr wrap="none">
            <a:prstTxWarp prst="textArchUp">
              <a:avLst/>
            </a:prstTxWarp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     </a:t>
            </a:r>
            <a:r>
              <a:rPr lang="fr-FR" sz="40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L’église </a:t>
            </a:r>
            <a:r>
              <a:rPr lang="fr-FR" sz="40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S</a:t>
            </a:r>
            <a:r>
              <a:rPr lang="fr-F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</a:rPr>
              <a:t>aint-André </a:t>
            </a:r>
          </a:p>
        </p:txBody>
      </p:sp>
      <p:sp>
        <p:nvSpPr>
          <p:cNvPr id="4" name="Rectangle 3"/>
          <p:cNvSpPr/>
          <p:nvPr/>
        </p:nvSpPr>
        <p:spPr>
          <a:xfrm>
            <a:off x="203467" y="5288063"/>
            <a:ext cx="887383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L’église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 été construite entre le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XIII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et le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siècle, à l’emplacement d’un ancien édifice roman. Elle mêle aujourd’hui éléments gothiques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flamboyants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5583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1000">
        <p:random/>
      </p:transition>
    </mc:Choice>
    <mc:Fallback xmlns="">
      <p:transition spd="slow" advTm="11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5042155"/>
            <a:ext cx="9144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une façade sobre, mais imposante, faite de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carrons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ces briques rouges typiques de la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région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et surmontée d’une tourelle octogonale. Elle marque tout de suite le paysage,</a:t>
            </a:r>
          </a:p>
        </p:txBody>
      </p:sp>
    </p:spTree>
    <p:extLst>
      <p:ext uri="{BB962C8B-B14F-4D97-AF65-F5344CB8AC3E}">
        <p14:creationId xmlns:p14="http://schemas.microsoft.com/office/powerpoint/2010/main" val="2851434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2000">
        <p:random/>
      </p:transition>
    </mc:Choice>
    <mc:Fallback xmlns="">
      <p:transition spd="slow" advTm="12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43116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3116" y="0"/>
            <a:ext cx="4600884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008418" y="5247055"/>
            <a:ext cx="358715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La façade est surmontée </a:t>
            </a:r>
            <a:r>
              <a:rPr lang="fr-FR" sz="2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d’une tourelle octogonale</a:t>
            </a:r>
          </a:p>
        </p:txBody>
      </p:sp>
      <p:sp>
        <p:nvSpPr>
          <p:cNvPr id="6" name="Rectangle 5"/>
          <p:cNvSpPr/>
          <p:nvPr/>
        </p:nvSpPr>
        <p:spPr>
          <a:xfrm>
            <a:off x="124692" y="4664472"/>
            <a:ext cx="4572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2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Le pinacle se termine par un petit pavillon qui renferme l'horloge publique, </a:t>
            </a:r>
            <a:endParaRPr lang="fr-FR" sz="2800" dirty="0">
              <a:solidFill>
                <a:srgbClr val="00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667457" y="516354"/>
            <a:ext cx="3002973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 Son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clocher d’origine a été détruit pendant </a:t>
            </a:r>
            <a:endParaRPr lang="fr-FR" sz="28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Révolution</a:t>
            </a:r>
            <a:r>
              <a:rPr lang="fr-FR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</a:t>
            </a:r>
          </a:p>
        </p:txBody>
      </p:sp>
    </p:spTree>
    <p:extLst>
      <p:ext uri="{BB962C8B-B14F-4D97-AF65-F5344CB8AC3E}">
        <p14:creationId xmlns:p14="http://schemas.microsoft.com/office/powerpoint/2010/main" val="3481121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2000">
        <p:random/>
      </p:transition>
    </mc:Choice>
    <mc:Fallback xmlns="">
      <p:transition spd="slow" advTm="12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05246" y="5260308"/>
            <a:ext cx="851841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Dans la façade s'ouvre un seul portail gothique à fleurons, choux et pinacles ; il est surmonté d'une ouverture circulaire en œil-de-bœuf, ou d'un « </a:t>
            </a:r>
            <a:r>
              <a:rPr lang="fr-FR" sz="2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O </a:t>
            </a:r>
            <a:r>
              <a:rPr lang="fr-FR" sz="2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» comme l'on disait autrefois</a:t>
            </a:r>
          </a:p>
        </p:txBody>
      </p:sp>
    </p:spTree>
    <p:extLst>
      <p:ext uri="{BB962C8B-B14F-4D97-AF65-F5344CB8AC3E}">
        <p14:creationId xmlns:p14="http://schemas.microsoft.com/office/powerpoint/2010/main" val="3780808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2000">
        <p:random/>
      </p:transition>
    </mc:Choice>
    <mc:Fallback xmlns="">
      <p:transition spd="slow" advTm="12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65" t="9275" r="3009" b="1"/>
          <a:stretch/>
        </p:blipFill>
        <p:spPr>
          <a:xfrm>
            <a:off x="-1" y="0"/>
            <a:ext cx="9144001" cy="6869943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39969" y="5484948"/>
            <a:ext cx="896735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Le </a:t>
            </a:r>
            <a:r>
              <a:rPr lang="fr-FR" sz="2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pinacle se termine par un petit pavillon qui </a:t>
            </a:r>
            <a:r>
              <a:rPr lang="fr-FR" sz="28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renferme </a:t>
            </a:r>
            <a:r>
              <a:rPr lang="fr-FR" sz="2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l'horloge publique, et auquel on accède par un escalier aménagé dans une tourelle octogonale légèrement saillante, au-dessus </a:t>
            </a:r>
          </a:p>
        </p:txBody>
      </p:sp>
      <p:cxnSp>
        <p:nvCxnSpPr>
          <p:cNvPr id="5" name="Connecteur droit avec flèche 4"/>
          <p:cNvCxnSpPr/>
          <p:nvPr/>
        </p:nvCxnSpPr>
        <p:spPr>
          <a:xfrm>
            <a:off x="4395355" y="3086101"/>
            <a:ext cx="2919845" cy="2982191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95631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2000">
        <p:random/>
      </p:transition>
    </mc:Choice>
    <mc:Fallback xmlns="">
      <p:transition spd="slow" advTm="12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82063" y="308374"/>
            <a:ext cx="894470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À l’intérieur, c’est le calme. Une nef large, bordée de chapelles latérales, des voûtes gothiques, et une lumière douce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éclaire l’intérieur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698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69630" y="4845206"/>
            <a:ext cx="860473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vitraux racontent des scènes de la vie du Christ, de la Vierge, mais surtout de Saint Vincent de Paul, qui fut curé de Châtillon en 1617.</a:t>
            </a:r>
          </a:p>
        </p:txBody>
      </p:sp>
    </p:spTree>
    <p:extLst>
      <p:ext uri="{BB962C8B-B14F-4D97-AF65-F5344CB8AC3E}">
        <p14:creationId xmlns:p14="http://schemas.microsoft.com/office/powerpoint/2010/main" val="3535015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9000">
        <p:random/>
      </p:transition>
    </mc:Choice>
    <mc:Fallback xmlns="">
      <p:transition spd="slow" advTm="9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65328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3280" y="0"/>
            <a:ext cx="449072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458741" y="5534561"/>
            <a:ext cx="638907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vie de saint Vincent-de-Paul racontée dans les vitraux</a:t>
            </a:r>
          </a:p>
        </p:txBody>
      </p:sp>
    </p:spTree>
    <p:extLst>
      <p:ext uri="{BB962C8B-B14F-4D97-AF65-F5344CB8AC3E}">
        <p14:creationId xmlns:p14="http://schemas.microsoft.com/office/powerpoint/2010/main" val="1357605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/>
      </p:transition>
    </mc:Choice>
    <mc:Fallback xmlns="">
      <p:transition spd="slow" advTm="8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832322" y="747319"/>
            <a:ext cx="49423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vitraux,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datent 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XIX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siècle</a:t>
            </a:r>
            <a:r>
              <a:rPr lang="fr-FR" b="1" dirty="0"/>
              <a:t>.</a:t>
            </a:r>
            <a:endParaRPr lang="fr-FR" dirty="0"/>
          </a:p>
        </p:txBody>
      </p:sp>
      <p:sp>
        <p:nvSpPr>
          <p:cNvPr id="5" name="Rectangle 4"/>
          <p:cNvSpPr/>
          <p:nvPr/>
        </p:nvSpPr>
        <p:spPr>
          <a:xfrm>
            <a:off x="195299" y="4659812"/>
            <a:ext cx="874541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Saint Vincent de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Paul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est partout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entouré de miséreux et nécessiteux ou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accueillant un mendiant ou prêchant dans un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village il est représenté partout dans cette église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4135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2000">
        <p:random/>
      </p:transition>
    </mc:Choice>
    <mc:Fallback xmlns="">
      <p:transition spd="slow" advTm="12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631377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99"/>
          <a:stretch/>
        </p:blipFill>
        <p:spPr>
          <a:xfrm>
            <a:off x="4590472" y="0"/>
            <a:ext cx="455352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7687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52208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2208" y="0"/>
            <a:ext cx="4631377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34488" y="4869010"/>
            <a:ext cx="876992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Vincent de Paul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rédige la charte fondatrice de la première Confrérie des Dames de la Charité, acte de naissance d’une œuvre qui perdure encore aujourd’hui</a:t>
            </a:r>
          </a:p>
        </p:txBody>
      </p:sp>
    </p:spTree>
    <p:extLst>
      <p:ext uri="{BB962C8B-B14F-4D97-AF65-F5344CB8AC3E}">
        <p14:creationId xmlns:p14="http://schemas.microsoft.com/office/powerpoint/2010/main" val="2519793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1000">
        <p:random/>
      </p:transition>
    </mc:Choice>
    <mc:Fallback xmlns="">
      <p:transition spd="slow" advTm="11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46185" y="5569858"/>
            <a:ext cx="8721969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nombreux vitraux du dix-neuvième siècle retracent </a:t>
            </a:r>
            <a:r>
              <a:rPr lang="fr-F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vie et </a:t>
            </a:r>
            <a:r>
              <a:rPr lang="fr-F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l’œuvre de Saint Vincent de Paul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335252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9000">
        <p:random/>
      </p:transition>
    </mc:Choice>
    <mc:Fallback xmlns="">
      <p:transition spd="slow" advTm="9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17184" y="6034427"/>
            <a:ext cx="857157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Sainte marguerite 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      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Saint Eloi 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         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Saint Sébastien</a:t>
            </a:r>
          </a:p>
        </p:txBody>
      </p:sp>
    </p:spTree>
    <p:extLst>
      <p:ext uri="{BB962C8B-B14F-4D97-AF65-F5344CB8AC3E}">
        <p14:creationId xmlns:p14="http://schemas.microsoft.com/office/powerpoint/2010/main" val="2824951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7364" y="5998949"/>
            <a:ext cx="904927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 err="1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Acceuil</a:t>
            </a:r>
            <a:r>
              <a:rPr lang="fr-FR" sz="36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 des miséreux par Saint </a:t>
            </a:r>
            <a:r>
              <a:rPr lang="fr-FR" sz="36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Vincent de </a:t>
            </a:r>
            <a:r>
              <a:rPr lang="fr-FR" sz="36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Paul</a:t>
            </a:r>
            <a:endParaRPr lang="fr-FR" sz="36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00FF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9209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037492" y="5602851"/>
            <a:ext cx="678766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voûtes, les chapelles latérales et les clés de voûte sculptées ont été préservées</a:t>
            </a:r>
          </a:p>
        </p:txBody>
      </p:sp>
    </p:spTree>
    <p:extLst>
      <p:ext uri="{BB962C8B-B14F-4D97-AF65-F5344CB8AC3E}">
        <p14:creationId xmlns:p14="http://schemas.microsoft.com/office/powerpoint/2010/main" val="4209024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/>
      </p:transition>
    </mc:Choice>
    <mc:Fallback xmlns="">
      <p:transition spd="slow" advTm="8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398695" y="5663643"/>
            <a:ext cx="634660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En sortant il faut admirer l’orgue de l’église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4247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699186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9186" y="0"/>
            <a:ext cx="444481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7357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6863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6000">
        <p:random/>
      </p:transition>
    </mc:Choice>
    <mc:Fallback xmlns="">
      <p:transition spd="slow" advTm="16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035086" y="5593304"/>
            <a:ext cx="5073825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La place de L’église ou se trouve    </a:t>
            </a:r>
          </a:p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la maison saint Vincent  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529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7000">
        <p:random/>
      </p:transition>
    </mc:Choice>
    <mc:Fallback xmlns="">
      <p:transition spd="slow" advTm="7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442632" y="455572"/>
            <a:ext cx="4999254" cy="1851209"/>
          </a:xfrm>
          <a:prstGeom prst="rect">
            <a:avLst/>
          </a:prstGeom>
        </p:spPr>
        <p:txBody>
          <a:bodyPr wrap="none">
            <a:prstTxWarp prst="textArchUp">
              <a:avLst/>
            </a:prstTxWarp>
            <a:spAutoFit/>
          </a:bodyPr>
          <a:lstStyle/>
          <a:p>
            <a:r>
              <a:rPr lang="fr-FR" sz="36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La maison Saint-Vincent-de-Paul</a:t>
            </a:r>
          </a:p>
        </p:txBody>
      </p:sp>
      <p:sp>
        <p:nvSpPr>
          <p:cNvPr id="4" name="Rectangle 3"/>
          <p:cNvSpPr/>
          <p:nvPr/>
        </p:nvSpPr>
        <p:spPr>
          <a:xfrm>
            <a:off x="473985" y="5717462"/>
            <a:ext cx="851095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Une statue de Saint Vincent de Paul trône au-dessus de l’entrée, semblant veiller sur les passants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</a:t>
            </a:r>
            <a:r>
              <a:rPr lang="fr-FR" sz="2800" dirty="0"/>
              <a:t>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5105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random/>
      </p:transition>
    </mc:Choice>
    <mc:Fallback xmlns="">
      <p:transition spd="slow" advTm="8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4857452"/>
            <a:ext cx="914400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sa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chambre, située au deuxième étage, qu'il pense, prie et ébauche en août </a:t>
            </a:r>
            <a:r>
              <a:rPr lang="fr-F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1617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un règlement visant à souligner la façon de </a:t>
            </a:r>
            <a:r>
              <a:rPr lang="fr-FR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visiter</a:t>
            </a:r>
            <a:r>
              <a:rPr lang="fr-FR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, </a:t>
            </a:r>
            <a:r>
              <a:rPr lang="fr-FR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servir</a:t>
            </a:r>
            <a:r>
              <a:rPr lang="fr-FR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 et </a:t>
            </a:r>
            <a:r>
              <a:rPr lang="fr-FR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soigner</a:t>
            </a:r>
            <a:r>
              <a:rPr lang="fr-FR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 les malades </a:t>
            </a:r>
            <a:r>
              <a:rPr lang="fr-FR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nécessiteux</a:t>
            </a:r>
          </a:p>
        </p:txBody>
      </p:sp>
    </p:spTree>
    <p:extLst>
      <p:ext uri="{BB962C8B-B14F-4D97-AF65-F5344CB8AC3E}">
        <p14:creationId xmlns:p14="http://schemas.microsoft.com/office/powerpoint/2010/main" val="1108420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3000">
        <p:random/>
      </p:transition>
    </mc:Choice>
    <mc:Fallback xmlns="">
      <p:transition spd="slow" advTm="13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9" t="10308" b="31484"/>
          <a:stretch/>
        </p:blipFill>
        <p:spPr>
          <a:xfrm>
            <a:off x="0" y="-1"/>
            <a:ext cx="9144000" cy="4966855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526"/>
          <a:stretch/>
        </p:blipFill>
        <p:spPr>
          <a:xfrm>
            <a:off x="0" y="4966854"/>
            <a:ext cx="9144000" cy="1891145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93518" y="5078801"/>
            <a:ext cx="895696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Cette maison, labellisée « 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Maison des Illustres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 » depuis 2012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lieu de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mémoire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incarne l’esprit de charité et de solidarité qui anime encore Châtillon-sur-Chalaronne</a:t>
            </a:r>
            <a:r>
              <a:rPr lang="fr-FR" sz="3200" dirty="0"/>
              <a:t>.</a:t>
            </a:r>
            <a:endParaRPr lang="fr-F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8695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3000">
        <p:random/>
      </p:transition>
    </mc:Choice>
    <mc:Fallback xmlns="">
      <p:transition spd="slow" advTm="13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365687" y="6209299"/>
            <a:ext cx="588815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Statue de Saint-Paul curé de Châtillon en 1617</a:t>
            </a:r>
            <a:endParaRPr lang="fr-FR" sz="2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9247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142742" y="5814443"/>
            <a:ext cx="5902577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ces maiso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ns à colombages sont plus belles </a:t>
            </a:r>
          </a:p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unes que les autres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2930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7000">
        <p:random/>
      </p:transition>
    </mc:Choice>
    <mc:Fallback xmlns="">
      <p:transition spd="slow" advTm="7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9019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899396" y="5991090"/>
            <a:ext cx="674255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Toutes les place et ruelles de la ville sont pavées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5030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:random/>
      </p:transition>
    </mc:Choice>
    <mc:Fallback xmlns="">
      <p:transition spd="slow" advTm="6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8345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5045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55495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5495" y="0"/>
            <a:ext cx="458850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2042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9603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252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7074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021282" y="6011871"/>
            <a:ext cx="762099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Belle maison à colombages ,et de carrons et de galets 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0462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:random/>
      </p:transition>
    </mc:Choice>
    <mc:Fallback xmlns="">
      <p:transition spd="slow" advTm="6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5309122"/>
            <a:ext cx="91440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Anciennes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portes fortifiées de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Châtillon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l’Hôtel de la Tour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véritable témoin du patrimoine local. Ses murs chargés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d’histoire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en font une adresse unique, au cœur même de la cité médiévale. </a:t>
            </a:r>
          </a:p>
        </p:txBody>
      </p:sp>
    </p:spTree>
    <p:extLst>
      <p:ext uri="{BB962C8B-B14F-4D97-AF65-F5344CB8AC3E}">
        <p14:creationId xmlns:p14="http://schemas.microsoft.com/office/powerpoint/2010/main" val="2004841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2000">
        <p:random/>
      </p:transition>
    </mc:Choice>
    <mc:Fallback xmlns="">
      <p:transition spd="slow" advTm="12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98763" y="5340018"/>
            <a:ext cx="8146473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Vous pourrez flâner dans les ruelles pavées, admirer les halles en bois 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siècle, ou encore longer les remparts qui rappellent le passé historique de la ville.</a:t>
            </a:r>
            <a:b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</a:b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3449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1000">
        <p:random/>
      </p:transition>
    </mc:Choice>
    <mc:Fallback xmlns="">
      <p:transition spd="slow" advTm="11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3806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53291" y="5032418"/>
            <a:ext cx="8790709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Nous retrouvons la </a:t>
            </a:r>
            <a:r>
              <a:rPr lang="fr-F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Chalaronne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et ses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ponts fleuris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impossible  de ne pas être sous le charme des lieux</a:t>
            </a:r>
          </a:p>
          <a:p>
            <a:endParaRPr lang="fr-FR" sz="28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  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un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peu de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repos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une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bonne bière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et direction Blanzy</a:t>
            </a:r>
          </a:p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.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bg1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7063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7000">
        <p:random/>
      </p:transition>
    </mc:Choice>
    <mc:Fallback xmlns="">
      <p:transition spd="slow" advTm="7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0" y="3735169"/>
            <a:ext cx="9163515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Cette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cité médiévale est pleine de surprise !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Flâner et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arpenter les ruelles moyenâgeuses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cœur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village où briques rouges et colombages se côtoient.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Malgré  les révolutions d’antan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ville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possède encore de nombreuses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richesses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Cette cité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de caractère mérite le détour. </a:t>
            </a:r>
          </a:p>
        </p:txBody>
      </p:sp>
      <p:sp>
        <p:nvSpPr>
          <p:cNvPr id="4" name="Rectangle 3"/>
          <p:cNvSpPr/>
          <p:nvPr/>
        </p:nvSpPr>
        <p:spPr>
          <a:xfrm>
            <a:off x="661886" y="6189136"/>
            <a:ext cx="7824354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Avec mes photos et du net ,Création: </a:t>
            </a:r>
            <a:r>
              <a:rPr lang="fr-FR" sz="2400" b="1" dirty="0" err="1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PapyRi</a:t>
            </a:r>
            <a:r>
              <a:rPr lang="fr-FR" sz="2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 : juillet 2026</a:t>
            </a:r>
            <a:endParaRPr lang="fr-FR" sz="2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4371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0">
        <p:random/>
      </p:transition>
    </mc:Choice>
    <mc:Fallback xmlns="">
      <p:transition spd="slow" advTm="20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744</TotalTime>
  <Words>1105</Words>
  <Application>Microsoft Office PowerPoint</Application>
  <PresentationFormat>Affichage à l'écran (4:3)</PresentationFormat>
  <Paragraphs>76</Paragraphs>
  <Slides>65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65</vt:i4>
      </vt:variant>
    </vt:vector>
  </HeadingPairs>
  <TitlesOfParts>
    <vt:vector size="71" baseType="lpstr">
      <vt:lpstr>Arial</vt:lpstr>
      <vt:lpstr>Calibri</vt:lpstr>
      <vt:lpstr>Calibri Light</vt:lpstr>
      <vt:lpstr>Fugaz One</vt:lpstr>
      <vt:lpstr>Harlow Solid Italic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jatocha.richard@sfr.fr</dc:creator>
  <cp:lastModifiedBy>jatocha.richard@sfr.fr</cp:lastModifiedBy>
  <cp:revision>97</cp:revision>
  <dcterms:created xsi:type="dcterms:W3CDTF">2026-07-11T14:59:28Z</dcterms:created>
  <dcterms:modified xsi:type="dcterms:W3CDTF">2026-07-20T13:49:09Z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