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5" r:id="rId3"/>
    <p:sldId id="316" r:id="rId4"/>
    <p:sldId id="260" r:id="rId5"/>
    <p:sldId id="266" r:id="rId6"/>
    <p:sldId id="267" r:id="rId7"/>
    <p:sldId id="268" r:id="rId8"/>
    <p:sldId id="269" r:id="rId9"/>
    <p:sldId id="270" r:id="rId10"/>
    <p:sldId id="271" r:id="rId11"/>
    <p:sldId id="272" r:id="rId12"/>
    <p:sldId id="273" r:id="rId13"/>
    <p:sldId id="274" r:id="rId14"/>
    <p:sldId id="275" r:id="rId15"/>
    <p:sldId id="276" r:id="rId16"/>
    <p:sldId id="319" r:id="rId17"/>
    <p:sldId id="315" r:id="rId18"/>
    <p:sldId id="317" r:id="rId19"/>
    <p:sldId id="296" r:id="rId20"/>
    <p:sldId id="303" r:id="rId21"/>
    <p:sldId id="262" r:id="rId22"/>
    <p:sldId id="309" r:id="rId23"/>
    <p:sldId id="277" r:id="rId24"/>
    <p:sldId id="279" r:id="rId25"/>
    <p:sldId id="278" r:id="rId26"/>
    <p:sldId id="280" r:id="rId27"/>
    <p:sldId id="306" r:id="rId28"/>
    <p:sldId id="290" r:id="rId29"/>
    <p:sldId id="281" r:id="rId30"/>
    <p:sldId id="285" r:id="rId31"/>
    <p:sldId id="283" r:id="rId32"/>
    <p:sldId id="313" r:id="rId33"/>
    <p:sldId id="288" r:id="rId34"/>
    <p:sldId id="263" r:id="rId35"/>
    <p:sldId id="312" r:id="rId36"/>
    <p:sldId id="292" r:id="rId37"/>
    <p:sldId id="301" r:id="rId38"/>
    <p:sldId id="287" r:id="rId39"/>
    <p:sldId id="293" r:id="rId40"/>
    <p:sldId id="311" r:id="rId41"/>
    <p:sldId id="289" r:id="rId42"/>
    <p:sldId id="291" r:id="rId43"/>
    <p:sldId id="300" r:id="rId44"/>
    <p:sldId id="286" r:id="rId45"/>
    <p:sldId id="294" r:id="rId46"/>
    <p:sldId id="295" r:id="rId47"/>
    <p:sldId id="302" r:id="rId48"/>
    <p:sldId id="304" r:id="rId49"/>
    <p:sldId id="305" r:id="rId50"/>
    <p:sldId id="307" r:id="rId51"/>
    <p:sldId id="308" r:id="rId52"/>
    <p:sldId id="261" r:id="rId53"/>
    <p:sldId id="284" r:id="rId54"/>
    <p:sldId id="282" r:id="rId55"/>
    <p:sldId id="299" r:id="rId56"/>
    <p:sldId id="310" r:id="rId57"/>
    <p:sldId id="297" r:id="rId58"/>
    <p:sldId id="318" r:id="rId59"/>
    <p:sldId id="298" r:id="rId60"/>
    <p:sldId id="320" r:id="rId6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HMX3TqrWcMTGsFBaoZaPg==" hashData="T71rHR4820NoWMrspMKXFzYjHygQkmcxvx922m/2JLdy5xzXF5uFFVYvd9gcUOvdmZJ39DI9ek+I0jOMwX8nS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6D4B38CF-6DAF-4859-B913-966738B39A95}" type="datetimeFigureOut">
              <a:rPr lang="fr-FR" smtClean="0"/>
              <a:t>11/07/2026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1045845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4B38CF-6DAF-4859-B913-966738B39A95}" type="datetimeFigureOut">
              <a:rPr lang="fr-FR" smtClean="0"/>
              <a:t>11/07/2026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3555786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6D4B38CF-6DAF-4859-B913-966738B39A95}" type="datetimeFigureOut">
              <a:rPr lang="fr-FR" smtClean="0"/>
              <a:t>11/07/2026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962560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D4B38CF-6DAF-4859-B913-966738B39A95}" type="datetimeFigureOut">
              <a:rPr lang="fr-FR" smtClean="0"/>
              <a:t>11/07/2026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213583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D4B38CF-6DAF-4859-B913-966738B39A95}" type="datetimeFigureOut">
              <a:rPr lang="fr-FR" smtClean="0"/>
              <a:t>11/07/2026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3845022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D4B38CF-6DAF-4859-B913-966738B39A95}" type="datetimeFigureOut">
              <a:rPr lang="fr-FR" smtClean="0"/>
              <a:t>11/07/2026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1649068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D4B38CF-6DAF-4859-B913-966738B39A95}" type="datetimeFigureOut">
              <a:rPr lang="fr-FR" smtClean="0"/>
              <a:t>11/07/2026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298431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6D4B38CF-6DAF-4859-B913-966738B39A95}" type="datetimeFigureOut">
              <a:rPr lang="fr-FR" smtClean="0"/>
              <a:t>11/07/2026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222448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6D4B38CF-6DAF-4859-B913-966738B39A95}" type="datetimeFigureOut">
              <a:rPr lang="fr-FR" smtClean="0"/>
              <a:t>11/07/2026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3880796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4B38CF-6DAF-4859-B913-966738B39A95}" type="datetimeFigureOut">
              <a:rPr lang="fr-FR" smtClean="0"/>
              <a:t>11/07/2026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1558573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4B38CF-6DAF-4859-B913-966738B39A95}" type="datetimeFigureOut">
              <a:rPr lang="fr-FR" smtClean="0"/>
              <a:t>11/07/2026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F8B578-EB7E-444C-86A1-15B3586E1B89}" type="slidenum">
              <a:rPr lang="fr-FR" smtClean="0"/>
              <a:t>‹N°›</a:t>
            </a:fld>
            <a:endParaRPr lang="fr-FR"/>
          </a:p>
        </p:txBody>
      </p:sp>
    </p:spTree>
    <p:extLst>
      <p:ext uri="{BB962C8B-B14F-4D97-AF65-F5344CB8AC3E}">
        <p14:creationId xmlns:p14="http://schemas.microsoft.com/office/powerpoint/2010/main" val="2875238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4B38CF-6DAF-4859-B913-966738B39A95}" type="datetimeFigureOut">
              <a:rPr lang="fr-FR" smtClean="0"/>
              <a:t>11/07/2026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F8B578-EB7E-444C-86A1-15B3586E1B89}" type="slidenum">
              <a:rPr lang="fr-FR" smtClean="0"/>
              <a:t>‹N°›</a:t>
            </a:fld>
            <a:endParaRPr lang="fr-FR"/>
          </a:p>
        </p:txBody>
      </p:sp>
    </p:spTree>
    <p:extLst>
      <p:ext uri="{BB962C8B-B14F-4D97-AF65-F5344CB8AC3E}">
        <p14:creationId xmlns:p14="http://schemas.microsoft.com/office/powerpoint/2010/main" val="16708753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jpeg"/><Relationship Id="rId5" Type="http://schemas.microsoft.com/office/2007/relationships/hdphoto" Target="../media/hdphoto1.wdp"/><Relationship Id="rId4" Type="http://schemas.openxmlformats.org/officeDocument/2006/relationships/image" Target="../media/image1.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8" Type="http://schemas.microsoft.com/office/2007/relationships/hdphoto" Target="../media/hdphoto4.wdp"/><Relationship Id="rId3" Type="http://schemas.microsoft.com/office/2007/relationships/hdphoto" Target="../media/hdphoto1.wdp"/><Relationship Id="rId7"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6.jpeg"/><Relationship Id="rId5" Type="http://schemas.microsoft.com/office/2007/relationships/hdphoto" Target="../media/hdphoto3.wdp"/><Relationship Id="rId10" Type="http://schemas.microsoft.com/office/2007/relationships/hdphoto" Target="../media/hdphoto5.wdp"/><Relationship Id="rId4" Type="http://schemas.openxmlformats.org/officeDocument/2006/relationships/image" Target="../media/image35.png"/><Relationship Id="rId9"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3.jpeg"/><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5.jpeg"/><Relationship Id="rId4" Type="http://schemas.openxmlformats.org/officeDocument/2006/relationships/image" Target="../media/image44.jpe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6.jp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8.jpeg"/><Relationship Id="rId4" Type="http://schemas.openxmlformats.org/officeDocument/2006/relationships/image" Target="../media/image47.jpe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55.jpeg"/><Relationship Id="rId4" Type="http://schemas.openxmlformats.org/officeDocument/2006/relationships/image" Target="../media/image54.jpg"/></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g"/></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image" Target="../media/image62.jpeg"/></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5.jpg"/></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8.png"/><Relationship Id="rId5" Type="http://schemas.openxmlformats.org/officeDocument/2006/relationships/image" Target="../media/image67.jpeg"/><Relationship Id="rId4" Type="http://schemas.openxmlformats.org/officeDocument/2006/relationships/image" Target="../media/image66.png"/></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2.jpg"/></Relationships>
</file>

<file path=ppt/slides/_rels/slide4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7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png"/><Relationship Id="rId4" Type="http://schemas.openxmlformats.org/officeDocument/2006/relationships/image" Target="../media/image73.jpeg"/></Relationships>
</file>

<file path=ppt/slides/_rels/slide4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8.jpg"/></Relationships>
</file>

<file path=ppt/slides/_rels/slide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45.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83.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4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4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85.png"/></Relationships>
</file>

<file path=ppt/slides/_rels/slide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9.jpeg"/><Relationship Id="rId4" Type="http://schemas.openxmlformats.org/officeDocument/2006/relationships/image" Target="../media/image88.jpeg"/></Relationships>
</file>

<file path=ppt/slides/_rels/slide4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jpeg"/></Relationships>
</file>

<file path=ppt/slides/_rels/slide5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3.png"/></Relationships>
</file>

<file path=ppt/slides/_rels/slide5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4.png"/></Relationships>
</file>

<file path=ppt/slides/_rels/slide5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7.jpeg"/><Relationship Id="rId5" Type="http://schemas.openxmlformats.org/officeDocument/2006/relationships/image" Target="../media/image96.png"/><Relationship Id="rId4" Type="http://schemas.openxmlformats.org/officeDocument/2006/relationships/image" Target="../media/image95.jpeg"/></Relationships>
</file>

<file path=ppt/slides/_rels/slide5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9.jpeg"/><Relationship Id="rId4" Type="http://schemas.openxmlformats.org/officeDocument/2006/relationships/image" Target="../media/image98.jpeg"/></Relationships>
</file>

<file path=ppt/slides/_rels/slide5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100.png"/></Relationships>
</file>

<file path=ppt/slides/_rels/slide55.xml.rels><?xml version="1.0" encoding="UTF-8" standalone="yes"?>
<Relationships xmlns="http://schemas.openxmlformats.org/package/2006/relationships"><Relationship Id="rId8" Type="http://schemas.openxmlformats.org/officeDocument/2006/relationships/image" Target="../media/image105.jpeg"/><Relationship Id="rId3" Type="http://schemas.microsoft.com/office/2007/relationships/hdphoto" Target="../media/hdphoto1.wdp"/><Relationship Id="rId7" Type="http://schemas.openxmlformats.org/officeDocument/2006/relationships/image" Target="../media/image104.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3.jpeg"/><Relationship Id="rId5" Type="http://schemas.openxmlformats.org/officeDocument/2006/relationships/image" Target="../media/image102.jpeg"/><Relationship Id="rId4" Type="http://schemas.openxmlformats.org/officeDocument/2006/relationships/image" Target="../media/image101.jpeg"/></Relationships>
</file>

<file path=ppt/slides/_rels/slide5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07.jpeg"/><Relationship Id="rId4" Type="http://schemas.openxmlformats.org/officeDocument/2006/relationships/image" Target="../media/image106.jpeg"/></Relationships>
</file>

<file path=ppt/slides/_rels/slide5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0.jpeg"/><Relationship Id="rId5" Type="http://schemas.openxmlformats.org/officeDocument/2006/relationships/image" Target="../media/image109.jpeg"/><Relationship Id="rId4" Type="http://schemas.openxmlformats.org/officeDocument/2006/relationships/image" Target="../media/image108.jpeg"/></Relationships>
</file>

<file path=ppt/slides/_rels/slide5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1.jpeg"/></Relationships>
</file>

<file path=ppt/slides/_rels/slide5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13.jpeg"/><Relationship Id="rId4" Type="http://schemas.openxmlformats.org/officeDocument/2006/relationships/image" Target="../media/image112.jpg"/></Relationships>
</file>

<file path=ppt/slides/_rels/slide6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15.gif"/><Relationship Id="rId4" Type="http://schemas.openxmlformats.org/officeDocument/2006/relationships/image" Target="../media/image11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4" name="Image 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80201" y="4623797"/>
            <a:ext cx="1368000" cy="1368000"/>
          </a:xfrm>
          <a:prstGeom prst="rect">
            <a:avLst/>
          </a:prstGeom>
        </p:spPr>
      </p:pic>
      <p:pic>
        <p:nvPicPr>
          <p:cNvPr id="5" name="Image 4"/>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5043486" y="2684923"/>
            <a:ext cx="2952000" cy="1298880"/>
          </a:xfrm>
          <a:prstGeom prst="rect">
            <a:avLst/>
          </a:prstGeom>
        </p:spPr>
      </p:pic>
      <p:pic>
        <p:nvPicPr>
          <p:cNvPr id="6" name="VODEN [Clip officiel] - Kling Klang (trad Finlande - M.Lersteau ⁄ Arr.Vóden)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970712" y="2840182"/>
            <a:ext cx="609600" cy="609600"/>
          </a:xfrm>
          <a:prstGeom prst="rect">
            <a:avLst/>
          </a:prstGeom>
        </p:spPr>
      </p:pic>
    </p:spTree>
    <p:extLst>
      <p:ext uri="{BB962C8B-B14F-4D97-AF65-F5344CB8AC3E}">
        <p14:creationId xmlns:p14="http://schemas.microsoft.com/office/powerpoint/2010/main" val="199169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35"/>
            <a:ext cx="12192000" cy="6828245"/>
          </a:xfrm>
          <a:prstGeom prst="rect">
            <a:avLst/>
          </a:prstGeom>
        </p:spPr>
      </p:pic>
    </p:spTree>
    <p:extLst>
      <p:ext uri="{BB962C8B-B14F-4D97-AF65-F5344CB8AC3E}">
        <p14:creationId xmlns:p14="http://schemas.microsoft.com/office/powerpoint/2010/main" val="20721443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19200" y="660949"/>
            <a:ext cx="9753600" cy="5536103"/>
          </a:xfrm>
          <a:prstGeom prst="rect">
            <a:avLst/>
          </a:prstGeom>
        </p:spPr>
      </p:pic>
    </p:spTree>
    <p:extLst>
      <p:ext uri="{BB962C8B-B14F-4D97-AF65-F5344CB8AC3E}">
        <p14:creationId xmlns:p14="http://schemas.microsoft.com/office/powerpoint/2010/main" val="11110939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1248742" y="4239761"/>
            <a:ext cx="9742516" cy="2554545"/>
          </a:xfrm>
          <a:prstGeom prst="rect">
            <a:avLst/>
          </a:prstGeom>
        </p:spPr>
        <p:txBody>
          <a:bodyPr wrap="square">
            <a:spAutoFit/>
          </a:bodyPr>
          <a:lstStyle/>
          <a:p>
            <a:r>
              <a:rPr lang="fr-FR" sz="2000" b="1" dirty="0">
                <a:solidFill>
                  <a:srgbClr val="FF0000"/>
                </a:solidFill>
                <a:latin typeface="Courgette" panose="02000603070400060004" pitchFamily="2" charset="0"/>
              </a:rPr>
              <a:t>Rovaniemi, la capitale de la Laponie</a:t>
            </a:r>
            <a:r>
              <a:rPr lang="fr-FR" dirty="0">
                <a:solidFill>
                  <a:srgbClr val="444343"/>
                </a:solidFill>
                <a:latin typeface="Abel"/>
              </a:rPr>
              <a:t>,</a:t>
            </a:r>
            <a:r>
              <a:rPr lang="fr-FR" sz="2000" dirty="0">
                <a:solidFill>
                  <a:srgbClr val="444343"/>
                </a:solidFill>
                <a:latin typeface="Courgette" panose="02000603070400060004" pitchFamily="2" charset="0"/>
              </a:rPr>
              <a:t> </a:t>
            </a:r>
            <a:r>
              <a:rPr lang="fr-FR" sz="2000" dirty="0">
                <a:latin typeface="Courgette" panose="02000603070400060004" pitchFamily="2" charset="0"/>
              </a:rPr>
              <a:t>se situe sur le cercle polaire arctique à environ 700km au Nord d’Helsinki. C’est l’endroit idéal pour un séjour en Laponie car en plus d’y trouver toutes les activités phares (chien de traîneau, motoneige, soirée aurores boréales…), on y trouve également des musées très intéressants ainsi que tous les services essentiels (transports, hôtels, restaurants…). De plus, la ville possède un petit aéroport qui est desservi par des compagnies internationales dont Air France. A 3h de Paris, Rovaniemi est la destination la plus facile d’accès depuis la France et celle qui offre le plus d’activités à découvrir pour un séjour inoubliable.</a:t>
            </a: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99243" y="-3"/>
            <a:ext cx="5976000" cy="4095665"/>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0"/>
            <a:ext cx="6120000" cy="4095662"/>
          </a:xfrm>
          <a:prstGeom prst="rect">
            <a:avLst/>
          </a:prstGeom>
        </p:spPr>
      </p:pic>
    </p:spTree>
    <p:extLst>
      <p:ext uri="{BB962C8B-B14F-4D97-AF65-F5344CB8AC3E}">
        <p14:creationId xmlns:p14="http://schemas.microsoft.com/office/powerpoint/2010/main" val="41832498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3000895" y="4357615"/>
            <a:ext cx="6010102" cy="2246769"/>
          </a:xfrm>
          <a:prstGeom prst="rect">
            <a:avLst/>
          </a:prstGeom>
        </p:spPr>
        <p:txBody>
          <a:bodyPr wrap="square">
            <a:spAutoFit/>
          </a:bodyPr>
          <a:lstStyle/>
          <a:p>
            <a:r>
              <a:rPr lang="fr-FR" sz="2000" b="1" dirty="0">
                <a:solidFill>
                  <a:srgbClr val="FF0000"/>
                </a:solidFill>
                <a:latin typeface="Courgette" panose="02000603070400060004" pitchFamily="2" charset="0"/>
              </a:rPr>
              <a:t>L’</a:t>
            </a:r>
            <a:r>
              <a:rPr lang="fr-FR" sz="2000" b="1" dirty="0" err="1">
                <a:solidFill>
                  <a:srgbClr val="FF0000"/>
                </a:solidFill>
                <a:latin typeface="Courgette" panose="02000603070400060004" pitchFamily="2" charset="0"/>
              </a:rPr>
              <a:t>Arktikum</a:t>
            </a:r>
            <a:r>
              <a:rPr lang="fr-FR" sz="2000" b="1" dirty="0">
                <a:solidFill>
                  <a:srgbClr val="FF0000"/>
                </a:solidFill>
                <a:latin typeface="Courgette" panose="02000603070400060004" pitchFamily="2" charset="0"/>
              </a:rPr>
              <a:t> à Rovaniemi </a:t>
            </a:r>
            <a:r>
              <a:rPr lang="fr-FR" sz="2000" dirty="0">
                <a:solidFill>
                  <a:srgbClr val="000000"/>
                </a:solidFill>
                <a:latin typeface="Courgette" panose="02000603070400060004" pitchFamily="2" charset="0"/>
              </a:rPr>
              <a:t>regroupe un Centre des Sciences et un Musée : le Centre arctique de l’Université de Laponie et le Musée Régional de la Laponie, qui permettent de découvrir la nature des zones arctiques, leur culture et leur histoire. De quoi approfondir votre culture de l’Arctique en général !</a:t>
            </a:r>
            <a:endParaRPr lang="fr-FR" sz="2000" dirty="0">
              <a:latin typeface="Courgette" panose="02000603070400060004" pitchFamily="2"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000" y="-2"/>
            <a:ext cx="6624000" cy="410688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
            <a:ext cx="5472000" cy="4104000"/>
          </a:xfrm>
          <a:prstGeom prst="rect">
            <a:avLst/>
          </a:prstGeom>
        </p:spPr>
      </p:pic>
    </p:spTree>
    <p:extLst>
      <p:ext uri="{BB962C8B-B14F-4D97-AF65-F5344CB8AC3E}">
        <p14:creationId xmlns:p14="http://schemas.microsoft.com/office/powerpoint/2010/main" val="31994660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2809701" y="5569218"/>
            <a:ext cx="6700059" cy="1015663"/>
          </a:xfrm>
          <a:prstGeom prst="rect">
            <a:avLst/>
          </a:prstGeom>
        </p:spPr>
        <p:txBody>
          <a:bodyPr wrap="square">
            <a:spAutoFit/>
          </a:bodyPr>
          <a:lstStyle/>
          <a:p>
            <a:r>
              <a:rPr lang="fr-FR" sz="2000" b="1" dirty="0">
                <a:solidFill>
                  <a:srgbClr val="FF0000"/>
                </a:solidFill>
                <a:latin typeface="Courgette" panose="02000603070400060004" pitchFamily="2" charset="0"/>
              </a:rPr>
              <a:t>Le Musée Régional de la Laponie </a:t>
            </a:r>
            <a:r>
              <a:rPr lang="fr-FR" sz="2000" dirty="0">
                <a:solidFill>
                  <a:srgbClr val="534F4F"/>
                </a:solidFill>
                <a:latin typeface="Courgette" panose="02000603070400060004" pitchFamily="2" charset="0"/>
              </a:rPr>
              <a:t>est la principale structure officielle en matière de culture lapone, préhistoire, histoire, héritage architectural et nature.</a:t>
            </a:r>
            <a:endParaRPr lang="fr-FR" sz="2000" dirty="0">
              <a:latin typeface="Courgette" panose="02000603070400060004" pitchFamily="2" charset="0"/>
            </a:endParaRPr>
          </a:p>
        </p:txBody>
      </p:sp>
      <p:pic>
        <p:nvPicPr>
          <p:cNvPr id="4" name="Image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204000" cy="5420501"/>
          </a:xfrm>
          <a:prstGeom prst="rect">
            <a:avLst/>
          </a:prstGeom>
        </p:spPr>
      </p:pic>
    </p:spTree>
    <p:extLst>
      <p:ext uri="{BB962C8B-B14F-4D97-AF65-F5344CB8AC3E}">
        <p14:creationId xmlns:p14="http://schemas.microsoft.com/office/powerpoint/2010/main" val="6397562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29351"/>
          </a:xfrm>
          <a:prstGeom prst="rect">
            <a:avLst/>
          </a:prstGeom>
        </p:spPr>
      </p:pic>
    </p:spTree>
    <p:extLst>
      <p:ext uri="{BB962C8B-B14F-4D97-AF65-F5344CB8AC3E}">
        <p14:creationId xmlns:p14="http://schemas.microsoft.com/office/powerpoint/2010/main" val="35710300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38518"/>
          </a:xfrm>
          <a:prstGeom prst="rect">
            <a:avLst/>
          </a:prstGeom>
        </p:spPr>
      </p:pic>
    </p:spTree>
    <p:extLst>
      <p:ext uri="{BB962C8B-B14F-4D97-AF65-F5344CB8AC3E}">
        <p14:creationId xmlns:p14="http://schemas.microsoft.com/office/powerpoint/2010/main" val="27233996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
            <a:ext cx="12204000" cy="6858030"/>
          </a:xfrm>
          <a:prstGeom prst="rect">
            <a:avLst/>
          </a:prstGeom>
        </p:spPr>
      </p:pic>
    </p:spTree>
    <p:extLst>
      <p:ext uri="{BB962C8B-B14F-4D97-AF65-F5344CB8AC3E}">
        <p14:creationId xmlns:p14="http://schemas.microsoft.com/office/powerpoint/2010/main" val="19107795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218200" y="495759"/>
            <a:ext cx="3403600" cy="5324535"/>
          </a:xfrm>
          <a:prstGeom prst="rect">
            <a:avLst/>
          </a:prstGeom>
        </p:spPr>
        <p:txBody>
          <a:bodyPr wrap="square">
            <a:spAutoFit/>
          </a:bodyPr>
          <a:lstStyle/>
          <a:p>
            <a:r>
              <a:rPr lang="fr-FR" sz="2000" b="1" dirty="0">
                <a:solidFill>
                  <a:srgbClr val="FF0000"/>
                </a:solidFill>
                <a:latin typeface="Courgette" panose="02000603070400060004" pitchFamily="2" charset="0"/>
              </a:rPr>
              <a:t>Le Centre Arctique de l’Université de Laponie </a:t>
            </a:r>
            <a:r>
              <a:rPr lang="fr-FR" sz="2000" dirty="0">
                <a:latin typeface="Courgette" panose="02000603070400060004" pitchFamily="2" charset="0"/>
              </a:rPr>
              <a:t>conduit des recherches </a:t>
            </a:r>
            <a:r>
              <a:rPr lang="fr-FR" sz="2000" dirty="0" smtClean="0">
                <a:latin typeface="Courgette" panose="02000603070400060004" pitchFamily="2" charset="0"/>
              </a:rPr>
              <a:t>multidisciplinaires </a:t>
            </a:r>
            <a:r>
              <a:rPr lang="fr-FR" sz="2000" dirty="0">
                <a:latin typeface="Courgette" panose="02000603070400060004" pitchFamily="2" charset="0"/>
              </a:rPr>
              <a:t>sur l’Arctique, </a:t>
            </a:r>
            <a:r>
              <a:rPr lang="fr-FR" sz="2000" dirty="0" smtClean="0">
                <a:latin typeface="Courgette" panose="02000603070400060004" pitchFamily="2" charset="0"/>
              </a:rPr>
              <a:t>internationalement </a:t>
            </a:r>
            <a:r>
              <a:rPr lang="fr-FR" sz="2000" dirty="0">
                <a:latin typeface="Courgette" panose="02000603070400060004" pitchFamily="2" charset="0"/>
              </a:rPr>
              <a:t>reconnues.</a:t>
            </a:r>
            <a:br>
              <a:rPr lang="fr-FR" sz="2000" dirty="0">
                <a:latin typeface="Courgette" panose="02000603070400060004" pitchFamily="2" charset="0"/>
              </a:rPr>
            </a:br>
            <a:r>
              <a:rPr lang="fr-FR" sz="2000" dirty="0">
                <a:latin typeface="Courgette" panose="02000603070400060004" pitchFamily="2" charset="0"/>
              </a:rPr>
              <a:t>L’exposition du Centre Arctique représente les modes de vie et la vie quotidienne des peuples du Nord, mais aussi comment ils gèrent les nouveaux défis auxquels est confrontée la région, comme les changements climatiques et la mondialisation.</a:t>
            </a: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40000" y="365768"/>
            <a:ext cx="8352000" cy="5841412"/>
          </a:xfrm>
          <a:prstGeom prst="rect">
            <a:avLst/>
          </a:prstGeom>
        </p:spPr>
      </p:pic>
    </p:spTree>
    <p:extLst>
      <p:ext uri="{BB962C8B-B14F-4D97-AF65-F5344CB8AC3E}">
        <p14:creationId xmlns:p14="http://schemas.microsoft.com/office/powerpoint/2010/main" val="2083197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864359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4444" y="0"/>
            <a:ext cx="7702826" cy="6858000"/>
          </a:xfrm>
          <a:prstGeom prst="rect">
            <a:avLst/>
          </a:prstGeom>
        </p:spPr>
      </p:pic>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72334" y="0"/>
            <a:ext cx="3440051" cy="6858000"/>
          </a:xfrm>
          <a:prstGeom prst="rect">
            <a:avLst/>
          </a:prstGeom>
        </p:spPr>
      </p:pic>
    </p:spTree>
    <p:extLst>
      <p:ext uri="{BB962C8B-B14F-4D97-AF65-F5344CB8AC3E}">
        <p14:creationId xmlns:p14="http://schemas.microsoft.com/office/powerpoint/2010/main" val="10921851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Rectangle 4"/>
          <p:cNvSpPr/>
          <p:nvPr/>
        </p:nvSpPr>
        <p:spPr>
          <a:xfrm>
            <a:off x="846621" y="6203634"/>
            <a:ext cx="3723840" cy="369332"/>
          </a:xfrm>
          <a:prstGeom prst="rect">
            <a:avLst/>
          </a:prstGeom>
        </p:spPr>
        <p:txBody>
          <a:bodyPr wrap="none">
            <a:spAutoFit/>
          </a:bodyPr>
          <a:lstStyle/>
          <a:p>
            <a:r>
              <a:rPr lang="fr-FR" dirty="0"/>
              <a:t>le plat de </a:t>
            </a:r>
            <a:r>
              <a:rPr lang="fr-FR" dirty="0" err="1"/>
              <a:t>ramen</a:t>
            </a:r>
            <a:r>
              <a:rPr lang="fr-FR" dirty="0"/>
              <a:t> à la viande de renne </a:t>
            </a:r>
          </a:p>
        </p:txBody>
      </p:sp>
      <p:sp>
        <p:nvSpPr>
          <p:cNvPr id="6" name="Rectangle 5"/>
          <p:cNvSpPr/>
          <p:nvPr/>
        </p:nvSpPr>
        <p:spPr>
          <a:xfrm>
            <a:off x="7060078" y="6203634"/>
            <a:ext cx="4707764" cy="369332"/>
          </a:xfrm>
          <a:prstGeom prst="rect">
            <a:avLst/>
          </a:prstGeom>
        </p:spPr>
        <p:txBody>
          <a:bodyPr wrap="none">
            <a:spAutoFit/>
          </a:bodyPr>
          <a:lstStyle/>
          <a:p>
            <a:r>
              <a:rPr lang="fr-FR" dirty="0"/>
              <a:t>le plat de </a:t>
            </a:r>
            <a:r>
              <a:rPr lang="fr-FR" dirty="0" err="1" smtClean="0"/>
              <a:t>ramen</a:t>
            </a:r>
            <a:r>
              <a:rPr lang="fr-FR" dirty="0" smtClean="0"/>
              <a:t> de Lavaret(poisson) et Gambas </a:t>
            </a:r>
            <a:endParaRPr lang="fr-FR" dirty="0"/>
          </a:p>
        </p:txBody>
      </p:sp>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799811" y="725598"/>
            <a:ext cx="4968031" cy="5289241"/>
          </a:xfrm>
          <a:prstGeom prst="rect">
            <a:avLst/>
          </a:prstGeom>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l="-529" t="-665"/>
          <a:stretch/>
        </p:blipFill>
        <p:spPr>
          <a:xfrm>
            <a:off x="670516" y="725598"/>
            <a:ext cx="4533251" cy="5289241"/>
          </a:xfrm>
          <a:prstGeom prst="rect">
            <a:avLst/>
          </a:prstGeom>
        </p:spPr>
      </p:pic>
    </p:spTree>
    <p:extLst>
      <p:ext uri="{BB962C8B-B14F-4D97-AF65-F5344CB8AC3E}">
        <p14:creationId xmlns:p14="http://schemas.microsoft.com/office/powerpoint/2010/main" val="24189876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Rectangle 3"/>
          <p:cNvSpPr/>
          <p:nvPr/>
        </p:nvSpPr>
        <p:spPr>
          <a:xfrm>
            <a:off x="1440623" y="5654343"/>
            <a:ext cx="3441968" cy="369332"/>
          </a:xfrm>
          <a:prstGeom prst="rect">
            <a:avLst/>
          </a:prstGeom>
        </p:spPr>
        <p:txBody>
          <a:bodyPr wrap="none">
            <a:spAutoFit/>
          </a:bodyPr>
          <a:lstStyle/>
          <a:p>
            <a:r>
              <a:rPr lang="fr-FR" dirty="0" err="1">
                <a:solidFill>
                  <a:srgbClr val="000000"/>
                </a:solidFill>
                <a:latin typeface="Pathway Gothic One"/>
              </a:rPr>
              <a:t>Lohikeitto</a:t>
            </a:r>
            <a:r>
              <a:rPr lang="fr-FR" dirty="0">
                <a:solidFill>
                  <a:srgbClr val="000000"/>
                </a:solidFill>
                <a:latin typeface="Pathway Gothic One"/>
              </a:rPr>
              <a:t>, la soupe de saumon,</a:t>
            </a:r>
            <a:endParaRPr lang="fr-FR" dirty="0"/>
          </a:p>
        </p:txBody>
      </p:sp>
      <p:sp>
        <p:nvSpPr>
          <p:cNvPr id="5" name="Rectangle 4"/>
          <p:cNvSpPr/>
          <p:nvPr/>
        </p:nvSpPr>
        <p:spPr>
          <a:xfrm>
            <a:off x="7308217" y="5644465"/>
            <a:ext cx="3903633" cy="369332"/>
          </a:xfrm>
          <a:prstGeom prst="rect">
            <a:avLst/>
          </a:prstGeom>
        </p:spPr>
        <p:txBody>
          <a:bodyPr wrap="none">
            <a:spAutoFit/>
          </a:bodyPr>
          <a:lstStyle/>
          <a:p>
            <a:r>
              <a:rPr lang="fr-FR" dirty="0" smtClean="0">
                <a:solidFill>
                  <a:srgbClr val="000000"/>
                </a:solidFill>
                <a:latin typeface="Pathway Gothic One"/>
              </a:rPr>
              <a:t>Ragout de renne aux baies arctique </a:t>
            </a:r>
            <a:endParaRPr lang="fr-FR" dirty="0"/>
          </a:p>
        </p:txBody>
      </p:sp>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783186" y="870683"/>
            <a:ext cx="5112000" cy="4245804"/>
          </a:xfrm>
          <a:prstGeom prst="rect">
            <a:avLst/>
          </a:prstGeom>
        </p:spPr>
      </p:pic>
      <p:pic>
        <p:nvPicPr>
          <p:cNvPr id="7" name="Image 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03589" y="870684"/>
            <a:ext cx="5976000" cy="4245804"/>
          </a:xfrm>
          <a:prstGeom prst="rect">
            <a:avLst/>
          </a:prstGeom>
        </p:spPr>
      </p:pic>
    </p:spTree>
    <p:extLst>
      <p:ext uri="{BB962C8B-B14F-4D97-AF65-F5344CB8AC3E}">
        <p14:creationId xmlns:p14="http://schemas.microsoft.com/office/powerpoint/2010/main" val="17305102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54778" y="0"/>
            <a:ext cx="9637222" cy="6858000"/>
          </a:xfrm>
          <a:prstGeom prst="rect">
            <a:avLst/>
          </a:prstGeom>
        </p:spPr>
      </p:pic>
      <p:sp>
        <p:nvSpPr>
          <p:cNvPr id="7" name="Rectangle 6"/>
          <p:cNvSpPr/>
          <p:nvPr/>
        </p:nvSpPr>
        <p:spPr>
          <a:xfrm>
            <a:off x="102523" y="675978"/>
            <a:ext cx="2452255" cy="5355312"/>
          </a:xfrm>
          <a:prstGeom prst="rect">
            <a:avLst/>
          </a:prstGeom>
        </p:spPr>
        <p:txBody>
          <a:bodyPr wrap="square">
            <a:spAutoFit/>
          </a:bodyPr>
          <a:lstStyle/>
          <a:p>
            <a:r>
              <a:rPr lang="fr-FR" dirty="0">
                <a:latin typeface="Courgette" panose="02000603070400060004" pitchFamily="2" charset="0"/>
              </a:rPr>
              <a:t>Qui dit Laponie dit… Père Noël bien sûr ! Et pour le rencontrer, c’est à son bureau officiel qu’il faut se rendre, au Village du Père Noël. Situé à 8 km du centre-ville de Rovaniemi, le village du Père Noël est ouvert toute l’année et accueille des touristes du monde entier. Le village offre quelques activités pour les enfants ainsi que la possibilité de se restaurer et faire du </a:t>
            </a:r>
            <a:r>
              <a:rPr lang="fr-FR" dirty="0" smtClean="0">
                <a:latin typeface="Courgette" panose="02000603070400060004" pitchFamily="2" charset="0"/>
              </a:rPr>
              <a:t>shopping.</a:t>
            </a:r>
            <a:endParaRPr lang="fr-FR" dirty="0">
              <a:latin typeface="Courgette" panose="02000603070400060004" pitchFamily="2" charset="0"/>
            </a:endParaRPr>
          </a:p>
        </p:txBody>
      </p:sp>
    </p:spTree>
    <p:extLst>
      <p:ext uri="{BB962C8B-B14F-4D97-AF65-F5344CB8AC3E}">
        <p14:creationId xmlns:p14="http://schemas.microsoft.com/office/powerpoint/2010/main" val="27811502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a:ext>
            </a:extLst>
          </a:blip>
          <a:srcRect b="4011"/>
          <a:stretch/>
        </p:blipFill>
        <p:spPr>
          <a:xfrm>
            <a:off x="-1" y="0"/>
            <a:ext cx="12204000" cy="6858000"/>
          </a:xfrm>
          <a:prstGeom prst="rect">
            <a:avLst/>
          </a:prstGeom>
        </p:spPr>
      </p:pic>
    </p:spTree>
    <p:extLst>
      <p:ext uri="{BB962C8B-B14F-4D97-AF65-F5344CB8AC3E}">
        <p14:creationId xmlns:p14="http://schemas.microsoft.com/office/powerpoint/2010/main" val="35435570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204000" cy="6858000"/>
          </a:xfrm>
          <a:prstGeom prst="rect">
            <a:avLst/>
          </a:prstGeom>
        </p:spPr>
      </p:pic>
    </p:spTree>
    <p:extLst>
      <p:ext uri="{BB962C8B-B14F-4D97-AF65-F5344CB8AC3E}">
        <p14:creationId xmlns:p14="http://schemas.microsoft.com/office/powerpoint/2010/main" val="41637040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31924" y="0"/>
            <a:ext cx="9928151" cy="6858000"/>
          </a:xfrm>
          <a:prstGeom prst="rect">
            <a:avLst/>
          </a:prstGeom>
        </p:spPr>
      </p:pic>
    </p:spTree>
    <p:extLst>
      <p:ext uri="{BB962C8B-B14F-4D97-AF65-F5344CB8AC3E}">
        <p14:creationId xmlns:p14="http://schemas.microsoft.com/office/powerpoint/2010/main" val="23525626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3"/>
            <a:ext cx="12204000" cy="6858003"/>
          </a:xfrm>
          <a:prstGeom prst="rect">
            <a:avLst/>
          </a:prstGeom>
        </p:spPr>
      </p:pic>
    </p:spTree>
    <p:extLst>
      <p:ext uri="{BB962C8B-B14F-4D97-AF65-F5344CB8AC3E}">
        <p14:creationId xmlns:p14="http://schemas.microsoft.com/office/powerpoint/2010/main" val="26657059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 y="660793"/>
            <a:ext cx="3852000" cy="5536415"/>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692000" y="0"/>
            <a:ext cx="4500000" cy="3233651"/>
          </a:xfrm>
          <a:prstGeom prst="rect">
            <a:avLst/>
          </a:prstGeom>
        </p:spPr>
      </p:pic>
      <p:pic>
        <p:nvPicPr>
          <p:cNvPr id="6" name="Image 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7692000" y="3441469"/>
            <a:ext cx="4500000" cy="3416531"/>
          </a:xfrm>
          <a:prstGeom prst="rect">
            <a:avLst/>
          </a:prstGeom>
        </p:spPr>
      </p:pic>
      <p:pic>
        <p:nvPicPr>
          <p:cNvPr id="7" name="Image 6"/>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3881999" y="660793"/>
            <a:ext cx="3744000" cy="5536415"/>
          </a:xfrm>
          <a:prstGeom prst="rect">
            <a:avLst/>
          </a:prstGeom>
        </p:spPr>
      </p:pic>
    </p:spTree>
    <p:extLst>
      <p:ext uri="{BB962C8B-B14F-4D97-AF65-F5344CB8AC3E}">
        <p14:creationId xmlns:p14="http://schemas.microsoft.com/office/powerpoint/2010/main" val="7483575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Rectangle 3"/>
          <p:cNvSpPr/>
          <p:nvPr/>
        </p:nvSpPr>
        <p:spPr>
          <a:xfrm>
            <a:off x="7245493" y="3972404"/>
            <a:ext cx="248786" cy="369332"/>
          </a:xfrm>
          <a:prstGeom prst="rect">
            <a:avLst/>
          </a:prstGeom>
        </p:spPr>
        <p:txBody>
          <a:bodyPr wrap="none">
            <a:spAutoFit/>
          </a:bodyPr>
          <a:lstStyle/>
          <a:p>
            <a:r>
              <a:rPr lang="fr-FR" dirty="0">
                <a:solidFill>
                  <a:srgbClr val="004D4D"/>
                </a:solidFill>
                <a:latin typeface="basic-sans"/>
              </a:rPr>
              <a:t> </a:t>
            </a:r>
            <a:endParaRPr lang="fr-FR"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484000" y="427826"/>
            <a:ext cx="3708000" cy="6002349"/>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0" y="427824"/>
            <a:ext cx="8388000" cy="6002352"/>
          </a:xfrm>
          <a:prstGeom prst="rect">
            <a:avLst/>
          </a:prstGeom>
        </p:spPr>
      </p:pic>
    </p:spTree>
    <p:extLst>
      <p:ext uri="{BB962C8B-B14F-4D97-AF65-F5344CB8AC3E}">
        <p14:creationId xmlns:p14="http://schemas.microsoft.com/office/powerpoint/2010/main" val="8860913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5659" b="89920" l="9929" r="89992"/>
                    </a14:imgEffect>
                  </a14:imgLayer>
                </a14:imgProps>
              </a:ext>
              <a:ext uri="{28A0092B-C50C-407E-A947-70E740481C1C}">
                <a14:useLocalDpi xmlns:a14="http://schemas.microsoft.com/office/drawing/2010/main"/>
              </a:ext>
            </a:extLst>
          </a:blip>
          <a:srcRect l="12369" t="5697" r="19787" b="19636"/>
          <a:stretch/>
        </p:blipFill>
        <p:spPr>
          <a:xfrm>
            <a:off x="209236" y="3912600"/>
            <a:ext cx="2484000" cy="2436543"/>
          </a:xfrm>
          <a:prstGeom prst="rect">
            <a:avLst/>
          </a:prstGeom>
        </p:spPr>
      </p:pic>
      <p:pic>
        <p:nvPicPr>
          <p:cNvPr id="6" name="Image 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986276" y="0"/>
            <a:ext cx="9205724" cy="6858000"/>
          </a:xfrm>
          <a:prstGeom prst="rect">
            <a:avLst/>
          </a:prstGeom>
        </p:spPr>
      </p:pic>
      <p:pic>
        <p:nvPicPr>
          <p:cNvPr id="5" name="Image 4"/>
          <p:cNvPicPr>
            <a:picLocks noChangeAspect="1"/>
          </p:cNvPicPr>
          <p:nvPr/>
        </p:nvPicPr>
        <p:blipFill rotWithShape="1">
          <a:blip r:embed="rId7" cstate="email">
            <a:extLst>
              <a:ext uri="{BEBA8EAE-BF5A-486C-A8C5-ECC9F3942E4B}">
                <a14:imgProps xmlns:a14="http://schemas.microsoft.com/office/drawing/2010/main">
                  <a14:imgLayer r:embed="rId8">
                    <a14:imgEffect>
                      <a14:backgroundRemoval t="3303" b="96789" l="3063" r="91345"/>
                    </a14:imgEffect>
                  </a14:imgLayer>
                </a14:imgProps>
              </a:ext>
              <a:ext uri="{28A0092B-C50C-407E-A947-70E740481C1C}">
                <a14:useLocalDpi xmlns:a14="http://schemas.microsoft.com/office/drawing/2010/main"/>
              </a:ext>
            </a:extLst>
          </a:blip>
          <a:srcRect/>
          <a:stretch/>
        </p:blipFill>
        <p:spPr>
          <a:xfrm>
            <a:off x="101236" y="-1"/>
            <a:ext cx="2592000" cy="3762972"/>
          </a:xfrm>
          <a:prstGeom prst="rect">
            <a:avLst/>
          </a:prstGeom>
        </p:spPr>
      </p:pic>
      <p:pic>
        <p:nvPicPr>
          <p:cNvPr id="7" name="Image 6"/>
          <p:cNvPicPr>
            <a:picLocks noChangeAspect="1"/>
          </p:cNvPicPr>
          <p:nvPr/>
        </p:nvPicPr>
        <p:blipFill rotWithShape="1">
          <a:blip r:embed="rId9" cstate="email">
            <a:extLst>
              <a:ext uri="{BEBA8EAE-BF5A-486C-A8C5-ECC9F3942E4B}">
                <a14:imgProps xmlns:a14="http://schemas.microsoft.com/office/drawing/2010/main">
                  <a14:imgLayer r:embed="rId10">
                    <a14:imgEffect>
                      <a14:backgroundRemoval t="0" b="95491" l="6157" r="94092"/>
                    </a14:imgEffect>
                  </a14:imgLayer>
                </a14:imgProps>
              </a:ext>
              <a:ext uri="{28A0092B-C50C-407E-A947-70E740481C1C}">
                <a14:useLocalDpi xmlns:a14="http://schemas.microsoft.com/office/drawing/2010/main"/>
              </a:ext>
            </a:extLst>
          </a:blip>
          <a:srcRect b="1332"/>
          <a:stretch/>
        </p:blipFill>
        <p:spPr>
          <a:xfrm>
            <a:off x="6974520" y="2909514"/>
            <a:ext cx="5364000" cy="3722542"/>
          </a:xfrm>
          <a:prstGeom prst="rect">
            <a:avLst/>
          </a:prstGeom>
        </p:spPr>
      </p:pic>
    </p:spTree>
    <p:extLst>
      <p:ext uri="{BB962C8B-B14F-4D97-AF65-F5344CB8AC3E}">
        <p14:creationId xmlns:p14="http://schemas.microsoft.com/office/powerpoint/2010/main" val="27074255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471053" y="1228397"/>
            <a:ext cx="6096000" cy="4401205"/>
          </a:xfrm>
          <a:prstGeom prst="rect">
            <a:avLst/>
          </a:prstGeom>
        </p:spPr>
        <p:txBody>
          <a:bodyPr>
            <a:spAutoFit/>
          </a:bodyPr>
          <a:lstStyle/>
          <a:p>
            <a:r>
              <a:rPr lang="fr-FR" sz="2000" b="1" dirty="0">
                <a:solidFill>
                  <a:srgbClr val="FF0000"/>
                </a:solidFill>
                <a:latin typeface="Courgette" panose="02000603070400060004" pitchFamily="2" charset="0"/>
              </a:rPr>
              <a:t>L’</a:t>
            </a:r>
            <a:r>
              <a:rPr lang="fr-FR" sz="2000" b="1" dirty="0" err="1">
                <a:solidFill>
                  <a:srgbClr val="FF0000"/>
                </a:solidFill>
                <a:latin typeface="Courgette" panose="02000603070400060004" pitchFamily="2" charset="0"/>
              </a:rPr>
              <a:t>Arctic</a:t>
            </a:r>
            <a:r>
              <a:rPr lang="fr-FR" sz="2000" b="1" dirty="0">
                <a:solidFill>
                  <a:srgbClr val="FF0000"/>
                </a:solidFill>
                <a:latin typeface="Courgette" panose="02000603070400060004" pitchFamily="2" charset="0"/>
              </a:rPr>
              <a:t> </a:t>
            </a:r>
            <a:r>
              <a:rPr lang="fr-FR" sz="2000" b="1" dirty="0" err="1">
                <a:solidFill>
                  <a:srgbClr val="FF0000"/>
                </a:solidFill>
                <a:latin typeface="Courgette" panose="02000603070400060004" pitchFamily="2" charset="0"/>
              </a:rPr>
              <a:t>SnowHotel</a:t>
            </a:r>
            <a:r>
              <a:rPr lang="fr-FR" sz="2000" b="1" dirty="0">
                <a:solidFill>
                  <a:srgbClr val="FF0000"/>
                </a:solidFill>
                <a:latin typeface="Courgette" panose="02000603070400060004" pitchFamily="2" charset="0"/>
              </a:rPr>
              <a:t> &amp; Glass Igloos</a:t>
            </a:r>
            <a:r>
              <a:rPr lang="fr-FR" sz="2000" dirty="0">
                <a:solidFill>
                  <a:srgbClr val="2C2C2C"/>
                </a:solidFill>
                <a:latin typeface="Courgette" panose="02000603070400060004" pitchFamily="2" charset="0"/>
              </a:rPr>
              <a:t>, situé à une trentaine de kilomètres du Village du Père Noël, est un point de repère et une attraction populaire à Rovaniemi. Le restaurant de glace de l’</a:t>
            </a:r>
            <a:r>
              <a:rPr lang="fr-FR" sz="2000" dirty="0" err="1">
                <a:solidFill>
                  <a:srgbClr val="2C2C2C"/>
                </a:solidFill>
                <a:latin typeface="Courgette" panose="02000603070400060004" pitchFamily="2" charset="0"/>
              </a:rPr>
              <a:t>Arctic</a:t>
            </a:r>
            <a:r>
              <a:rPr lang="fr-FR" sz="2000" dirty="0">
                <a:solidFill>
                  <a:srgbClr val="2C2C2C"/>
                </a:solidFill>
                <a:latin typeface="Courgette" panose="02000603070400060004" pitchFamily="2" charset="0"/>
              </a:rPr>
              <a:t> </a:t>
            </a:r>
            <a:r>
              <a:rPr lang="fr-FR" sz="2000" dirty="0" err="1">
                <a:solidFill>
                  <a:srgbClr val="2C2C2C"/>
                </a:solidFill>
                <a:latin typeface="Courgette" panose="02000603070400060004" pitchFamily="2" charset="0"/>
              </a:rPr>
              <a:t>SnowHotel</a:t>
            </a:r>
            <a:r>
              <a:rPr lang="fr-FR" sz="2000" dirty="0">
                <a:solidFill>
                  <a:srgbClr val="2C2C2C"/>
                </a:solidFill>
                <a:latin typeface="Courgette" panose="02000603070400060004" pitchFamily="2" charset="0"/>
              </a:rPr>
              <a:t> est un spectacle et une attraction à part entière. Profitez d’un dîner inoubliable à trois plats et d’un dessert servi sur une assiette de glace ! Le restaurant de glace est entièrement construit en neige et en glace, et son intérieur est couronné d’étonnantes colonnes de glace, d’œuvres d’art lumineuses et de magnifiques sculptures de neige. Le restaurant de glace est situé sur la rive du lac </a:t>
            </a:r>
            <a:r>
              <a:rPr lang="fr-FR" sz="2000" dirty="0" err="1">
                <a:solidFill>
                  <a:srgbClr val="2C2C2C"/>
                </a:solidFill>
                <a:latin typeface="Courgette" panose="02000603070400060004" pitchFamily="2" charset="0"/>
              </a:rPr>
              <a:t>Lehtojärvi</a:t>
            </a:r>
            <a:r>
              <a:rPr lang="fr-FR" sz="2000" dirty="0">
                <a:solidFill>
                  <a:srgbClr val="2C2C2C"/>
                </a:solidFill>
                <a:latin typeface="Courgette" panose="02000603070400060004" pitchFamily="2" charset="0"/>
              </a:rPr>
              <a:t>, à une demi-heure de route du centre de Rovaniemi. </a:t>
            </a:r>
            <a:endParaRPr lang="fr-FR" sz="2000" dirty="0">
              <a:latin typeface="Courgette" panose="02000603070400060004" pitchFamily="2"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08361" y="0"/>
            <a:ext cx="5142331" cy="6858000"/>
          </a:xfrm>
          <a:prstGeom prst="rect">
            <a:avLst/>
          </a:prstGeom>
        </p:spPr>
      </p:pic>
    </p:spTree>
    <p:extLst>
      <p:ext uri="{BB962C8B-B14F-4D97-AF65-F5344CB8AC3E}">
        <p14:creationId xmlns:p14="http://schemas.microsoft.com/office/powerpoint/2010/main" val="1238310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607926" y="0"/>
            <a:ext cx="5143500" cy="6857999"/>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0689" y="0"/>
            <a:ext cx="5142331" cy="6858000"/>
          </a:xfrm>
          <a:prstGeom prst="rect">
            <a:avLst/>
          </a:prstGeom>
        </p:spPr>
      </p:pic>
    </p:spTree>
    <p:extLst>
      <p:ext uri="{BB962C8B-B14F-4D97-AF65-F5344CB8AC3E}">
        <p14:creationId xmlns:p14="http://schemas.microsoft.com/office/powerpoint/2010/main" val="35752827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567804" y="0"/>
            <a:ext cx="8382000" cy="6858000"/>
          </a:xfrm>
          <a:prstGeom prst="rect">
            <a:avLst/>
          </a:prstGeom>
        </p:spPr>
      </p:pic>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7942" y="0"/>
            <a:ext cx="3167667" cy="6858000"/>
          </a:xfrm>
          <a:prstGeom prst="rect">
            <a:avLst/>
          </a:prstGeom>
        </p:spPr>
      </p:pic>
    </p:spTree>
    <p:extLst>
      <p:ext uri="{BB962C8B-B14F-4D97-AF65-F5344CB8AC3E}">
        <p14:creationId xmlns:p14="http://schemas.microsoft.com/office/powerpoint/2010/main" val="25104447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185526" y="0"/>
            <a:ext cx="4570884" cy="685800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2175691"/>
            <a:ext cx="7020000" cy="4682309"/>
          </a:xfrm>
          <a:prstGeom prst="rect">
            <a:avLst/>
          </a:prstGeom>
        </p:spPr>
      </p:pic>
      <p:sp>
        <p:nvSpPr>
          <p:cNvPr id="6" name="Rectangle 5"/>
          <p:cNvSpPr/>
          <p:nvPr/>
        </p:nvSpPr>
        <p:spPr>
          <a:xfrm>
            <a:off x="612374" y="487681"/>
            <a:ext cx="6096000" cy="1200329"/>
          </a:xfrm>
          <a:prstGeom prst="rect">
            <a:avLst/>
          </a:prstGeom>
        </p:spPr>
        <p:txBody>
          <a:bodyPr>
            <a:spAutoFit/>
          </a:bodyPr>
          <a:lstStyle/>
          <a:p>
            <a:r>
              <a:rPr lang="fr-FR" b="1" dirty="0">
                <a:solidFill>
                  <a:srgbClr val="FF0000"/>
                </a:solidFill>
                <a:latin typeface="Courgette" panose="02000603070400060004" pitchFamily="2" charset="0"/>
              </a:rPr>
              <a:t>Au </a:t>
            </a:r>
            <a:r>
              <a:rPr lang="fr-FR" b="1" dirty="0" err="1">
                <a:solidFill>
                  <a:srgbClr val="FF0000"/>
                </a:solidFill>
                <a:latin typeface="Courgette" panose="02000603070400060004" pitchFamily="2" charset="0"/>
              </a:rPr>
              <a:t>Ice</a:t>
            </a:r>
            <a:r>
              <a:rPr lang="fr-FR" b="1" dirty="0">
                <a:solidFill>
                  <a:srgbClr val="FF0000"/>
                </a:solidFill>
                <a:latin typeface="Courgette" panose="02000603070400060004" pitchFamily="2" charset="0"/>
              </a:rPr>
              <a:t> Bar</a:t>
            </a:r>
            <a:r>
              <a:rPr lang="fr-FR" dirty="0">
                <a:solidFill>
                  <a:srgbClr val="2C2C2C"/>
                </a:solidFill>
                <a:latin typeface="Courgette" panose="02000603070400060004" pitchFamily="2" charset="0"/>
              </a:rPr>
              <a:t>, on ne commande pas une boisson avec de la glace, mais une boisson dans la glace. Un verre glacé dans un bar entièrement fait de neige et de glace, c’est une expérience incomparable</a:t>
            </a:r>
            <a:endParaRPr lang="fr-FR" dirty="0">
              <a:latin typeface="Courgette" panose="02000603070400060004" pitchFamily="2" charset="0"/>
            </a:endParaRPr>
          </a:p>
        </p:txBody>
      </p:sp>
      <p:sp>
        <p:nvSpPr>
          <p:cNvPr id="3" name="ZoneTexte 2"/>
          <p:cNvSpPr txBox="1"/>
          <p:nvPr/>
        </p:nvSpPr>
        <p:spPr>
          <a:xfrm>
            <a:off x="1604356" y="2377441"/>
            <a:ext cx="3507971" cy="369332"/>
          </a:xfrm>
          <a:prstGeom prst="rect">
            <a:avLst/>
          </a:prstGeom>
          <a:noFill/>
        </p:spPr>
        <p:txBody>
          <a:bodyPr wrap="square" rtlCol="0">
            <a:spAutoFit/>
          </a:bodyPr>
          <a:lstStyle/>
          <a:p>
            <a:r>
              <a:rPr lang="fr-FR" dirty="0" err="1" smtClean="0"/>
              <a:t>Shot</a:t>
            </a:r>
            <a:r>
              <a:rPr lang="fr-FR" dirty="0" smtClean="0"/>
              <a:t> «</a:t>
            </a:r>
            <a:r>
              <a:rPr lang="fr-FR" dirty="0" err="1" smtClean="0"/>
              <a:t>Kiss</a:t>
            </a:r>
            <a:r>
              <a:rPr lang="fr-FR" dirty="0" smtClean="0"/>
              <a:t> of the Princess » </a:t>
            </a:r>
            <a:endParaRPr lang="fr-FR" dirty="0"/>
          </a:p>
        </p:txBody>
      </p:sp>
    </p:spTree>
    <p:extLst>
      <p:ext uri="{BB962C8B-B14F-4D97-AF65-F5344CB8AC3E}">
        <p14:creationId xmlns:p14="http://schemas.microsoft.com/office/powerpoint/2010/main" val="39402440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560935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3"/>
            <a:ext cx="6948000" cy="4229217"/>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049669" y="0"/>
            <a:ext cx="5142331" cy="6858000"/>
          </a:xfrm>
          <a:prstGeom prst="rect">
            <a:avLst/>
          </a:prstGeom>
        </p:spPr>
      </p:pic>
      <p:sp>
        <p:nvSpPr>
          <p:cNvPr id="6" name="Rectangle 5"/>
          <p:cNvSpPr/>
          <p:nvPr/>
        </p:nvSpPr>
        <p:spPr>
          <a:xfrm>
            <a:off x="425999" y="4616430"/>
            <a:ext cx="6096000" cy="1323439"/>
          </a:xfrm>
          <a:prstGeom prst="rect">
            <a:avLst/>
          </a:prstGeom>
        </p:spPr>
        <p:txBody>
          <a:bodyPr>
            <a:spAutoFit/>
          </a:bodyPr>
          <a:lstStyle/>
          <a:p>
            <a:r>
              <a:rPr lang="fr-FR" sz="2000" dirty="0">
                <a:latin typeface="Courgette" panose="02000603070400060004" pitchFamily="2" charset="0"/>
              </a:rPr>
              <a:t>Découvrez la nature sauvage de la Laponie, en particulier celle du </a:t>
            </a:r>
            <a:r>
              <a:rPr lang="fr-FR" sz="2000" dirty="0" smtClean="0">
                <a:latin typeface="Courgette" panose="02000603070400060004" pitchFamily="2" charset="0"/>
              </a:rPr>
              <a:t>somptueux</a:t>
            </a:r>
            <a:r>
              <a:rPr lang="fr-FR" sz="2000" dirty="0">
                <a:latin typeface="Courgette" panose="02000603070400060004" pitchFamily="2" charset="0"/>
              </a:rPr>
              <a:t> </a:t>
            </a:r>
            <a:r>
              <a:rPr lang="fr-FR" sz="2000" b="1" dirty="0">
                <a:solidFill>
                  <a:srgbClr val="FF0000"/>
                </a:solidFill>
                <a:latin typeface="Courgette" panose="02000603070400060004" pitchFamily="2" charset="0"/>
              </a:rPr>
              <a:t>parc national de </a:t>
            </a:r>
            <a:r>
              <a:rPr lang="fr-FR" sz="2000" b="1" dirty="0" err="1">
                <a:solidFill>
                  <a:srgbClr val="FF0000"/>
                </a:solidFill>
                <a:latin typeface="Courgette" panose="02000603070400060004" pitchFamily="2" charset="0"/>
              </a:rPr>
              <a:t>Pyhä-Luosto</a:t>
            </a:r>
            <a:r>
              <a:rPr lang="fr-FR" sz="2000" dirty="0">
                <a:latin typeface="Courgette" panose="02000603070400060004" pitchFamily="2" charset="0"/>
              </a:rPr>
              <a:t>, en effectuant une escapade en </a:t>
            </a:r>
            <a:r>
              <a:rPr lang="fr-FR" sz="2000" b="1" dirty="0">
                <a:latin typeface="Courgette" panose="02000603070400060004" pitchFamily="2" charset="0"/>
              </a:rPr>
              <a:t>motoneige</a:t>
            </a:r>
            <a:endParaRPr lang="fr-FR" sz="2000" dirty="0">
              <a:latin typeface="Courgette" panose="02000603070400060004" pitchFamily="2" charset="0"/>
            </a:endParaRPr>
          </a:p>
        </p:txBody>
      </p:sp>
    </p:spTree>
    <p:extLst>
      <p:ext uri="{BB962C8B-B14F-4D97-AF65-F5344CB8AC3E}">
        <p14:creationId xmlns:p14="http://schemas.microsoft.com/office/powerpoint/2010/main" val="38190401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2277" y="0"/>
            <a:ext cx="8347446" cy="6858000"/>
          </a:xfrm>
          <a:prstGeom prst="rect">
            <a:avLst/>
          </a:prstGeom>
        </p:spPr>
      </p:pic>
    </p:spTree>
    <p:extLst>
      <p:ext uri="{BB962C8B-B14F-4D97-AF65-F5344CB8AC3E}">
        <p14:creationId xmlns:p14="http://schemas.microsoft.com/office/powerpoint/2010/main" val="8759645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65449537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396616" y="0"/>
            <a:ext cx="2412000" cy="6858000"/>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330921" y="0"/>
            <a:ext cx="2700000" cy="6867741"/>
          </a:xfrm>
          <a:prstGeom prst="rect">
            <a:avLst/>
          </a:prstGeom>
        </p:spPr>
      </p:pic>
      <p:pic>
        <p:nvPicPr>
          <p:cNvPr id="7" name="Image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015030" y="9741"/>
            <a:ext cx="3120433" cy="6858000"/>
          </a:xfrm>
          <a:prstGeom prst="rect">
            <a:avLst/>
          </a:prstGeom>
        </p:spPr>
      </p:pic>
      <p:sp>
        <p:nvSpPr>
          <p:cNvPr id="8" name="Rectangle 7"/>
          <p:cNvSpPr/>
          <p:nvPr/>
        </p:nvSpPr>
        <p:spPr>
          <a:xfrm>
            <a:off x="171136" y="133004"/>
            <a:ext cx="2713317" cy="6463308"/>
          </a:xfrm>
          <a:prstGeom prst="rect">
            <a:avLst/>
          </a:prstGeom>
        </p:spPr>
        <p:txBody>
          <a:bodyPr wrap="square">
            <a:spAutoFit/>
          </a:bodyPr>
          <a:lstStyle/>
          <a:p>
            <a:r>
              <a:rPr lang="fr-FR" dirty="0">
                <a:latin typeface="Courgette" panose="02000603070400060004" pitchFamily="2" charset="0"/>
              </a:rPr>
              <a:t>Le cercle polaire arctique est un cercle de latitude qui s’étend sur 66°33′45,9″ au nord de l’équateur. Il marque la latitude la plus au sud où le soleil peut rester continuellement sous ou au-dessus de l’horizon pendant 24 heures – ces phénomènes sont connus sous le nom de soleil de minuit en été et de nuit polaire « </a:t>
            </a:r>
            <a:r>
              <a:rPr lang="fr-FR" dirty="0" err="1">
                <a:latin typeface="Courgette" panose="02000603070400060004" pitchFamily="2" charset="0"/>
              </a:rPr>
              <a:t>Kaamos</a:t>
            </a:r>
            <a:r>
              <a:rPr lang="fr-FR" dirty="0">
                <a:latin typeface="Courgette" panose="02000603070400060004" pitchFamily="2" charset="0"/>
              </a:rPr>
              <a:t> » en hiver</a:t>
            </a:r>
            <a:r>
              <a:rPr lang="fr-FR" dirty="0" smtClean="0">
                <a:latin typeface="Courgette" panose="02000603070400060004" pitchFamily="2" charset="0"/>
              </a:rPr>
              <a:t>.</a:t>
            </a:r>
            <a:r>
              <a:rPr lang="fr-FR" dirty="0"/>
              <a:t> </a:t>
            </a:r>
            <a:r>
              <a:rPr lang="fr-FR" dirty="0">
                <a:latin typeface="Courgette" panose="02000603070400060004" pitchFamily="2" charset="0"/>
              </a:rPr>
              <a:t>À Rovaniemi, le cercle polaire arctique passe par le Village du Père Noël, situé à huit kilomètres au nord du centre-ville. La ligne du cercle polaire est clairement indiquée au Village.</a:t>
            </a:r>
          </a:p>
        </p:txBody>
      </p:sp>
    </p:spTree>
    <p:extLst>
      <p:ext uri="{BB962C8B-B14F-4D97-AF65-F5344CB8AC3E}">
        <p14:creationId xmlns:p14="http://schemas.microsoft.com/office/powerpoint/2010/main" val="42848496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391400" y="0"/>
            <a:ext cx="4800600" cy="6858000"/>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0"/>
            <a:ext cx="7074131" cy="6858000"/>
          </a:xfrm>
          <a:prstGeom prst="rect">
            <a:avLst/>
          </a:prstGeom>
        </p:spPr>
      </p:pic>
    </p:spTree>
    <p:extLst>
      <p:ext uri="{BB962C8B-B14F-4D97-AF65-F5344CB8AC3E}">
        <p14:creationId xmlns:p14="http://schemas.microsoft.com/office/powerpoint/2010/main" val="35521038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Rectangle 6"/>
          <p:cNvSpPr/>
          <p:nvPr/>
        </p:nvSpPr>
        <p:spPr>
          <a:xfrm>
            <a:off x="2341419" y="354324"/>
            <a:ext cx="7741920" cy="369332"/>
          </a:xfrm>
          <a:prstGeom prst="rect">
            <a:avLst/>
          </a:prstGeom>
        </p:spPr>
        <p:txBody>
          <a:bodyPr wrap="square">
            <a:spAutoFit/>
          </a:bodyPr>
          <a:lstStyle/>
          <a:p>
            <a:r>
              <a:rPr lang="fr-FR" b="1" dirty="0">
                <a:latin typeface="Courgette" panose="02000603070400060004" pitchFamily="2" charset="0"/>
              </a:rPr>
              <a:t>les randonnées guidées en raquettes</a:t>
            </a:r>
            <a:r>
              <a:rPr lang="fr-FR" dirty="0">
                <a:latin typeface="Courgette" panose="02000603070400060004" pitchFamily="2" charset="0"/>
              </a:rPr>
              <a:t> sont des activités incontournables</a:t>
            </a:r>
          </a:p>
        </p:txBody>
      </p:sp>
      <p:pic>
        <p:nvPicPr>
          <p:cNvPr id="10" name="Image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24588" y="1077980"/>
            <a:ext cx="3960000" cy="5401178"/>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15367" y="1077980"/>
            <a:ext cx="3960000" cy="5401178"/>
          </a:xfrm>
          <a:prstGeom prst="rect">
            <a:avLst/>
          </a:prstGeom>
        </p:spPr>
      </p:pic>
      <p:pic>
        <p:nvPicPr>
          <p:cNvPr id="12" name="Image 1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1905" y="1077980"/>
            <a:ext cx="3960000" cy="5423247"/>
          </a:xfrm>
          <a:prstGeom prst="rect">
            <a:avLst/>
          </a:prstGeom>
        </p:spPr>
      </p:pic>
    </p:spTree>
    <p:extLst>
      <p:ext uri="{BB962C8B-B14F-4D97-AF65-F5344CB8AC3E}">
        <p14:creationId xmlns:p14="http://schemas.microsoft.com/office/powerpoint/2010/main" val="10488765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Rectangle 3"/>
          <p:cNvSpPr/>
          <p:nvPr/>
        </p:nvSpPr>
        <p:spPr>
          <a:xfrm>
            <a:off x="151058" y="932333"/>
            <a:ext cx="3253004" cy="5632311"/>
          </a:xfrm>
          <a:prstGeom prst="rect">
            <a:avLst/>
          </a:prstGeom>
        </p:spPr>
        <p:txBody>
          <a:bodyPr wrap="square">
            <a:spAutoFit/>
          </a:bodyPr>
          <a:lstStyle/>
          <a:p>
            <a:r>
              <a:rPr lang="fr-FR" sz="2000" b="1" dirty="0">
                <a:solidFill>
                  <a:srgbClr val="FF0000"/>
                </a:solidFill>
                <a:latin typeface="Courgette" panose="02000603070400060004" pitchFamily="2" charset="0"/>
              </a:rPr>
              <a:t>Les </a:t>
            </a:r>
            <a:r>
              <a:rPr lang="fr-FR" sz="2000" b="1" dirty="0" err="1">
                <a:solidFill>
                  <a:srgbClr val="FF0000"/>
                </a:solidFill>
                <a:latin typeface="Courgette" panose="02000603070400060004" pitchFamily="2" charset="0"/>
              </a:rPr>
              <a:t>grillimakkara</a:t>
            </a:r>
            <a:endParaRPr lang="fr-FR" sz="2000" b="1" dirty="0">
              <a:solidFill>
                <a:srgbClr val="FF0000"/>
              </a:solidFill>
              <a:latin typeface="Courgette" panose="02000603070400060004" pitchFamily="2" charset="0"/>
            </a:endParaRPr>
          </a:p>
          <a:p>
            <a:r>
              <a:rPr lang="fr-FR" sz="2000" dirty="0">
                <a:latin typeface="Courgette" panose="02000603070400060004" pitchFamily="2" charset="0"/>
              </a:rPr>
              <a:t>Vous verrez toutes sortes de saucisses au supermarché. Le rayon est assez impressionnant même dans un petit supermarché. Les Finlandais en raffolent et en Laponie aussi. Elles se mangent toute l’année cuisinées à toutes les sauces. Mais pour une expérience complète, il faut les faire griller au feu de bois dans un kota (cabane avec un feu en son centre). Moment convivial assuré !</a:t>
            </a:r>
            <a:endParaRPr lang="fr-FR" sz="2000" b="0" i="0" dirty="0">
              <a:effectLst/>
              <a:latin typeface="Courgette" panose="02000603070400060004" pitchFamily="2" charset="0"/>
            </a:endParaRPr>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49669" y="0"/>
            <a:ext cx="5142331" cy="6858000"/>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55120" y="2633045"/>
            <a:ext cx="3168000" cy="4224955"/>
          </a:xfrm>
          <a:prstGeom prst="rect">
            <a:avLst/>
          </a:prstGeom>
        </p:spPr>
      </p:pic>
      <p:pic>
        <p:nvPicPr>
          <p:cNvPr id="7" name="Image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429120" y="0"/>
            <a:ext cx="3420000" cy="2280000"/>
          </a:xfrm>
          <a:prstGeom prst="rect">
            <a:avLst/>
          </a:prstGeom>
        </p:spPr>
      </p:pic>
    </p:spTree>
    <p:extLst>
      <p:ext uri="{BB962C8B-B14F-4D97-AF65-F5344CB8AC3E}">
        <p14:creationId xmlns:p14="http://schemas.microsoft.com/office/powerpoint/2010/main" val="35182742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6991004" cy="6858000"/>
          </a:xfrm>
          <a:prstGeom prst="rect">
            <a:avLst/>
          </a:prstGeom>
        </p:spPr>
      </p:pic>
      <p:sp>
        <p:nvSpPr>
          <p:cNvPr id="4" name="Rectangle 3"/>
          <p:cNvSpPr/>
          <p:nvPr/>
        </p:nvSpPr>
        <p:spPr>
          <a:xfrm>
            <a:off x="1223886" y="800391"/>
            <a:ext cx="4543231" cy="369332"/>
          </a:xfrm>
          <a:prstGeom prst="rect">
            <a:avLst/>
          </a:prstGeom>
        </p:spPr>
        <p:txBody>
          <a:bodyPr wrap="none">
            <a:spAutoFit/>
          </a:bodyPr>
          <a:lstStyle/>
          <a:p>
            <a:r>
              <a:rPr lang="fr-FR" dirty="0">
                <a:solidFill>
                  <a:schemeClr val="bg1"/>
                </a:solidFill>
                <a:latin typeface="Courgette" panose="02000603070400060004" pitchFamily="2" charset="0"/>
              </a:rPr>
              <a:t>un kota (cabane avec un feu en son centre</a:t>
            </a:r>
            <a:endParaRPr lang="fr-FR" dirty="0">
              <a:solidFill>
                <a:schemeClr val="bg1"/>
              </a:solidFill>
            </a:endParaRP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049669" y="0"/>
            <a:ext cx="5142331" cy="6858000"/>
          </a:xfrm>
          <a:prstGeom prst="rect">
            <a:avLst/>
          </a:prstGeom>
        </p:spPr>
      </p:pic>
    </p:spTree>
    <p:extLst>
      <p:ext uri="{BB962C8B-B14F-4D97-AF65-F5344CB8AC3E}">
        <p14:creationId xmlns:p14="http://schemas.microsoft.com/office/powerpoint/2010/main" val="4283401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Rectangle 3"/>
          <p:cNvSpPr/>
          <p:nvPr/>
        </p:nvSpPr>
        <p:spPr>
          <a:xfrm>
            <a:off x="2433937" y="459570"/>
            <a:ext cx="5966698" cy="369332"/>
          </a:xfrm>
          <a:prstGeom prst="rect">
            <a:avLst/>
          </a:prstGeom>
        </p:spPr>
        <p:txBody>
          <a:bodyPr wrap="none">
            <a:spAutoFit/>
          </a:bodyPr>
          <a:lstStyle/>
          <a:p>
            <a:r>
              <a:rPr lang="fr-FR" dirty="0">
                <a:latin typeface="Courgette" panose="02000603070400060004" pitchFamily="2" charset="0"/>
              </a:rPr>
              <a:t> </a:t>
            </a:r>
            <a:r>
              <a:rPr lang="fr-FR" b="1" dirty="0">
                <a:latin typeface="Courgette" panose="02000603070400060004" pitchFamily="2" charset="0"/>
              </a:rPr>
              <a:t>Les sorties en traîneau</a:t>
            </a:r>
            <a:r>
              <a:rPr lang="fr-FR" dirty="0">
                <a:latin typeface="Courgette" panose="02000603070400060004" pitchFamily="2" charset="0"/>
              </a:rPr>
              <a:t> </a:t>
            </a:r>
            <a:r>
              <a:rPr lang="fr-FR" b="1" dirty="0">
                <a:latin typeface="Courgette" panose="02000603070400060004" pitchFamily="2" charset="0"/>
              </a:rPr>
              <a:t>avec les </a:t>
            </a:r>
            <a:r>
              <a:rPr lang="fr-FR" b="1" dirty="0" smtClean="0">
                <a:latin typeface="Courgette" panose="02000603070400060004" pitchFamily="2" charset="0"/>
              </a:rPr>
              <a:t>huskys </a:t>
            </a:r>
            <a:r>
              <a:rPr lang="fr-FR" b="1" dirty="0">
                <a:latin typeface="Courgette" panose="02000603070400060004" pitchFamily="2" charset="0"/>
              </a:rPr>
              <a:t>ou des rennes</a:t>
            </a:r>
            <a:r>
              <a:rPr lang="fr-FR" dirty="0">
                <a:latin typeface="Courgette" panose="02000603070400060004" pitchFamily="2" charset="0"/>
              </a:rPr>
              <a:t> </a:t>
            </a:r>
            <a:r>
              <a:rPr lang="fr-FR" b="1" dirty="0" smtClean="0">
                <a:latin typeface="Courgette" panose="02000603070400060004" pitchFamily="2" charset="0"/>
              </a:rPr>
              <a:t> </a:t>
            </a:r>
            <a:endParaRPr lang="fr-FR" dirty="0">
              <a:latin typeface="Courgette" panose="02000603070400060004" pitchFamily="2" charset="0"/>
            </a:endParaRPr>
          </a:p>
        </p:txBody>
      </p:sp>
    </p:spTree>
    <p:extLst>
      <p:ext uri="{BB962C8B-B14F-4D97-AF65-F5344CB8AC3E}">
        <p14:creationId xmlns:p14="http://schemas.microsoft.com/office/powerpoint/2010/main" val="350122722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0"/>
            <a:ext cx="12192001" cy="6852655"/>
          </a:xfrm>
          <a:prstGeom prst="rect">
            <a:avLst/>
          </a:prstGeom>
        </p:spPr>
      </p:pic>
    </p:spTree>
    <p:extLst>
      <p:ext uri="{BB962C8B-B14F-4D97-AF65-F5344CB8AC3E}">
        <p14:creationId xmlns:p14="http://schemas.microsoft.com/office/powerpoint/2010/main" val="248530709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2469"/>
            <a:ext cx="6527800" cy="6858000"/>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049669" y="12469"/>
            <a:ext cx="5142331" cy="6858000"/>
          </a:xfrm>
          <a:prstGeom prst="rect">
            <a:avLst/>
          </a:prstGeom>
        </p:spPr>
      </p:pic>
      <p:pic>
        <p:nvPicPr>
          <p:cNvPr id="8" name="Image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24938"/>
            <a:ext cx="6527800" cy="6858000"/>
          </a:xfrm>
          <a:prstGeom prst="rect">
            <a:avLst/>
          </a:prstGeom>
        </p:spPr>
      </p:pic>
    </p:spTree>
    <p:extLst>
      <p:ext uri="{BB962C8B-B14F-4D97-AF65-F5344CB8AC3E}">
        <p14:creationId xmlns:p14="http://schemas.microsoft.com/office/powerpoint/2010/main" val="144988026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919259" y="0"/>
            <a:ext cx="4272741" cy="685800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85033" y="0"/>
            <a:ext cx="2491523" cy="6858000"/>
          </a:xfrm>
          <a:prstGeom prst="rect">
            <a:avLst/>
          </a:prstGeom>
        </p:spPr>
      </p:pic>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0"/>
            <a:ext cx="5142331" cy="6858000"/>
          </a:xfrm>
          <a:prstGeom prst="rect">
            <a:avLst/>
          </a:prstGeom>
        </p:spPr>
      </p:pic>
    </p:spTree>
    <p:extLst>
      <p:ext uri="{BB962C8B-B14F-4D97-AF65-F5344CB8AC3E}">
        <p14:creationId xmlns:p14="http://schemas.microsoft.com/office/powerpoint/2010/main" val="6527729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07209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1"/>
            <a:ext cx="4716000" cy="2975955"/>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678487" y="0"/>
            <a:ext cx="3513513" cy="6858000"/>
          </a:xfrm>
          <a:prstGeom prst="rect">
            <a:avLst/>
          </a:prstGeom>
        </p:spPr>
      </p:pic>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3067842"/>
            <a:ext cx="4716000" cy="3790158"/>
          </a:xfrm>
          <a:prstGeom prst="rect">
            <a:avLst/>
          </a:prstGeom>
        </p:spPr>
      </p:pic>
      <p:pic>
        <p:nvPicPr>
          <p:cNvPr id="4" name="Image 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918428" y="0"/>
            <a:ext cx="3535615" cy="6858000"/>
          </a:xfrm>
          <a:prstGeom prst="rect">
            <a:avLst/>
          </a:prstGeom>
        </p:spPr>
      </p:pic>
    </p:spTree>
    <p:extLst>
      <p:ext uri="{BB962C8B-B14F-4D97-AF65-F5344CB8AC3E}">
        <p14:creationId xmlns:p14="http://schemas.microsoft.com/office/powerpoint/2010/main" val="5607835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8190" y="0"/>
            <a:ext cx="12133810" cy="6858000"/>
          </a:xfrm>
          <a:prstGeom prst="rect">
            <a:avLst/>
          </a:prstGeom>
        </p:spPr>
      </p:pic>
    </p:spTree>
    <p:extLst>
      <p:ext uri="{BB962C8B-B14F-4D97-AF65-F5344CB8AC3E}">
        <p14:creationId xmlns:p14="http://schemas.microsoft.com/office/powerpoint/2010/main" val="39663391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10"/>
            <a:ext cx="12192001" cy="6843152"/>
          </a:xfrm>
          <a:prstGeom prst="rect">
            <a:avLst/>
          </a:prstGeom>
        </p:spPr>
      </p:pic>
    </p:spTree>
    <p:extLst>
      <p:ext uri="{BB962C8B-B14F-4D97-AF65-F5344CB8AC3E}">
        <p14:creationId xmlns:p14="http://schemas.microsoft.com/office/powerpoint/2010/main" val="4661675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10350660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2543695" cy="6858000"/>
          </a:xfrm>
          <a:prstGeom prst="rect">
            <a:avLst/>
          </a:prstGeom>
        </p:spPr>
      </p:pic>
      <p:pic>
        <p:nvPicPr>
          <p:cNvPr id="4" name="Image 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116291" y="0"/>
            <a:ext cx="3075709" cy="6858000"/>
          </a:xfrm>
          <a:prstGeom prst="rect">
            <a:avLst/>
          </a:prstGeom>
        </p:spPr>
      </p:pic>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601883" y="0"/>
            <a:ext cx="3090788" cy="6858000"/>
          </a:xfrm>
          <a:prstGeom prst="rect">
            <a:avLst/>
          </a:prstGeom>
        </p:spPr>
      </p:pic>
      <p:pic>
        <p:nvPicPr>
          <p:cNvPr id="10" name="Image 9"/>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5750859" y="0"/>
            <a:ext cx="3313829" cy="6858000"/>
          </a:xfrm>
          <a:prstGeom prst="rect">
            <a:avLst/>
          </a:prstGeom>
        </p:spPr>
      </p:pic>
    </p:spTree>
    <p:extLst>
      <p:ext uri="{BB962C8B-B14F-4D97-AF65-F5344CB8AC3E}">
        <p14:creationId xmlns:p14="http://schemas.microsoft.com/office/powerpoint/2010/main" val="138023027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85677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r="5626"/>
          <a:stretch/>
        </p:blipFill>
        <p:spPr>
          <a:xfrm>
            <a:off x="-2" y="0"/>
            <a:ext cx="7390015" cy="5220429"/>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455158" y="0"/>
            <a:ext cx="4671699" cy="4241800"/>
          </a:xfrm>
          <a:prstGeom prst="rect">
            <a:avLst/>
          </a:prstGeom>
        </p:spPr>
      </p:pic>
      <p:pic>
        <p:nvPicPr>
          <p:cNvPr id="6" name="Imag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455157" y="4339244"/>
            <a:ext cx="4671699" cy="2518756"/>
          </a:xfrm>
          <a:prstGeom prst="rect">
            <a:avLst/>
          </a:prstGeom>
        </p:spPr>
      </p:pic>
      <p:sp>
        <p:nvSpPr>
          <p:cNvPr id="7" name="Rectangle 6"/>
          <p:cNvSpPr/>
          <p:nvPr/>
        </p:nvSpPr>
        <p:spPr>
          <a:xfrm>
            <a:off x="229985" y="5439050"/>
            <a:ext cx="6345382" cy="1200329"/>
          </a:xfrm>
          <a:prstGeom prst="rect">
            <a:avLst/>
          </a:prstGeom>
        </p:spPr>
        <p:txBody>
          <a:bodyPr wrap="square">
            <a:spAutoFit/>
          </a:bodyPr>
          <a:lstStyle/>
          <a:p>
            <a:r>
              <a:rPr lang="fr-FR" dirty="0">
                <a:solidFill>
                  <a:srgbClr val="38443A"/>
                </a:solidFill>
                <a:latin typeface="Courgette" panose="02000603070400060004" pitchFamily="2" charset="0"/>
              </a:rPr>
              <a:t>20 minutes de Rovaniemi en minibus et </a:t>
            </a:r>
            <a:r>
              <a:rPr lang="fr-FR" dirty="0" smtClean="0">
                <a:solidFill>
                  <a:srgbClr val="38443A"/>
                </a:solidFill>
                <a:latin typeface="Courgette" panose="02000603070400060004" pitchFamily="2" charset="0"/>
              </a:rPr>
              <a:t>une </a:t>
            </a:r>
            <a:r>
              <a:rPr lang="fr-FR" dirty="0">
                <a:solidFill>
                  <a:srgbClr val="38443A"/>
                </a:solidFill>
                <a:latin typeface="Courgette" panose="02000603070400060004" pitchFamily="2" charset="0"/>
              </a:rPr>
              <a:t>courte marche pour atteindre le lac</a:t>
            </a:r>
            <a:r>
              <a:rPr lang="fr-FR" dirty="0" smtClean="0">
                <a:solidFill>
                  <a:srgbClr val="38443A"/>
                </a:solidFill>
                <a:latin typeface="Courgette" panose="02000603070400060004" pitchFamily="2" charset="0"/>
              </a:rPr>
              <a:t>.</a:t>
            </a:r>
            <a:r>
              <a:rPr lang="fr-FR" dirty="0">
                <a:latin typeface="Courgette" panose="02000603070400060004" pitchFamily="2" charset="0"/>
              </a:rPr>
              <a:t> Une fois arrivés au lac, nous </a:t>
            </a:r>
            <a:r>
              <a:rPr lang="fr-FR" dirty="0" smtClean="0">
                <a:latin typeface="Courgette" panose="02000603070400060004" pitchFamily="2" charset="0"/>
              </a:rPr>
              <a:t>apprenons </a:t>
            </a:r>
            <a:r>
              <a:rPr lang="fr-FR" dirty="0">
                <a:latin typeface="Courgette" panose="02000603070400060004" pitchFamily="2" charset="0"/>
              </a:rPr>
              <a:t>les bases de la pêche sur glace et </a:t>
            </a:r>
            <a:r>
              <a:rPr lang="fr-FR" dirty="0" smtClean="0">
                <a:latin typeface="Courgette" panose="02000603070400060004" pitchFamily="2" charset="0"/>
              </a:rPr>
              <a:t>profitons </a:t>
            </a:r>
            <a:r>
              <a:rPr lang="fr-FR" dirty="0">
                <a:latin typeface="Courgette" panose="02000603070400060004" pitchFamily="2" charset="0"/>
              </a:rPr>
              <a:t>d'un agréable après-midi de pêche et de photographie</a:t>
            </a:r>
          </a:p>
        </p:txBody>
      </p:sp>
    </p:spTree>
    <p:extLst>
      <p:ext uri="{BB962C8B-B14F-4D97-AF65-F5344CB8AC3E}">
        <p14:creationId xmlns:p14="http://schemas.microsoft.com/office/powerpoint/2010/main" val="404146878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95058" y="356391"/>
            <a:ext cx="7776000" cy="5373216"/>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1529" y="353607"/>
            <a:ext cx="4032000" cy="5376000"/>
          </a:xfrm>
          <a:prstGeom prst="rect">
            <a:avLst/>
          </a:prstGeom>
        </p:spPr>
      </p:pic>
    </p:spTree>
    <p:extLst>
      <p:ext uri="{BB962C8B-B14F-4D97-AF65-F5344CB8AC3E}">
        <p14:creationId xmlns:p14="http://schemas.microsoft.com/office/powerpoint/2010/main" val="97603058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140475" y="0"/>
            <a:ext cx="4051525" cy="6858000"/>
          </a:xfrm>
          <a:prstGeom prst="rect">
            <a:avLst/>
          </a:prstGeom>
        </p:spPr>
      </p:pic>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0"/>
            <a:ext cx="3780000" cy="6858000"/>
          </a:xfrm>
          <a:prstGeom prst="rect">
            <a:avLst/>
          </a:prstGeom>
        </p:spPr>
      </p:pic>
      <p:pic>
        <p:nvPicPr>
          <p:cNvPr id="5" name="Imag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920179" y="0"/>
            <a:ext cx="4140000" cy="6858000"/>
          </a:xfrm>
          <a:prstGeom prst="rect">
            <a:avLst/>
          </a:prstGeom>
        </p:spPr>
      </p:pic>
    </p:spTree>
    <p:extLst>
      <p:ext uri="{BB962C8B-B14F-4D97-AF65-F5344CB8AC3E}">
        <p14:creationId xmlns:p14="http://schemas.microsoft.com/office/powerpoint/2010/main" val="384612460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683100"/>
            <a:ext cx="12204000" cy="5491800"/>
          </a:xfrm>
          <a:prstGeom prst="rect">
            <a:avLst/>
          </a:prstGeom>
        </p:spPr>
      </p:pic>
    </p:spTree>
    <p:extLst>
      <p:ext uri="{BB962C8B-B14F-4D97-AF65-F5344CB8AC3E}">
        <p14:creationId xmlns:p14="http://schemas.microsoft.com/office/powerpoint/2010/main" val="429172142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683100"/>
            <a:ext cx="12204000" cy="5491800"/>
          </a:xfrm>
          <a:prstGeom prst="rect">
            <a:avLst/>
          </a:prstGeom>
        </p:spPr>
      </p:pic>
    </p:spTree>
    <p:extLst>
      <p:ext uri="{BB962C8B-B14F-4D97-AF65-F5344CB8AC3E}">
        <p14:creationId xmlns:p14="http://schemas.microsoft.com/office/powerpoint/2010/main" val="33028936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41069" y="0"/>
            <a:ext cx="7560000" cy="3448547"/>
          </a:xfrm>
          <a:prstGeom prst="rect">
            <a:avLst/>
          </a:prstGeom>
        </p:spPr>
      </p:pic>
      <p:pic>
        <p:nvPicPr>
          <p:cNvPr id="11" name="Image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12975" y="0"/>
            <a:ext cx="3288318" cy="6858000"/>
          </a:xfrm>
          <a:prstGeom prst="rect">
            <a:avLst/>
          </a:prstGeom>
        </p:spPr>
      </p:pic>
      <p:pic>
        <p:nvPicPr>
          <p:cNvPr id="13" name="Image 1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41069" y="3541222"/>
            <a:ext cx="7560000" cy="3316778"/>
          </a:xfrm>
          <a:prstGeom prst="rect">
            <a:avLst/>
          </a:prstGeom>
        </p:spPr>
      </p:pic>
    </p:spTree>
    <p:extLst>
      <p:ext uri="{BB962C8B-B14F-4D97-AF65-F5344CB8AC3E}">
        <p14:creationId xmlns:p14="http://schemas.microsoft.com/office/powerpoint/2010/main" val="204389531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681137" y="0"/>
            <a:ext cx="5142331" cy="6858000"/>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65998" y="0"/>
            <a:ext cx="5142331" cy="6858000"/>
          </a:xfrm>
          <a:prstGeom prst="rect">
            <a:avLst/>
          </a:prstGeom>
        </p:spPr>
      </p:pic>
    </p:spTree>
    <p:extLst>
      <p:ext uri="{BB962C8B-B14F-4D97-AF65-F5344CB8AC3E}">
        <p14:creationId xmlns:p14="http://schemas.microsoft.com/office/powerpoint/2010/main" val="415414799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4" cstate="email">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rcRect b="3345"/>
          <a:stretch/>
        </p:blipFill>
        <p:spPr>
          <a:xfrm>
            <a:off x="-2" y="-49"/>
            <a:ext cx="12192001" cy="6855581"/>
          </a:xfrm>
          <a:prstGeom prst="rect">
            <a:avLst/>
          </a:prstGeom>
        </p:spPr>
      </p:pic>
    </p:spTree>
    <p:extLst>
      <p:ext uri="{BB962C8B-B14F-4D97-AF65-F5344CB8AC3E}">
        <p14:creationId xmlns:p14="http://schemas.microsoft.com/office/powerpoint/2010/main" val="58610047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32015"/>
            <a:ext cx="3672000" cy="2437237"/>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621116" y="0"/>
            <a:ext cx="4570884" cy="6858000"/>
          </a:xfrm>
          <a:prstGeom prst="rect">
            <a:avLst/>
          </a:prstGeom>
        </p:spPr>
      </p:pic>
      <p:pic>
        <p:nvPicPr>
          <p:cNvPr id="6" name="Imag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810558" y="532015"/>
            <a:ext cx="3672000" cy="2437237"/>
          </a:xfrm>
          <a:prstGeom prst="rect">
            <a:avLst/>
          </a:prstGeom>
        </p:spPr>
      </p:pic>
      <p:pic>
        <p:nvPicPr>
          <p:cNvPr id="7" name="Image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3310831"/>
            <a:ext cx="3672000" cy="2673574"/>
          </a:xfrm>
          <a:prstGeom prst="rect">
            <a:avLst/>
          </a:prstGeom>
        </p:spPr>
      </p:pic>
      <p:pic>
        <p:nvPicPr>
          <p:cNvPr id="8" name="Image 7"/>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810558" y="3310831"/>
            <a:ext cx="3672000" cy="2673574"/>
          </a:xfrm>
          <a:prstGeom prst="rect">
            <a:avLst/>
          </a:prstGeom>
        </p:spPr>
      </p:pic>
    </p:spTree>
    <p:extLst>
      <p:ext uri="{BB962C8B-B14F-4D97-AF65-F5344CB8AC3E}">
        <p14:creationId xmlns:p14="http://schemas.microsoft.com/office/powerpoint/2010/main" val="44685881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50164" y="0"/>
            <a:ext cx="5142331" cy="6858000"/>
          </a:xfrm>
          <a:prstGeom prst="rect">
            <a:avLst/>
          </a:prstGeom>
        </p:spPr>
      </p:pic>
      <p:pic>
        <p:nvPicPr>
          <p:cNvPr id="10" name="Imag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4681" y="0"/>
            <a:ext cx="5142331" cy="6858000"/>
          </a:xfrm>
          <a:prstGeom prst="rect">
            <a:avLst/>
          </a:prstGeom>
        </p:spPr>
      </p:pic>
    </p:spTree>
    <p:extLst>
      <p:ext uri="{BB962C8B-B14F-4D97-AF65-F5344CB8AC3E}">
        <p14:creationId xmlns:p14="http://schemas.microsoft.com/office/powerpoint/2010/main" val="8754169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15049" y="0"/>
            <a:ext cx="4305993" cy="6858000"/>
          </a:xfrm>
          <a:prstGeom prst="rect">
            <a:avLst/>
          </a:prstGeom>
        </p:spPr>
      </p:pic>
      <p:pic>
        <p:nvPicPr>
          <p:cNvPr id="9" name="Image 8"/>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348134" y="0"/>
            <a:ext cx="3843866" cy="6858000"/>
          </a:xfrm>
          <a:prstGeom prst="rect">
            <a:avLst/>
          </a:prstGeom>
        </p:spPr>
      </p:pic>
      <p:pic>
        <p:nvPicPr>
          <p:cNvPr id="10" name="Image 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0"/>
            <a:ext cx="3995633" cy="6858000"/>
          </a:xfrm>
          <a:prstGeom prst="rect">
            <a:avLst/>
          </a:prstGeom>
        </p:spPr>
      </p:pic>
    </p:spTree>
    <p:extLst>
      <p:ext uri="{BB962C8B-B14F-4D97-AF65-F5344CB8AC3E}">
        <p14:creationId xmlns:p14="http://schemas.microsoft.com/office/powerpoint/2010/main" val="27988544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20166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3654000"/>
            <a:ext cx="12192001" cy="3204000"/>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1"/>
            <a:ext cx="12191999" cy="3528000"/>
          </a:xfrm>
          <a:prstGeom prst="rect">
            <a:avLst/>
          </a:prstGeom>
        </p:spPr>
      </p:pic>
    </p:spTree>
    <p:extLst>
      <p:ext uri="{BB962C8B-B14F-4D97-AF65-F5344CB8AC3E}">
        <p14:creationId xmlns:p14="http://schemas.microsoft.com/office/powerpoint/2010/main" val="314261690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204000" cy="68478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6962" y="461530"/>
            <a:ext cx="3132000" cy="1366080"/>
          </a:xfrm>
          <a:prstGeom prst="rect">
            <a:avLst/>
          </a:prstGeom>
        </p:spPr>
      </p:pic>
      <p:pic>
        <p:nvPicPr>
          <p:cNvPr id="5" name="Imag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000746" y="3800837"/>
            <a:ext cx="1368000" cy="1368000"/>
          </a:xfrm>
          <a:prstGeom prst="rect">
            <a:avLst/>
          </a:prstGeom>
        </p:spPr>
      </p:pic>
    </p:spTree>
    <p:extLst>
      <p:ext uri="{BB962C8B-B14F-4D97-AF65-F5344CB8AC3E}">
        <p14:creationId xmlns:p14="http://schemas.microsoft.com/office/powerpoint/2010/main" val="369184237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2148</TotalTime>
  <Words>812</Words>
  <Application>Microsoft Office PowerPoint</Application>
  <PresentationFormat>Grand écran</PresentationFormat>
  <Paragraphs>21</Paragraphs>
  <Slides>60</Slides>
  <Notes>0</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60</vt:i4>
      </vt:variant>
    </vt:vector>
  </HeadingPairs>
  <TitlesOfParts>
    <vt:vector size="68" baseType="lpstr">
      <vt:lpstr>Abel</vt:lpstr>
      <vt:lpstr>Arial</vt:lpstr>
      <vt:lpstr>basic-sans</vt:lpstr>
      <vt:lpstr>Calibri</vt:lpstr>
      <vt:lpstr>Calibri Light</vt:lpstr>
      <vt:lpstr>Courgette</vt:lpstr>
      <vt:lpstr>Pathway Gothic One</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30</cp:revision>
  <dcterms:created xsi:type="dcterms:W3CDTF">2026-06-30T10:41:26Z</dcterms:created>
  <dcterms:modified xsi:type="dcterms:W3CDTF">2026-07-11T19:11:15Z</dcterms:modified>
</cp:coreProperties>
</file>