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05/07/2026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4F4B7E-C3D7-1074-782E-7BD3B7BE2C4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078" y="315000"/>
            <a:ext cx="4023473" cy="62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1012F6-71EF-C77C-421F-42BB02C0A82A}"/>
              </a:ext>
            </a:extLst>
          </p:cNvPr>
          <p:cNvSpPr txBox="1"/>
          <p:nvPr/>
        </p:nvSpPr>
        <p:spPr>
          <a:xfrm>
            <a:off x="5443869" y="2211573"/>
            <a:ext cx="6081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La Citerne Basilique, ou </a:t>
            </a:r>
            <a:r>
              <a:rPr lang="fr-FR" sz="2400" b="1" dirty="0" err="1"/>
              <a:t>Cisterna</a:t>
            </a:r>
            <a:r>
              <a:rPr lang="fr-FR" sz="2400" b="1" dirty="0"/>
              <a:t> </a:t>
            </a:r>
            <a:r>
              <a:rPr lang="fr-FR" sz="2400" b="1" dirty="0" err="1"/>
              <a:t>Basilica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0703982-829C-113A-FD4B-CEFE47A64E3A}"/>
              </a:ext>
            </a:extLst>
          </p:cNvPr>
          <p:cNvSpPr txBox="1"/>
          <p:nvPr/>
        </p:nvSpPr>
        <p:spPr>
          <a:xfrm>
            <a:off x="7060019" y="3066642"/>
            <a:ext cx="450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Istanbul ( Turquie )</a:t>
            </a:r>
          </a:p>
        </p:txBody>
      </p:sp>
      <p:pic>
        <p:nvPicPr>
          <p:cNvPr id="2" name="Ennio Morricone - La Califfa OST (1971) - Windbird (128k)">
            <a:hlinkClick r:id="" action="ppaction://media"/>
            <a:extLst>
              <a:ext uri="{FF2B5EF4-FFF2-40B4-BE49-F238E27FC236}">
                <a16:creationId xmlns:a16="http://schemas.microsoft.com/office/drawing/2014/main" id="{60AD0900-476C-19B8-E5E5-70B418FF8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6C786C3-0BA7-FF9A-40B8-D412E33C6457}"/>
              </a:ext>
            </a:extLst>
          </p:cNvPr>
          <p:cNvSpPr txBox="1"/>
          <p:nvPr/>
        </p:nvSpPr>
        <p:spPr>
          <a:xfrm>
            <a:off x="271669" y="335845"/>
            <a:ext cx="11648661" cy="618630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La Citerne Basilique (en grec Βα</a:t>
            </a:r>
            <a:r>
              <a:rPr lang="fr-FR" sz="3600" b="1" dirty="0" err="1">
                <a:solidFill>
                  <a:schemeClr val="bg1"/>
                </a:solidFill>
              </a:rPr>
              <a:t>σιλικὴ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κινστέρνη</a:t>
            </a:r>
            <a:r>
              <a:rPr lang="fr-FR" sz="3600" b="1" dirty="0">
                <a:solidFill>
                  <a:schemeClr val="bg1"/>
                </a:solidFill>
              </a:rPr>
              <a:t> / </a:t>
            </a:r>
            <a:r>
              <a:rPr lang="fr-FR" sz="3600" b="1" dirty="0" err="1">
                <a:solidFill>
                  <a:schemeClr val="bg1"/>
                </a:solidFill>
              </a:rPr>
              <a:t>Basilikè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kinstérnè</a:t>
            </a:r>
            <a:r>
              <a:rPr lang="fr-FR" sz="3600" b="1" dirty="0">
                <a:solidFill>
                  <a:schemeClr val="bg1"/>
                </a:solidFill>
              </a:rPr>
              <a:t>), aussi connue sous le nom turc </a:t>
            </a:r>
            <a:r>
              <a:rPr lang="fr-FR" sz="3600" b="1" dirty="0" err="1">
                <a:solidFill>
                  <a:schemeClr val="bg1"/>
                </a:solidFill>
              </a:rPr>
              <a:t>Yerebatan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Sarnıcı</a:t>
            </a:r>
            <a:r>
              <a:rPr lang="fr-FR" sz="3600" b="1" dirty="0">
                <a:solidFill>
                  <a:schemeClr val="bg1"/>
                </a:solidFill>
              </a:rPr>
              <a:t> (« la citerne enfouie sous terre »), est une gigantesque citerne souterraine de Constantinople, la capitale de l'Empire byzantin, dont elle est l'un des monuments les plus spectaculaires encore visibles aujourd'hui à Istanbul.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Elle est située à l'ouest de Sainte-Sophie, entre la </a:t>
            </a:r>
            <a:r>
              <a:rPr lang="fr-FR" sz="3600" b="1" dirty="0" err="1">
                <a:solidFill>
                  <a:schemeClr val="bg1"/>
                </a:solidFill>
              </a:rPr>
              <a:t>Mésè</a:t>
            </a:r>
            <a:r>
              <a:rPr lang="fr-FR" sz="3600" b="1" dirty="0">
                <a:solidFill>
                  <a:schemeClr val="bg1"/>
                </a:solidFill>
              </a:rPr>
              <a:t> au sud et l'église de la </a:t>
            </a:r>
            <a:r>
              <a:rPr lang="fr-FR" sz="3600" b="1" dirty="0" err="1">
                <a:solidFill>
                  <a:schemeClr val="bg1"/>
                </a:solidFill>
              </a:rPr>
              <a:t>Théotokos</a:t>
            </a:r>
            <a:r>
              <a:rPr lang="fr-FR" sz="3600" b="1" dirty="0">
                <a:solidFill>
                  <a:schemeClr val="bg1"/>
                </a:solidFill>
              </a:rPr>
              <a:t> des </a:t>
            </a:r>
            <a:r>
              <a:rPr lang="fr-FR" sz="3600" b="1" dirty="0" err="1">
                <a:solidFill>
                  <a:schemeClr val="bg1"/>
                </a:solidFill>
              </a:rPr>
              <a:t>Chalkopratéia</a:t>
            </a:r>
            <a:r>
              <a:rPr lang="fr-FR" sz="3600" b="1" dirty="0">
                <a:solidFill>
                  <a:schemeClr val="bg1"/>
                </a:solidFill>
              </a:rPr>
              <a:t> au nord.</a:t>
            </a: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AC1425-2718-8A14-4107-3CD59BCC93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009" y="233928"/>
            <a:ext cx="8064000" cy="6218109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EFF720-CD8D-FFD4-0F4B-E362D4114D73}"/>
              </a:ext>
            </a:extLst>
          </p:cNvPr>
          <p:cNvSpPr txBox="1"/>
          <p:nvPr/>
        </p:nvSpPr>
        <p:spPr>
          <a:xfrm>
            <a:off x="1105786" y="2824947"/>
            <a:ext cx="3327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Citerne Basilique, Istanbul, Turquie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97AEFA-DC71-B2F5-B8E0-9EF78F30C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678" y="297000"/>
            <a:ext cx="4698000" cy="6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0D0493-5BFF-A643-D37C-BD00EC5EC224}"/>
              </a:ext>
            </a:extLst>
          </p:cNvPr>
          <p:cNvSpPr txBox="1"/>
          <p:nvPr/>
        </p:nvSpPr>
        <p:spPr>
          <a:xfrm>
            <a:off x="8484780" y="2732568"/>
            <a:ext cx="3317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Colonne et chapiteau de la Citerne Basilique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82A06D-56D4-F112-C6C8-76408473E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398" y="279000"/>
            <a:ext cx="945370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E355F7-A460-C573-CACC-8BC7412D03A3}"/>
              </a:ext>
            </a:extLst>
          </p:cNvPr>
          <p:cNvSpPr txBox="1"/>
          <p:nvPr/>
        </p:nvSpPr>
        <p:spPr>
          <a:xfrm>
            <a:off x="145636" y="2147777"/>
            <a:ext cx="20095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tx2"/>
                </a:solidFill>
              </a:rPr>
              <a:t>Méduse sur un bloc en remploi dans la Citerne Basilique</a:t>
            </a:r>
            <a:endParaRPr lang="fr-FR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5B8CC1-508B-0649-681C-D2CA0E343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661" y="315000"/>
            <a:ext cx="8304000" cy="62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A3B158-B507-F27D-3584-822550354B42}"/>
              </a:ext>
            </a:extLst>
          </p:cNvPr>
          <p:cNvSpPr txBox="1"/>
          <p:nvPr/>
        </p:nvSpPr>
        <p:spPr>
          <a:xfrm>
            <a:off x="9122735" y="2477386"/>
            <a:ext cx="2913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Citerne basilique (Yerebatan Sarayi)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E59642-8014-01D0-E5EE-87FC2E4C1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326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E9792F-B47D-6D1C-EAF6-2FDFF2707EF4}"/>
              </a:ext>
            </a:extLst>
          </p:cNvPr>
          <p:cNvSpPr txBox="1"/>
          <p:nvPr/>
        </p:nvSpPr>
        <p:spPr>
          <a:xfrm>
            <a:off x="461187" y="2987749"/>
            <a:ext cx="2658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colonnades de la Citerne Basilique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5E56E1-7A10-EE79-B18B-2C65CD7BE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1328" y="279000"/>
            <a:ext cx="5604947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E4E364-E179-5D23-9398-5F62D20BE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89" y="254000"/>
            <a:ext cx="8890000" cy="635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6519E4-26EF-9275-D80B-845B709B84C4}"/>
              </a:ext>
            </a:extLst>
          </p:cNvPr>
          <p:cNvSpPr txBox="1"/>
          <p:nvPr/>
        </p:nvSpPr>
        <p:spPr>
          <a:xfrm>
            <a:off x="9441712" y="2743200"/>
            <a:ext cx="26156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citerne de la basilique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BFF6FD-9B00-1EF3-B60D-14E47B468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000" y="254000"/>
            <a:ext cx="8890000" cy="635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1B74A3-BC24-2FC3-7DDB-E329BFF0B9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000" y="254000"/>
            <a:ext cx="8890000" cy="635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8D93753-6372-D6E3-0E34-C45A90124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000" y="279000"/>
            <a:ext cx="882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7DDF4D-C505-F733-AEAC-B16943DC0E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1217" y="279000"/>
            <a:ext cx="4726173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891591-D851-FDBE-0FDA-B89ECE5C35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000" y="333774"/>
            <a:ext cx="4644000" cy="619045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6BDA4B-3E59-44DE-B2FB-392EBFBF5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9959" y="324612"/>
            <a:ext cx="3492000" cy="62087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80F83E-B735-3ED1-F6C2-7FBFF455DA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226" y="225000"/>
            <a:ext cx="3604043" cy="640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123842D-2108-C892-527D-0E27DD40C2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912" y="0"/>
            <a:ext cx="10312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E7FCD5-7F76-CD23-EA50-3F66AEF074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000" y="324108"/>
            <a:ext cx="9324000" cy="620978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D3E3AF-CC0C-F97D-A761-69A170542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3975" y="243000"/>
            <a:ext cx="2508665" cy="637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CEEFF489-5FD3-55B3-3E6F-6320C492E1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296" y="297000"/>
            <a:ext cx="9405407" cy="6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6EDD813B-1449-36BA-ED0A-C9C89F75C2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337500"/>
            <a:ext cx="8244000" cy="6183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D9294B-0E8B-DA23-3B74-6475AF0053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693" y="297000"/>
            <a:ext cx="4761234" cy="6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25D3EDA-68A6-0C2D-119B-61B5BA760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785" y="755060"/>
            <a:ext cx="9642429" cy="550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8DCF9E-DE71-7DD3-8235-EF8E7A5A4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300" y="882650"/>
            <a:ext cx="8915400" cy="50927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B9ED6D4A-CB2C-4FB7-CF2A-501E19E99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304070"/>
            <a:ext cx="9720000" cy="624986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58E869-604F-8645-B87E-60BC6E8F4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500040"/>
            <a:ext cx="10368000" cy="585792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03F95D-335B-E097-43AE-2F87613927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00" y="439020"/>
            <a:ext cx="10584000" cy="597996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992B7F-5A4B-B4AF-5070-8C8DBEDD02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514" y="567000"/>
            <a:ext cx="10130972" cy="57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975C3E-BFE4-9002-CA7A-C84F1FCDC7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081" y="495000"/>
            <a:ext cx="10385838" cy="586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FDA75AF-EC7F-0D64-16C6-7E30C9C70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3000" y="599888"/>
            <a:ext cx="8046000" cy="536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FC786D-F815-BD1C-7FB1-0C2B31F9224A}"/>
              </a:ext>
            </a:extLst>
          </p:cNvPr>
          <p:cNvSpPr txBox="1"/>
          <p:nvPr/>
        </p:nvSpPr>
        <p:spPr>
          <a:xfrm>
            <a:off x="1616149" y="138223"/>
            <a:ext cx="9781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 Citerne Basilique ( Istanbul  - Turquie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93FA34D-A027-901E-5509-DDF97EEDD351}"/>
              </a:ext>
            </a:extLst>
          </p:cNvPr>
          <p:cNvSpPr txBox="1"/>
          <p:nvPr/>
        </p:nvSpPr>
        <p:spPr>
          <a:xfrm>
            <a:off x="719819" y="6072891"/>
            <a:ext cx="10377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   - Sur une suggestion De </a:t>
            </a:r>
            <a:r>
              <a:rPr lang="fr-FR" sz="2400" b="1" dirty="0" err="1"/>
              <a:t>JackDidier</a:t>
            </a:r>
            <a:r>
              <a:rPr lang="fr-FR" sz="2400" b="1" dirty="0"/>
              <a:t>   -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04AE052-0616-808F-4284-03BB8775B9B0}"/>
              </a:ext>
            </a:extLst>
          </p:cNvPr>
          <p:cNvSpPr txBox="1"/>
          <p:nvPr/>
        </p:nvSpPr>
        <p:spPr>
          <a:xfrm>
            <a:off x="10119000" y="6027278"/>
            <a:ext cx="1733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157</Words>
  <Application>Microsoft Office PowerPoint</Application>
  <PresentationFormat>Grand écran</PresentationFormat>
  <Paragraphs>14</Paragraphs>
  <Slides>29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2026-05-12T07:53:05Z</dcterms:created>
  <dcterms:modified xsi:type="dcterms:W3CDTF">2026-07-05T04:30:44Z</dcterms:modified>
</cp:coreProperties>
</file>