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85" r:id="rId4"/>
    <p:sldId id="284" r:id="rId5"/>
    <p:sldId id="309" r:id="rId6"/>
    <p:sldId id="280" r:id="rId7"/>
    <p:sldId id="259" r:id="rId8"/>
    <p:sldId id="263" r:id="rId9"/>
    <p:sldId id="264" r:id="rId10"/>
    <p:sldId id="265" r:id="rId11"/>
    <p:sldId id="261" r:id="rId12"/>
    <p:sldId id="260" r:id="rId13"/>
    <p:sldId id="262" r:id="rId14"/>
    <p:sldId id="267" r:id="rId15"/>
    <p:sldId id="266" r:id="rId16"/>
    <p:sldId id="268" r:id="rId17"/>
    <p:sldId id="269" r:id="rId18"/>
    <p:sldId id="270" r:id="rId19"/>
    <p:sldId id="271" r:id="rId20"/>
    <p:sldId id="272" r:id="rId21"/>
    <p:sldId id="273" r:id="rId22"/>
    <p:sldId id="274" r:id="rId23"/>
    <p:sldId id="282" r:id="rId24"/>
    <p:sldId id="275" r:id="rId25"/>
    <p:sldId id="302" r:id="rId26"/>
    <p:sldId id="278" r:id="rId27"/>
    <p:sldId id="276" r:id="rId28"/>
    <p:sldId id="277" r:id="rId29"/>
    <p:sldId id="279" r:id="rId30"/>
    <p:sldId id="281" r:id="rId31"/>
    <p:sldId id="283" r:id="rId32"/>
    <p:sldId id="296" r:id="rId33"/>
    <p:sldId id="297" r:id="rId34"/>
    <p:sldId id="294" r:id="rId35"/>
    <p:sldId id="295" r:id="rId36"/>
    <p:sldId id="289" r:id="rId37"/>
    <p:sldId id="298" r:id="rId38"/>
    <p:sldId id="299" r:id="rId39"/>
    <p:sldId id="300" r:id="rId40"/>
    <p:sldId id="301" r:id="rId41"/>
    <p:sldId id="286" r:id="rId42"/>
    <p:sldId id="287" r:id="rId43"/>
    <p:sldId id="293" r:id="rId44"/>
    <p:sldId id="292" r:id="rId45"/>
    <p:sldId id="291" r:id="rId46"/>
    <p:sldId id="288" r:id="rId47"/>
    <p:sldId id="303" r:id="rId48"/>
    <p:sldId id="304" r:id="rId49"/>
    <p:sldId id="305" r:id="rId50"/>
    <p:sldId id="313" r:id="rId51"/>
    <p:sldId id="312" r:id="rId52"/>
    <p:sldId id="306" r:id="rId53"/>
    <p:sldId id="325" r:id="rId54"/>
    <p:sldId id="307" r:id="rId55"/>
    <p:sldId id="308" r:id="rId56"/>
    <p:sldId id="326" r:id="rId57"/>
    <p:sldId id="330" r:id="rId58"/>
    <p:sldId id="310" r:id="rId59"/>
    <p:sldId id="311" r:id="rId60"/>
    <p:sldId id="314" r:id="rId61"/>
    <p:sldId id="316" r:id="rId62"/>
    <p:sldId id="315" r:id="rId63"/>
    <p:sldId id="317" r:id="rId64"/>
    <p:sldId id="318" r:id="rId65"/>
    <p:sldId id="327" r:id="rId66"/>
    <p:sldId id="323" r:id="rId67"/>
    <p:sldId id="321" r:id="rId68"/>
    <p:sldId id="320" r:id="rId69"/>
    <p:sldId id="328" r:id="rId70"/>
    <p:sldId id="329" r:id="rId71"/>
    <p:sldId id="319" r:id="rId72"/>
    <p:sldId id="331" r:id="rId73"/>
    <p:sldId id="332" r:id="rId7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vEiV07ZYnkvtMpehfbkLQ==" hashData="9K4lNBqgoOgcj27aADJFGX1/blZm/+infKObR7wvlWXc8fjfOfmb+XLcRZzmtZyZkVV04j/Xx+kAia+BLEsv2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AE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0" autoAdjust="0"/>
    <p:restoredTop sz="94660"/>
  </p:normalViewPr>
  <p:slideViewPr>
    <p:cSldViewPr snapToGrid="0">
      <p:cViewPr varScale="1">
        <p:scale>
          <a:sx n="115" d="100"/>
          <a:sy n="115" d="100"/>
        </p:scale>
        <p:origin x="20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99C72AD-6ECE-41D6-A21A-D108C15A2112}" type="datetimeFigureOut">
              <a:rPr lang="fr-FR" smtClean="0"/>
              <a:t>26/06/2026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555413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9C72AD-6ECE-41D6-A21A-D108C15A2112}" type="datetimeFigureOut">
              <a:rPr lang="fr-FR" smtClean="0"/>
              <a:t>26/06/2026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1633473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99C72AD-6ECE-41D6-A21A-D108C15A2112}" type="datetimeFigureOut">
              <a:rPr lang="fr-FR" smtClean="0"/>
              <a:t>26/06/2026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4113372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9C72AD-6ECE-41D6-A21A-D108C15A2112}" type="datetimeFigureOut">
              <a:rPr lang="fr-FR" smtClean="0"/>
              <a:t>26/06/2026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1939743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99C72AD-6ECE-41D6-A21A-D108C15A2112}" type="datetimeFigureOut">
              <a:rPr lang="fr-FR" smtClean="0"/>
              <a:t>26/06/2026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3913685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99C72AD-6ECE-41D6-A21A-D108C15A2112}" type="datetimeFigureOut">
              <a:rPr lang="fr-FR" smtClean="0"/>
              <a:t>26/06/2026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21602023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99C72AD-6ECE-41D6-A21A-D108C15A2112}" type="datetimeFigureOut">
              <a:rPr lang="fr-FR" smtClean="0"/>
              <a:t>26/06/2026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69653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99C72AD-6ECE-41D6-A21A-D108C15A2112}" type="datetimeFigureOut">
              <a:rPr lang="fr-FR" smtClean="0"/>
              <a:t>26/06/2026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2903757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99C72AD-6ECE-41D6-A21A-D108C15A2112}" type="datetimeFigureOut">
              <a:rPr lang="fr-FR" smtClean="0"/>
              <a:t>26/06/2026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2327963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9C72AD-6ECE-41D6-A21A-D108C15A2112}" type="datetimeFigureOut">
              <a:rPr lang="fr-FR" smtClean="0"/>
              <a:t>26/06/2026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2558933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9C72AD-6ECE-41D6-A21A-D108C15A2112}" type="datetimeFigureOut">
              <a:rPr lang="fr-FR" smtClean="0"/>
              <a:t>26/06/2026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C1FDDE7C-0144-4DF8-92DE-7EBAF5E6E44B}" type="slidenum">
              <a:rPr lang="fr-FR" smtClean="0"/>
              <a:t>‹N°›</a:t>
            </a:fld>
            <a:endParaRPr lang="fr-FR"/>
          </a:p>
        </p:txBody>
      </p:sp>
    </p:spTree>
    <p:extLst>
      <p:ext uri="{BB962C8B-B14F-4D97-AF65-F5344CB8AC3E}">
        <p14:creationId xmlns:p14="http://schemas.microsoft.com/office/powerpoint/2010/main" val="2939582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38000">
              <a:schemeClr val="bg1"/>
            </a:gs>
            <a:gs pos="0">
              <a:schemeClr val="accent1"/>
            </a:gs>
            <a:gs pos="64000">
              <a:schemeClr val="bg1"/>
            </a:gs>
            <a:gs pos="100000">
              <a:schemeClr val="accent1"/>
            </a:gs>
            <a:gs pos="76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9C72AD-6ECE-41D6-A21A-D108C15A2112}" type="datetimeFigureOut">
              <a:rPr lang="fr-FR" smtClean="0"/>
              <a:t>26/06/2026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DDE7C-0144-4DF8-92DE-7EBAF5E6E44B}" type="slidenum">
              <a:rPr lang="fr-FR" smtClean="0"/>
              <a:t>‹N°›</a:t>
            </a:fld>
            <a:endParaRPr lang="fr-FR"/>
          </a:p>
        </p:txBody>
      </p:sp>
    </p:spTree>
    <p:extLst>
      <p:ext uri="{BB962C8B-B14F-4D97-AF65-F5344CB8AC3E}">
        <p14:creationId xmlns:p14="http://schemas.microsoft.com/office/powerpoint/2010/main" val="21569873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slideLayout" Target="../slideLayouts/slideLayout7.xml"/><Relationship Id="rId7" Type="http://schemas.openxmlformats.org/officeDocument/2006/relationships/image" Target="../media/image3.gif"/><Relationship Id="rId2" Type="http://schemas.openxmlformats.org/officeDocument/2006/relationships/audio" Target="../media/media1.mp3"/><Relationship Id="rId1" Type="http://schemas.microsoft.com/office/2007/relationships/media" Target="../media/media1.mp3"/><Relationship Id="rId6" Type="http://schemas.microsoft.com/office/2007/relationships/hdphoto" Target="../media/hdphoto1.wdp"/><Relationship Id="rId11" Type="http://schemas.openxmlformats.org/officeDocument/2006/relationships/image" Target="../media/image7.png"/><Relationship Id="rId5" Type="http://schemas.openxmlformats.org/officeDocument/2006/relationships/image" Target="../media/image2.png"/><Relationship Id="rId10" Type="http://schemas.openxmlformats.org/officeDocument/2006/relationships/image" Target="../media/image6.gif"/><Relationship Id="rId4" Type="http://schemas.openxmlformats.org/officeDocument/2006/relationships/image" Target="../media/image1.jpe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hyperlink" Target="https://www.auxboubousdumonde.fr/category/amerique/amerique-du-sud/argentine/" TargetMode="Externa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4.jp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28.jpg"/><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32.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30.jpeg"/><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42.jpg"/></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44.jpeg"/><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48.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50.jpg"/><Relationship Id="rId4" Type="http://schemas.openxmlformats.org/officeDocument/2006/relationships/image" Target="../media/image49.jpeg"/></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54.jpeg"/><Relationship Id="rId4" Type="http://schemas.openxmlformats.org/officeDocument/2006/relationships/image" Target="../media/image53.jpeg"/></Relationships>
</file>

<file path=ppt/slides/_rels/slide29.xml.rels><?xml version="1.0" encoding="UTF-8" standalone="yes"?>
<Relationships xmlns="http://schemas.openxmlformats.org/package/2006/relationships"><Relationship Id="rId8" Type="http://schemas.openxmlformats.org/officeDocument/2006/relationships/hyperlink" Target="https://fr.wikipedia.org/wiki/Houx" TargetMode="External"/><Relationship Id="rId3" Type="http://schemas.microsoft.com/office/2007/relationships/hdphoto" Target="../media/hdphoto2.wdp"/><Relationship Id="rId7" Type="http://schemas.openxmlformats.org/officeDocument/2006/relationships/hyperlink" Target="https://fr.wikipedia.org/wiki/Tupis" TargetMode="External"/><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hyperlink" Target="https://fr.wikipedia.org/wiki/Guaranis" TargetMode="External"/><Relationship Id="rId11" Type="http://schemas.openxmlformats.org/officeDocument/2006/relationships/hyperlink" Target="https://fr.wikipedia.org/wiki/Paille_(boisson)" TargetMode="External"/><Relationship Id="rId5" Type="http://schemas.openxmlformats.org/officeDocument/2006/relationships/image" Target="../media/image56.jpeg"/><Relationship Id="rId10" Type="http://schemas.openxmlformats.org/officeDocument/2006/relationships/hyperlink" Target="https://fr.wikipedia.org/wiki/Bombilla" TargetMode="External"/><Relationship Id="rId4" Type="http://schemas.openxmlformats.org/officeDocument/2006/relationships/image" Target="../media/image55.jpeg"/><Relationship Id="rId9" Type="http://schemas.openxmlformats.org/officeDocument/2006/relationships/hyperlink" Target="https://fr.wikipedia.org/wiki/Calebasse" TargetMode="External"/></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59.jpeg"/></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3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66.jpeg"/></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68.jpeg"/><Relationship Id="rId4" Type="http://schemas.openxmlformats.org/officeDocument/2006/relationships/image" Target="../media/image67.jpeg"/></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69.jpg"/></Relationships>
</file>

<file path=ppt/slides/_rels/slide3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71.jpeg"/><Relationship Id="rId4" Type="http://schemas.openxmlformats.org/officeDocument/2006/relationships/image" Target="../media/image70.jpeg"/></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72.jpeg"/></Relationships>
</file>

<file path=ppt/slides/_rels/slide40.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76.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73.jpeg"/></Relationships>
</file>

<file path=ppt/slides/_rels/slide4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4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79.jpg"/></Relationships>
</file>

<file path=ppt/slides/_rels/slide4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4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81.png"/></Relationships>
</file>

<file path=ppt/slides/_rels/slide4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82.jpe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83.jpeg"/><Relationship Id="rId5" Type="http://schemas.microsoft.com/office/2007/relationships/hdphoto" Target="../media/hdphoto2.wdp"/><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4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85.jpeg"/></Relationships>
</file>

<file path=ppt/slides/_rels/slide5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86.jpg"/></Relationships>
</file>

<file path=ppt/slides/_rels/slide5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s>
</file>

<file path=ppt/slides/_rels/slide5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91.jpeg"/><Relationship Id="rId4" Type="http://schemas.openxmlformats.org/officeDocument/2006/relationships/image" Target="../media/image90.jpeg"/></Relationships>
</file>

<file path=ppt/slides/_rels/slide5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2.jpeg"/></Relationships>
</file>

<file path=ppt/slides/_rels/slide54.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96.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eg"/></Relationships>
</file>

<file path=ppt/slides/_rels/slide5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97.png"/></Relationships>
</file>

<file path=ppt/slides/_rels/slide5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8.jpg"/></Relationships>
</file>

<file path=ppt/slides/_rels/slide5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9.png"/></Relationships>
</file>

<file path=ppt/slides/_rels/slide5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01.jpeg"/><Relationship Id="rId4" Type="http://schemas.openxmlformats.org/officeDocument/2006/relationships/image" Target="../media/image100.jpeg"/></Relationships>
</file>

<file path=ppt/slides/_rels/slide5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04.jpeg"/><Relationship Id="rId5" Type="http://schemas.openxmlformats.org/officeDocument/2006/relationships/image" Target="../media/image103.jpeg"/><Relationship Id="rId4" Type="http://schemas.openxmlformats.org/officeDocument/2006/relationships/image" Target="../media/image102.jpeg"/></Relationships>
</file>

<file path=ppt/slides/_rels/slide6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5.jpg"/></Relationships>
</file>

<file path=ppt/slides/_rels/slide6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6.jpg"/></Relationships>
</file>

<file path=ppt/slides/_rels/slide6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7.jpg"/></Relationships>
</file>

<file path=ppt/slides/_rels/slide6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8.jpg"/></Relationships>
</file>

<file path=ppt/slides/_rels/slide6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9.jpg"/></Relationships>
</file>

<file path=ppt/slides/_rels/slide6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microsoft.com/office/2007/relationships/hdphoto" Target="../media/hdphoto6.wdp"/><Relationship Id="rId4" Type="http://schemas.openxmlformats.org/officeDocument/2006/relationships/image" Target="../media/image110.png"/></Relationships>
</file>

<file path=ppt/slides/_rels/slide6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11.png"/></Relationships>
</file>

<file path=ppt/slides/_rels/slide6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4.jpeg"/><Relationship Id="rId5" Type="http://schemas.openxmlformats.org/officeDocument/2006/relationships/image" Target="../media/image113.jpg"/><Relationship Id="rId4" Type="http://schemas.openxmlformats.org/officeDocument/2006/relationships/image" Target="../media/image112.jpg"/></Relationships>
</file>

<file path=ppt/slides/_rels/slide6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15.jpeg"/></Relationships>
</file>

<file path=ppt/slides/_rels/slide6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7.png"/><Relationship Id="rId4" Type="http://schemas.openxmlformats.org/officeDocument/2006/relationships/image" Target="../media/image116.jpeg"/></Relationships>
</file>

<file path=ppt/slides/_rels/slide7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9.jpeg"/><Relationship Id="rId4" Type="http://schemas.openxmlformats.org/officeDocument/2006/relationships/image" Target="../media/image118.jpeg"/></Relationships>
</file>

<file path=ppt/slides/_rels/slide7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20.jpg"/></Relationships>
</file>

<file path=ppt/slides/_rels/slide7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22.jpeg"/><Relationship Id="rId4" Type="http://schemas.openxmlformats.org/officeDocument/2006/relationships/image" Target="../media/image121.png"/></Relationships>
</file>

<file path=ppt/slides/_rels/slide73.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126.gi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5.png"/><Relationship Id="rId5" Type="http://schemas.openxmlformats.org/officeDocument/2006/relationships/image" Target="../media/image124.gif"/><Relationship Id="rId4" Type="http://schemas.openxmlformats.org/officeDocument/2006/relationships/image" Target="../media/image1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102"/>
            <a:ext cx="12192000" cy="6858102"/>
          </a:xfrm>
          <a:prstGeom prst="rect">
            <a:avLst/>
          </a:prstGeom>
        </p:spPr>
      </p:pic>
      <p:pic>
        <p:nvPicPr>
          <p:cNvPr id="4" name="Image 3"/>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2302" b="100000" l="467" r="98867"/>
                    </a14:imgEffect>
                  </a14:imgLayer>
                </a14:imgProps>
              </a:ext>
              <a:ext uri="{28A0092B-C50C-407E-A947-70E740481C1C}">
                <a14:useLocalDpi xmlns:a14="http://schemas.microsoft.com/office/drawing/2010/main"/>
              </a:ext>
            </a:extLst>
          </a:blip>
          <a:srcRect/>
          <a:stretch/>
        </p:blipFill>
        <p:spPr>
          <a:xfrm>
            <a:off x="3792198" y="1271847"/>
            <a:ext cx="4445802" cy="3744843"/>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a:ext>
            </a:extLst>
          </a:blip>
          <a:stretch>
            <a:fillRect/>
          </a:stretch>
        </p:blipFill>
        <p:spPr>
          <a:xfrm rot="20496592">
            <a:off x="9188683" y="1882453"/>
            <a:ext cx="2294152" cy="1401226"/>
          </a:xfrm>
          <a:prstGeom prst="rect">
            <a:avLst/>
          </a:prstGeom>
        </p:spPr>
      </p:pic>
      <p:pic>
        <p:nvPicPr>
          <p:cNvPr id="6" name="Image 5"/>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90502" y="216131"/>
            <a:ext cx="3211194" cy="2119745"/>
          </a:xfrm>
          <a:prstGeom prst="rect">
            <a:avLst/>
          </a:prstGeom>
        </p:spPr>
      </p:pic>
      <p:pic>
        <p:nvPicPr>
          <p:cNvPr id="7" name="Image 6"/>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842175" y="4698000"/>
            <a:ext cx="2160000" cy="2160000"/>
          </a:xfrm>
          <a:prstGeom prst="rect">
            <a:avLst/>
          </a:prstGeom>
        </p:spPr>
      </p:pic>
      <p:pic>
        <p:nvPicPr>
          <p:cNvPr id="8" name="Image 7"/>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485288" y="133004"/>
            <a:ext cx="2160000" cy="1970030"/>
          </a:xfrm>
          <a:prstGeom prst="rect">
            <a:avLst/>
          </a:prstGeom>
        </p:spPr>
      </p:pic>
      <p:pic>
        <p:nvPicPr>
          <p:cNvPr id="3" name="Royal_Philharmonic_Orchestra_-_Don_t_Cry_For_Me_Argentina_(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9891520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sp>
        <p:nvSpPr>
          <p:cNvPr id="5" name="Rectangle 4"/>
          <p:cNvSpPr/>
          <p:nvPr/>
        </p:nvSpPr>
        <p:spPr>
          <a:xfrm>
            <a:off x="599770" y="800000"/>
            <a:ext cx="4562167" cy="5262979"/>
          </a:xfrm>
          <a:prstGeom prst="rect">
            <a:avLst/>
          </a:prstGeom>
        </p:spPr>
        <p:txBody>
          <a:bodyPr wrap="square">
            <a:spAutoFit/>
          </a:bodyPr>
          <a:lstStyle/>
          <a:p>
            <a:r>
              <a:rPr lang="fr-FR" sz="2800" dirty="0" smtClean="0">
                <a:solidFill>
                  <a:srgbClr val="3C6F86"/>
                </a:solidFill>
                <a:latin typeface="Courgette" panose="02000603070400060004" pitchFamily="2" charset="0"/>
                <a:hlinkClick r:id="rId4"/>
              </a:rPr>
              <a:t>L’Argentine</a:t>
            </a:r>
            <a:r>
              <a:rPr lang="fr-FR" sz="2800" dirty="0">
                <a:solidFill>
                  <a:srgbClr val="56484B"/>
                </a:solidFill>
                <a:latin typeface="Courgette" panose="02000603070400060004" pitchFamily="2" charset="0"/>
              </a:rPr>
              <a:t> est un pays immense aux multiples facettes : montagnes, glaciers, pampa, désert ou encore forêt tropicale… Mais outre ses paysages grandioses, elle possède aussi des villes pleines de charme, notamment sa capitale tentaculaire ! Envie de visiter Buenos Aires ?</a:t>
            </a:r>
            <a:endParaRPr lang="fr-FR" sz="2800" dirty="0">
              <a:latin typeface="Courgette" panose="02000603070400060004" pitchFamily="2" charset="0"/>
            </a:endParaRPr>
          </a:p>
        </p:txBody>
      </p:sp>
      <p:pic>
        <p:nvPicPr>
          <p:cNvPr id="6" name="Image 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7251291" y="2489"/>
            <a:ext cx="4940709" cy="6858000"/>
          </a:xfrm>
          <a:prstGeom prst="rect">
            <a:avLst/>
          </a:prstGeom>
        </p:spPr>
      </p:pic>
    </p:spTree>
    <p:extLst>
      <p:ext uri="{BB962C8B-B14F-4D97-AF65-F5344CB8AC3E}">
        <p14:creationId xmlns:p14="http://schemas.microsoft.com/office/powerpoint/2010/main" val="727214356"/>
      </p:ext>
    </p:extLst>
  </p:cSld>
  <p:clrMapOvr>
    <a:masterClrMapping/>
  </p:clrMapOvr>
  <mc:AlternateContent xmlns:mc="http://schemas.openxmlformats.org/markup-compatibility/2006" xmlns:p14="http://schemas.microsoft.com/office/powerpoint/2010/main">
    <mc:Choice Requires="p14">
      <p:transition spd="slow" p14:dur="2000" advTm="16308"/>
    </mc:Choice>
    <mc:Fallback xmlns="">
      <p:transition spd="slow" advTm="1630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5"/>
            <a:ext cx="8088611" cy="6846657"/>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204662" y="0"/>
            <a:ext cx="3996000" cy="6846651"/>
          </a:xfrm>
          <a:prstGeom prst="rect">
            <a:avLst/>
          </a:prstGeom>
        </p:spPr>
      </p:pic>
    </p:spTree>
    <p:extLst>
      <p:ext uri="{BB962C8B-B14F-4D97-AF65-F5344CB8AC3E}">
        <p14:creationId xmlns:p14="http://schemas.microsoft.com/office/powerpoint/2010/main" val="264645380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521182" y="0"/>
            <a:ext cx="5438062" cy="6858000"/>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48888" y="2951"/>
            <a:ext cx="5165235" cy="6858000"/>
          </a:xfrm>
          <a:prstGeom prst="rect">
            <a:avLst/>
          </a:prstGeom>
        </p:spPr>
      </p:pic>
      <p:sp>
        <p:nvSpPr>
          <p:cNvPr id="5" name="Rectangle 4"/>
          <p:cNvSpPr/>
          <p:nvPr/>
        </p:nvSpPr>
        <p:spPr>
          <a:xfrm>
            <a:off x="7589889" y="775454"/>
            <a:ext cx="3147015" cy="369332"/>
          </a:xfrm>
          <a:prstGeom prst="rect">
            <a:avLst/>
          </a:prstGeom>
        </p:spPr>
        <p:txBody>
          <a:bodyPr wrap="none">
            <a:spAutoFit/>
          </a:bodyPr>
          <a:lstStyle/>
          <a:p>
            <a:r>
              <a:rPr lang="fr-FR" dirty="0">
                <a:solidFill>
                  <a:schemeClr val="bg1"/>
                </a:solidFill>
                <a:latin typeface="Google Sans"/>
              </a:rPr>
              <a:t>Aéroport international </a:t>
            </a:r>
            <a:r>
              <a:rPr lang="fr-FR" dirty="0" err="1">
                <a:solidFill>
                  <a:schemeClr val="bg1"/>
                </a:solidFill>
                <a:latin typeface="Google Sans"/>
              </a:rPr>
              <a:t>Ezeiza</a:t>
            </a:r>
            <a:endParaRPr lang="fr-FR" b="0" i="0" dirty="0">
              <a:solidFill>
                <a:schemeClr val="bg1"/>
              </a:solidFill>
              <a:effectLst/>
              <a:latin typeface="Google Sans"/>
            </a:endParaRPr>
          </a:p>
        </p:txBody>
      </p:sp>
    </p:spTree>
    <p:extLst>
      <p:ext uri="{BB962C8B-B14F-4D97-AF65-F5344CB8AC3E}">
        <p14:creationId xmlns:p14="http://schemas.microsoft.com/office/powerpoint/2010/main" val="86716022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60"/>
            <a:ext cx="12192000" cy="6837495"/>
          </a:xfrm>
          <a:prstGeom prst="rect">
            <a:avLst/>
          </a:prstGeom>
        </p:spPr>
      </p:pic>
    </p:spTree>
    <p:extLst>
      <p:ext uri="{BB962C8B-B14F-4D97-AF65-F5344CB8AC3E}">
        <p14:creationId xmlns:p14="http://schemas.microsoft.com/office/powerpoint/2010/main" val="396286226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 y="0"/>
            <a:ext cx="12204000" cy="6858000"/>
          </a:xfrm>
          <a:prstGeom prst="rect">
            <a:avLst/>
          </a:prstGeom>
        </p:spPr>
      </p:pic>
      <p:sp>
        <p:nvSpPr>
          <p:cNvPr id="3" name="ZoneTexte 2"/>
          <p:cNvSpPr txBox="1"/>
          <p:nvPr/>
        </p:nvSpPr>
        <p:spPr>
          <a:xfrm>
            <a:off x="5436524" y="432262"/>
            <a:ext cx="1654993" cy="369332"/>
          </a:xfrm>
          <a:prstGeom prst="rect">
            <a:avLst/>
          </a:prstGeom>
          <a:noFill/>
        </p:spPr>
        <p:txBody>
          <a:bodyPr wrap="square" rtlCol="0">
            <a:spAutoFit/>
          </a:bodyPr>
          <a:lstStyle/>
          <a:p>
            <a:r>
              <a:rPr lang="fr-FR" dirty="0" smtClean="0"/>
              <a:t>Buenos Aires</a:t>
            </a:r>
            <a:endParaRPr lang="fr-FR" dirty="0"/>
          </a:p>
        </p:txBody>
      </p:sp>
    </p:spTree>
    <p:extLst>
      <p:ext uri="{BB962C8B-B14F-4D97-AF65-F5344CB8AC3E}">
        <p14:creationId xmlns:p14="http://schemas.microsoft.com/office/powerpoint/2010/main" val="361503508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8286" y="0"/>
            <a:ext cx="10058400" cy="6858000"/>
          </a:xfrm>
          <a:prstGeom prst="rect">
            <a:avLst/>
          </a:prstGeom>
        </p:spPr>
      </p:pic>
      <p:sp>
        <p:nvSpPr>
          <p:cNvPr id="3" name="Rectangle 2"/>
          <p:cNvSpPr/>
          <p:nvPr/>
        </p:nvSpPr>
        <p:spPr>
          <a:xfrm>
            <a:off x="1476892" y="473656"/>
            <a:ext cx="8889077" cy="1200329"/>
          </a:xfrm>
          <a:prstGeom prst="rect">
            <a:avLst/>
          </a:prstGeom>
        </p:spPr>
        <p:txBody>
          <a:bodyPr wrap="square">
            <a:spAutoFit/>
          </a:bodyPr>
          <a:lstStyle/>
          <a:p>
            <a:r>
              <a:rPr lang="fr-FR" dirty="0">
                <a:solidFill>
                  <a:schemeClr val="bg1"/>
                </a:solidFill>
                <a:latin typeface="Comfortaa"/>
              </a:rPr>
              <a:t> </a:t>
            </a:r>
            <a:r>
              <a:rPr lang="fr-FR" b="1" dirty="0">
                <a:solidFill>
                  <a:schemeClr val="bg1"/>
                </a:solidFill>
                <a:latin typeface="Comfortaa"/>
              </a:rPr>
              <a:t>Casa </a:t>
            </a:r>
            <a:r>
              <a:rPr lang="fr-FR" b="1" dirty="0" err="1">
                <a:solidFill>
                  <a:schemeClr val="bg1"/>
                </a:solidFill>
                <a:latin typeface="Comfortaa"/>
              </a:rPr>
              <a:t>Morada</a:t>
            </a:r>
            <a:r>
              <a:rPr lang="fr-FR" dirty="0">
                <a:solidFill>
                  <a:schemeClr val="bg1"/>
                </a:solidFill>
                <a:latin typeface="Comfortaa"/>
              </a:rPr>
              <a:t>. C’est ici que siège le pouvoir exécutif argentin, avec le bureau du Président. La place est également connue pour accueillir </a:t>
            </a:r>
            <a:r>
              <a:rPr lang="fr-FR" b="1" dirty="0">
                <a:solidFill>
                  <a:schemeClr val="bg1"/>
                </a:solidFill>
                <a:latin typeface="Comfortaa"/>
              </a:rPr>
              <a:t>Las </a:t>
            </a:r>
            <a:r>
              <a:rPr lang="fr-FR" b="1" dirty="0" err="1">
                <a:solidFill>
                  <a:schemeClr val="bg1"/>
                </a:solidFill>
                <a:latin typeface="Comfortaa"/>
              </a:rPr>
              <a:t>Abuelas</a:t>
            </a:r>
            <a:r>
              <a:rPr lang="fr-FR" b="1" dirty="0">
                <a:solidFill>
                  <a:schemeClr val="bg1"/>
                </a:solidFill>
                <a:latin typeface="Comfortaa"/>
              </a:rPr>
              <a:t> de Plaza de Mayo</a:t>
            </a:r>
            <a:r>
              <a:rPr lang="fr-FR" dirty="0">
                <a:solidFill>
                  <a:schemeClr val="bg1"/>
                </a:solidFill>
                <a:latin typeface="Comfortaa"/>
              </a:rPr>
              <a:t>, une association de femmes argentines à la recherche de leurs petits-enfants, enlevés pendant la dictature dans les années 70</a:t>
            </a:r>
            <a:endParaRPr lang="fr-FR" dirty="0">
              <a:solidFill>
                <a:schemeClr val="bg1"/>
              </a:solidFill>
            </a:endParaRPr>
          </a:p>
        </p:txBody>
      </p:sp>
    </p:spTree>
    <p:extLst>
      <p:ext uri="{BB962C8B-B14F-4D97-AF65-F5344CB8AC3E}">
        <p14:creationId xmlns:p14="http://schemas.microsoft.com/office/powerpoint/2010/main" val="343734835"/>
      </p:ext>
    </p:extLst>
  </p:cSld>
  <p:clrMapOvr>
    <a:masterClrMapping/>
  </p:clrMapOvr>
  <mc:AlternateContent xmlns:mc="http://schemas.openxmlformats.org/markup-compatibility/2006" xmlns:p14="http://schemas.microsoft.com/office/powerpoint/2010/main">
    <mc:Choice Requires="p14">
      <p:transition spd="slow" p14:dur="2000" advTm="14268"/>
    </mc:Choice>
    <mc:Fallback xmlns="">
      <p:transition spd="slow" advTm="1426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sp>
        <p:nvSpPr>
          <p:cNvPr id="3" name="Rectangle 2"/>
          <p:cNvSpPr/>
          <p:nvPr/>
        </p:nvSpPr>
        <p:spPr>
          <a:xfrm>
            <a:off x="3130161" y="101455"/>
            <a:ext cx="4322017" cy="369332"/>
          </a:xfrm>
          <a:prstGeom prst="rect">
            <a:avLst/>
          </a:prstGeom>
        </p:spPr>
        <p:txBody>
          <a:bodyPr wrap="none">
            <a:spAutoFit/>
          </a:bodyPr>
          <a:lstStyle/>
          <a:p>
            <a:r>
              <a:rPr lang="fr-FR" b="1" dirty="0" smtClean="0">
                <a:latin typeface="Courgette" panose="02000603070400060004" pitchFamily="2" charset="0"/>
              </a:rPr>
              <a:t>visiter le </a:t>
            </a:r>
            <a:r>
              <a:rPr lang="fr-FR" b="1" dirty="0" err="1" smtClean="0">
                <a:latin typeface="Courgette" panose="02000603070400060004" pitchFamily="2" charset="0"/>
              </a:rPr>
              <a:t>Théatre</a:t>
            </a:r>
            <a:r>
              <a:rPr lang="fr-FR" b="1" dirty="0" smtClean="0">
                <a:latin typeface="Courgette" panose="02000603070400060004" pitchFamily="2" charset="0"/>
              </a:rPr>
              <a:t> Colón de Buenos Aires</a:t>
            </a:r>
            <a:r>
              <a:rPr lang="fr-FR" dirty="0" smtClean="0">
                <a:latin typeface="Courgette" panose="02000603070400060004" pitchFamily="2" charset="0"/>
              </a:rPr>
              <a:t> </a:t>
            </a:r>
            <a:r>
              <a:rPr lang="fr-FR" dirty="0" smtClean="0">
                <a:solidFill>
                  <a:srgbClr val="56484B"/>
                </a:solidFill>
                <a:latin typeface="Comfortaa"/>
              </a:rPr>
              <a:t> </a:t>
            </a:r>
            <a:endParaRPr lang="fr-FR" dirty="0"/>
          </a:p>
        </p:txBody>
      </p:sp>
      <p:sp>
        <p:nvSpPr>
          <p:cNvPr id="5" name="Rectangle 4"/>
          <p:cNvSpPr/>
          <p:nvPr/>
        </p:nvSpPr>
        <p:spPr>
          <a:xfrm>
            <a:off x="174567" y="470787"/>
            <a:ext cx="11878888" cy="923330"/>
          </a:xfrm>
          <a:prstGeom prst="rect">
            <a:avLst/>
          </a:prstGeom>
        </p:spPr>
        <p:txBody>
          <a:bodyPr wrap="square">
            <a:spAutoFit/>
          </a:bodyPr>
          <a:lstStyle/>
          <a:p>
            <a:r>
              <a:rPr lang="fr-FR" dirty="0"/>
              <a:t>C’est un théâtre absolument superbe, avec du marbre d’Italie, des vitraux français… Il y a de nombreux détails et même du mobilier d’époque (plus de cent ans). </a:t>
            </a:r>
            <a:r>
              <a:rPr lang="fr-FR" b="1" dirty="0"/>
              <a:t>La visite dure environ une heure</a:t>
            </a:r>
            <a:r>
              <a:rPr lang="fr-FR" dirty="0"/>
              <a:t>, à travers le grand hall, de jolies salles, les loges VIP luxueuses (on se croirait dans un film d’époque !) et bien sûr la salle de spectacle qui est somptueuse.</a:t>
            </a:r>
          </a:p>
        </p:txBody>
      </p:sp>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t="655"/>
          <a:stretch/>
        </p:blipFill>
        <p:spPr>
          <a:xfrm>
            <a:off x="0" y="1429789"/>
            <a:ext cx="12192000" cy="5411549"/>
          </a:xfrm>
          <a:prstGeom prst="rect">
            <a:avLst/>
          </a:prstGeom>
        </p:spPr>
      </p:pic>
    </p:spTree>
    <p:extLst>
      <p:ext uri="{BB962C8B-B14F-4D97-AF65-F5344CB8AC3E}">
        <p14:creationId xmlns:p14="http://schemas.microsoft.com/office/powerpoint/2010/main" val="2299348939"/>
      </p:ext>
    </p:extLst>
  </p:cSld>
  <p:clrMapOvr>
    <a:masterClrMapping/>
  </p:clrMapOvr>
  <mc:AlternateContent xmlns:mc="http://schemas.openxmlformats.org/markup-compatibility/2006" xmlns:p14="http://schemas.microsoft.com/office/powerpoint/2010/main">
    <mc:Choice Requires="p14">
      <p:transition spd="slow" p14:dur="2000" advTm="18318"/>
    </mc:Choice>
    <mc:Fallback xmlns="">
      <p:transition spd="slow" advTm="1831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49441" y="0"/>
            <a:ext cx="5031168"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11392" y="0"/>
            <a:ext cx="5075502" cy="6858000"/>
          </a:xfrm>
          <a:prstGeom prst="rect">
            <a:avLst/>
          </a:prstGeom>
        </p:spPr>
      </p:pic>
    </p:spTree>
    <p:extLst>
      <p:ext uri="{BB962C8B-B14F-4D97-AF65-F5344CB8AC3E}">
        <p14:creationId xmlns:p14="http://schemas.microsoft.com/office/powerpoint/2010/main" val="20936869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309419"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206226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cstate="email">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1066800" y="675458"/>
            <a:ext cx="10058400" cy="6182542"/>
          </a:xfrm>
          <a:prstGeom prst="rect">
            <a:avLst/>
          </a:prstGeom>
        </p:spPr>
      </p:pic>
      <p:sp>
        <p:nvSpPr>
          <p:cNvPr id="5" name="Rectangle 4"/>
          <p:cNvSpPr/>
          <p:nvPr/>
        </p:nvSpPr>
        <p:spPr>
          <a:xfrm>
            <a:off x="4481799" y="273553"/>
            <a:ext cx="2746265" cy="369332"/>
          </a:xfrm>
          <a:prstGeom prst="rect">
            <a:avLst/>
          </a:prstGeom>
        </p:spPr>
        <p:txBody>
          <a:bodyPr wrap="none">
            <a:spAutoFit/>
          </a:bodyPr>
          <a:lstStyle/>
          <a:p>
            <a:pPr algn="just"/>
            <a:r>
              <a:rPr lang="fr-FR" b="1" dirty="0">
                <a:latin typeface="Courgette" panose="02000603070400060004" pitchFamily="2" charset="0"/>
              </a:rPr>
              <a:t>El </a:t>
            </a:r>
            <a:r>
              <a:rPr lang="fr-FR" b="1" dirty="0" err="1">
                <a:latin typeface="Courgette" panose="02000603070400060004" pitchFamily="2" charset="0"/>
              </a:rPr>
              <a:t>Ateneo</a:t>
            </a:r>
            <a:r>
              <a:rPr lang="fr-FR" b="1" dirty="0">
                <a:latin typeface="Courgette" panose="02000603070400060004" pitchFamily="2" charset="0"/>
              </a:rPr>
              <a:t> Grand </a:t>
            </a:r>
            <a:r>
              <a:rPr lang="fr-FR" b="1" dirty="0" err="1">
                <a:latin typeface="Courgette" panose="02000603070400060004" pitchFamily="2" charset="0"/>
              </a:rPr>
              <a:t>Splendid</a:t>
            </a:r>
            <a:endParaRPr lang="fr-FR" b="1" i="0" dirty="0">
              <a:effectLst/>
              <a:latin typeface="Courgette" panose="02000603070400060004" pitchFamily="2" charset="0"/>
            </a:endParaRPr>
          </a:p>
        </p:txBody>
      </p:sp>
      <p:sp>
        <p:nvSpPr>
          <p:cNvPr id="6" name="Rectangle 5"/>
          <p:cNvSpPr/>
          <p:nvPr/>
        </p:nvSpPr>
        <p:spPr>
          <a:xfrm>
            <a:off x="1212272" y="675458"/>
            <a:ext cx="9767455" cy="1754326"/>
          </a:xfrm>
          <a:prstGeom prst="rect">
            <a:avLst/>
          </a:prstGeom>
        </p:spPr>
        <p:txBody>
          <a:bodyPr wrap="square">
            <a:spAutoFit/>
          </a:bodyPr>
          <a:lstStyle/>
          <a:p>
            <a:r>
              <a:rPr lang="fr-FR" dirty="0">
                <a:latin typeface="Arial" panose="020B0604020202020204" pitchFamily="34" charset="0"/>
                <a:cs typeface="Arial" panose="020B0604020202020204" pitchFamily="34" charset="0"/>
              </a:rPr>
              <a:t>la librairie El </a:t>
            </a:r>
            <a:r>
              <a:rPr lang="fr-FR" dirty="0" err="1">
                <a:latin typeface="Arial" panose="020B0604020202020204" pitchFamily="34" charset="0"/>
                <a:cs typeface="Arial" panose="020B0604020202020204" pitchFamily="34" charset="0"/>
              </a:rPr>
              <a:t>Ateneo</a:t>
            </a:r>
            <a:r>
              <a:rPr lang="fr-FR" dirty="0">
                <a:latin typeface="Arial" panose="020B0604020202020204" pitchFamily="34" charset="0"/>
                <a:cs typeface="Arial" panose="020B0604020202020204" pitchFamily="34" charset="0"/>
              </a:rPr>
              <a:t> Grand </a:t>
            </a:r>
            <a:r>
              <a:rPr lang="fr-FR" dirty="0" err="1">
                <a:latin typeface="Arial" panose="020B0604020202020204" pitchFamily="34" charset="0"/>
                <a:cs typeface="Arial" panose="020B0604020202020204" pitchFamily="34" charset="0"/>
              </a:rPr>
              <a:t>Splendid</a:t>
            </a:r>
            <a:r>
              <a:rPr lang="fr-FR" dirty="0">
                <a:latin typeface="Arial" panose="020B0604020202020204" pitchFamily="34" charset="0"/>
                <a:cs typeface="Arial" panose="020B0604020202020204" pitchFamily="34" charset="0"/>
              </a:rPr>
              <a:t> à proximité du centre. Elle peut par exemple se parcourir après le </a:t>
            </a:r>
            <a:r>
              <a:rPr lang="fr-FR" dirty="0" err="1">
                <a:latin typeface="Arial" panose="020B0604020202020204" pitchFamily="34" charset="0"/>
                <a:cs typeface="Arial" panose="020B0604020202020204" pitchFamily="34" charset="0"/>
              </a:rPr>
              <a:t>Teatro</a:t>
            </a:r>
            <a:r>
              <a:rPr lang="fr-FR" dirty="0">
                <a:latin typeface="Arial" panose="020B0604020202020204" pitchFamily="34" charset="0"/>
                <a:cs typeface="Arial" panose="020B0604020202020204" pitchFamily="34" charset="0"/>
              </a:rPr>
              <a:t> Colón (à 20 minutes à pied), histoire de rester dans le thème… Et oui, car cette librairie est unique au monde : elle est située dans un ancien théâtre ! Le lieu a été préservé, ce qui le rend vraiment spécial. Il y a plusieurs étages de livres, dont une section de livres anglophones. À la place de la scène, on trouve un café et d’anciennes loges ont été aménagées en espace lecture</a:t>
            </a:r>
          </a:p>
        </p:txBody>
      </p:sp>
    </p:spTree>
    <p:extLst>
      <p:ext uri="{BB962C8B-B14F-4D97-AF65-F5344CB8AC3E}">
        <p14:creationId xmlns:p14="http://schemas.microsoft.com/office/powerpoint/2010/main" val="2635540803"/>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00331" y="0"/>
            <a:ext cx="5393184"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98486" y="0"/>
            <a:ext cx="5294475" cy="6858000"/>
          </a:xfrm>
          <a:prstGeom prst="rect">
            <a:avLst/>
          </a:prstGeom>
        </p:spPr>
      </p:pic>
    </p:spTree>
    <p:extLst>
      <p:ext uri="{BB962C8B-B14F-4D97-AF65-F5344CB8AC3E}">
        <p14:creationId xmlns:p14="http://schemas.microsoft.com/office/powerpoint/2010/main" val="344747325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0"/>
            <a:ext cx="12192000" cy="6838496"/>
          </a:xfrm>
          <a:prstGeom prst="rect">
            <a:avLst/>
          </a:prstGeom>
        </p:spPr>
      </p:pic>
    </p:spTree>
    <p:extLst>
      <p:ext uri="{BB962C8B-B14F-4D97-AF65-F5344CB8AC3E}">
        <p14:creationId xmlns:p14="http://schemas.microsoft.com/office/powerpoint/2010/main" val="357120522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309419"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0"/>
            <a:ext cx="12192000" cy="6842400"/>
          </a:xfrm>
          <a:prstGeom prst="rect">
            <a:avLst/>
          </a:prstGeom>
        </p:spPr>
      </p:pic>
      <p:sp>
        <p:nvSpPr>
          <p:cNvPr id="3" name="Rectangle 2"/>
          <p:cNvSpPr/>
          <p:nvPr/>
        </p:nvSpPr>
        <p:spPr>
          <a:xfrm>
            <a:off x="4896381" y="251586"/>
            <a:ext cx="1883849" cy="369332"/>
          </a:xfrm>
          <a:prstGeom prst="rect">
            <a:avLst/>
          </a:prstGeom>
        </p:spPr>
        <p:txBody>
          <a:bodyPr wrap="none">
            <a:spAutoFit/>
          </a:bodyPr>
          <a:lstStyle/>
          <a:p>
            <a:pPr algn="just"/>
            <a:r>
              <a:rPr lang="fr-FR" b="1" dirty="0" err="1">
                <a:solidFill>
                  <a:schemeClr val="bg1"/>
                </a:solidFill>
                <a:latin typeface="Courgette" panose="02000603070400060004" pitchFamily="2" charset="0"/>
              </a:rPr>
              <a:t>Floralis</a:t>
            </a:r>
            <a:r>
              <a:rPr lang="fr-FR" b="1" dirty="0">
                <a:solidFill>
                  <a:schemeClr val="bg1"/>
                </a:solidFill>
                <a:latin typeface="Courgette" panose="02000603070400060004" pitchFamily="2" charset="0"/>
              </a:rPr>
              <a:t> </a:t>
            </a:r>
            <a:r>
              <a:rPr lang="fr-FR" b="1" dirty="0" err="1">
                <a:solidFill>
                  <a:schemeClr val="bg1"/>
                </a:solidFill>
                <a:latin typeface="Courgette" panose="02000603070400060004" pitchFamily="2" charset="0"/>
              </a:rPr>
              <a:t>Genérica</a:t>
            </a:r>
            <a:endParaRPr lang="fr-FR" b="1" i="0" dirty="0">
              <a:solidFill>
                <a:schemeClr val="bg1"/>
              </a:solidFill>
              <a:effectLst/>
              <a:latin typeface="Courgette" panose="02000603070400060004" pitchFamily="2" charset="0"/>
            </a:endParaRPr>
          </a:p>
        </p:txBody>
      </p:sp>
      <p:sp>
        <p:nvSpPr>
          <p:cNvPr id="5" name="Rectangle 4"/>
          <p:cNvSpPr/>
          <p:nvPr/>
        </p:nvSpPr>
        <p:spPr>
          <a:xfrm>
            <a:off x="399011" y="788673"/>
            <a:ext cx="11521440" cy="923330"/>
          </a:xfrm>
          <a:prstGeom prst="rect">
            <a:avLst/>
          </a:prstGeom>
        </p:spPr>
        <p:txBody>
          <a:bodyPr wrap="square">
            <a:spAutoFit/>
          </a:bodyPr>
          <a:lstStyle/>
          <a:p>
            <a:r>
              <a:rPr lang="fr-FR" dirty="0">
                <a:solidFill>
                  <a:schemeClr val="bg1"/>
                </a:solidFill>
                <a:latin typeface="Arial" panose="020B0604020202020204" pitchFamily="34" charset="0"/>
                <a:cs typeface="Arial" panose="020B0604020202020204" pitchFamily="34" charset="0"/>
              </a:rPr>
              <a:t> à La </a:t>
            </a:r>
            <a:r>
              <a:rPr lang="fr-FR" dirty="0" err="1">
                <a:solidFill>
                  <a:schemeClr val="bg1"/>
                </a:solidFill>
                <a:latin typeface="Arial" panose="020B0604020202020204" pitchFamily="34" charset="0"/>
                <a:cs typeface="Arial" panose="020B0604020202020204" pitchFamily="34" charset="0"/>
              </a:rPr>
              <a:t>Recoleta</a:t>
            </a:r>
            <a:r>
              <a:rPr lang="fr-FR" dirty="0">
                <a:solidFill>
                  <a:schemeClr val="bg1"/>
                </a:solidFill>
                <a:latin typeface="Arial" panose="020B0604020202020204" pitchFamily="34" charset="0"/>
                <a:cs typeface="Arial" panose="020B0604020202020204" pitchFamily="34" charset="0"/>
              </a:rPr>
              <a:t>, c’est </a:t>
            </a:r>
            <a:r>
              <a:rPr lang="fr-FR" dirty="0" err="1">
                <a:solidFill>
                  <a:schemeClr val="bg1"/>
                </a:solidFill>
                <a:latin typeface="Arial" panose="020B0604020202020204" pitchFamily="34" charset="0"/>
                <a:cs typeface="Arial" panose="020B0604020202020204" pitchFamily="34" charset="0"/>
              </a:rPr>
              <a:t>Floralis</a:t>
            </a:r>
            <a:r>
              <a:rPr lang="fr-FR" dirty="0">
                <a:solidFill>
                  <a:schemeClr val="bg1"/>
                </a:solidFill>
                <a:latin typeface="Arial" panose="020B0604020202020204" pitchFamily="34" charset="0"/>
                <a:cs typeface="Arial" panose="020B0604020202020204" pitchFamily="34" charset="0"/>
              </a:rPr>
              <a:t> </a:t>
            </a:r>
            <a:r>
              <a:rPr lang="fr-FR" dirty="0" err="1">
                <a:solidFill>
                  <a:schemeClr val="bg1"/>
                </a:solidFill>
                <a:latin typeface="Arial" panose="020B0604020202020204" pitchFamily="34" charset="0"/>
                <a:cs typeface="Arial" panose="020B0604020202020204" pitchFamily="34" charset="0"/>
              </a:rPr>
              <a:t>Genérica</a:t>
            </a:r>
            <a:r>
              <a:rPr lang="fr-FR" dirty="0">
                <a:solidFill>
                  <a:schemeClr val="bg1"/>
                </a:solidFill>
                <a:latin typeface="Arial" panose="020B0604020202020204" pitchFamily="34" charset="0"/>
                <a:cs typeface="Arial" panose="020B0604020202020204" pitchFamily="34" charset="0"/>
              </a:rPr>
              <a:t>. Cette </a:t>
            </a:r>
            <a:r>
              <a:rPr lang="fr-FR" b="1" dirty="0">
                <a:solidFill>
                  <a:schemeClr val="bg1"/>
                </a:solidFill>
                <a:latin typeface="Arial" panose="020B0604020202020204" pitchFamily="34" charset="0"/>
                <a:cs typeface="Arial" panose="020B0604020202020204" pitchFamily="34" charset="0"/>
              </a:rPr>
              <a:t>sculpture en forme de fleur</a:t>
            </a:r>
            <a:r>
              <a:rPr lang="fr-FR" dirty="0">
                <a:solidFill>
                  <a:schemeClr val="bg1"/>
                </a:solidFill>
                <a:latin typeface="Arial" panose="020B0604020202020204" pitchFamily="34" charset="0"/>
                <a:cs typeface="Arial" panose="020B0604020202020204" pitchFamily="34" charset="0"/>
              </a:rPr>
              <a:t> qui se ferme au coucher du soleil et s’ouvre à son lever est vraiment imposante ! Nous </a:t>
            </a:r>
            <a:r>
              <a:rPr lang="fr-FR" dirty="0" smtClean="0">
                <a:solidFill>
                  <a:schemeClr val="bg1"/>
                </a:solidFill>
                <a:latin typeface="Arial" panose="020B0604020202020204" pitchFamily="34" charset="0"/>
                <a:cs typeface="Arial" panose="020B0604020202020204" pitchFamily="34" charset="0"/>
              </a:rPr>
              <a:t>l’avons vu </a:t>
            </a:r>
            <a:r>
              <a:rPr lang="fr-FR" dirty="0">
                <a:solidFill>
                  <a:schemeClr val="bg1"/>
                </a:solidFill>
                <a:latin typeface="Arial" panose="020B0604020202020204" pitchFamily="34" charset="0"/>
                <a:cs typeface="Arial" panose="020B0604020202020204" pitchFamily="34" charset="0"/>
              </a:rPr>
              <a:t>en action, </a:t>
            </a:r>
            <a:r>
              <a:rPr lang="fr-FR" dirty="0" smtClean="0">
                <a:solidFill>
                  <a:schemeClr val="bg1"/>
                </a:solidFill>
                <a:latin typeface="Arial" panose="020B0604020202020204" pitchFamily="34" charset="0"/>
                <a:cs typeface="Arial" panose="020B0604020202020204" pitchFamily="34" charset="0"/>
              </a:rPr>
              <a:t>elle </a:t>
            </a:r>
            <a:r>
              <a:rPr lang="fr-FR" dirty="0">
                <a:solidFill>
                  <a:schemeClr val="bg1"/>
                </a:solidFill>
                <a:latin typeface="Arial" panose="020B0604020202020204" pitchFamily="34" charset="0"/>
                <a:cs typeface="Arial" panose="020B0604020202020204" pitchFamily="34" charset="0"/>
              </a:rPr>
              <a:t>vaut </a:t>
            </a:r>
            <a:r>
              <a:rPr lang="fr-FR" dirty="0" smtClean="0">
                <a:solidFill>
                  <a:schemeClr val="bg1"/>
                </a:solidFill>
                <a:latin typeface="Arial" panose="020B0604020202020204" pitchFamily="34" charset="0"/>
                <a:cs typeface="Arial" panose="020B0604020202020204" pitchFamily="34" charset="0"/>
              </a:rPr>
              <a:t>le </a:t>
            </a:r>
            <a:r>
              <a:rPr lang="fr-FR" dirty="0">
                <a:solidFill>
                  <a:schemeClr val="bg1"/>
                </a:solidFill>
                <a:latin typeface="Arial" panose="020B0604020202020204" pitchFamily="34" charset="0"/>
                <a:cs typeface="Arial" panose="020B0604020202020204" pitchFamily="34" charset="0"/>
              </a:rPr>
              <a:t>détour à n’importe quel moment pour se rendre compte de sa taille et de sa beauté.</a:t>
            </a:r>
          </a:p>
        </p:txBody>
      </p:sp>
    </p:spTree>
    <p:extLst>
      <p:ext uri="{BB962C8B-B14F-4D97-AF65-F5344CB8AC3E}">
        <p14:creationId xmlns:p14="http://schemas.microsoft.com/office/powerpoint/2010/main" val="1691163497"/>
      </p:ext>
    </p:extLst>
  </p:cSld>
  <p:clrMapOvr>
    <a:masterClrMapping/>
  </p:clrMapOvr>
  <mc:AlternateContent xmlns:mc="http://schemas.openxmlformats.org/markup-compatibility/2006" xmlns:p14="http://schemas.microsoft.com/office/powerpoint/2010/main">
    <mc:Choice Requires="p14">
      <p:transition spd="slow" p14:dur="2000" advTm="11434"/>
    </mc:Choice>
    <mc:Fallback xmlns="">
      <p:transition spd="slow" advTm="114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309419"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 y="0"/>
            <a:ext cx="12192001" cy="6838938"/>
          </a:xfrm>
          <a:prstGeom prst="rect">
            <a:avLst/>
          </a:prstGeom>
        </p:spPr>
      </p:pic>
    </p:spTree>
    <p:extLst>
      <p:ext uri="{BB962C8B-B14F-4D97-AF65-F5344CB8AC3E}">
        <p14:creationId xmlns:p14="http://schemas.microsoft.com/office/powerpoint/2010/main" val="118605364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09949" y="0"/>
            <a:ext cx="4797274"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14458" y="0"/>
            <a:ext cx="4577542" cy="6873609"/>
          </a:xfrm>
          <a:prstGeom prst="rect">
            <a:avLst/>
          </a:prstGeom>
        </p:spPr>
      </p:pic>
      <p:sp>
        <p:nvSpPr>
          <p:cNvPr id="2" name="Rectangle 1"/>
          <p:cNvSpPr/>
          <p:nvPr/>
        </p:nvSpPr>
        <p:spPr>
          <a:xfrm>
            <a:off x="3197628" y="121565"/>
            <a:ext cx="6096000" cy="369332"/>
          </a:xfrm>
          <a:prstGeom prst="rect">
            <a:avLst/>
          </a:prstGeom>
        </p:spPr>
        <p:txBody>
          <a:bodyPr>
            <a:spAutoFit/>
          </a:bodyPr>
          <a:lstStyle/>
          <a:p>
            <a:pPr algn="just"/>
            <a:r>
              <a:rPr lang="fr-FR" b="1" dirty="0">
                <a:solidFill>
                  <a:schemeClr val="bg1"/>
                </a:solidFill>
                <a:latin typeface="Courgette" panose="02000603070400060004" pitchFamily="2" charset="0"/>
              </a:rPr>
              <a:t>San </a:t>
            </a:r>
            <a:r>
              <a:rPr lang="fr-FR" b="1" dirty="0" err="1">
                <a:solidFill>
                  <a:schemeClr val="bg1"/>
                </a:solidFill>
                <a:latin typeface="Courgette" panose="02000603070400060004" pitchFamily="2" charset="0"/>
              </a:rPr>
              <a:t>Telmo</a:t>
            </a:r>
            <a:r>
              <a:rPr lang="fr-FR" b="1" dirty="0">
                <a:solidFill>
                  <a:schemeClr val="bg1"/>
                </a:solidFill>
                <a:latin typeface="Courgette" panose="02000603070400060004" pitchFamily="2" charset="0"/>
              </a:rPr>
              <a:t>, le quartier historique et son célèbre marché</a:t>
            </a:r>
            <a:endParaRPr lang="fr-FR" b="1" i="0" dirty="0">
              <a:solidFill>
                <a:schemeClr val="bg1"/>
              </a:solidFill>
              <a:effectLst/>
              <a:latin typeface="Courgette" panose="02000603070400060004" pitchFamily="2" charset="0"/>
            </a:endParaRPr>
          </a:p>
        </p:txBody>
      </p:sp>
      <p:sp>
        <p:nvSpPr>
          <p:cNvPr id="6" name="Rectangle 5"/>
          <p:cNvSpPr/>
          <p:nvPr/>
        </p:nvSpPr>
        <p:spPr>
          <a:xfrm>
            <a:off x="180110" y="1284830"/>
            <a:ext cx="2338647" cy="4524315"/>
          </a:xfrm>
          <a:prstGeom prst="rect">
            <a:avLst/>
          </a:prstGeom>
        </p:spPr>
        <p:txBody>
          <a:bodyPr wrap="square">
            <a:spAutoFit/>
          </a:bodyPr>
          <a:lstStyle/>
          <a:p>
            <a:r>
              <a:rPr lang="fr-FR" dirty="0">
                <a:latin typeface="Arial" panose="020B0604020202020204" pitchFamily="34" charset="0"/>
                <a:cs typeface="Arial" panose="020B0604020202020204" pitchFamily="34" charset="0"/>
              </a:rPr>
              <a:t>San </a:t>
            </a:r>
            <a:r>
              <a:rPr lang="fr-FR" dirty="0" err="1">
                <a:latin typeface="Arial" panose="020B0604020202020204" pitchFamily="34" charset="0"/>
                <a:cs typeface="Arial" panose="020B0604020202020204" pitchFamily="34" charset="0"/>
              </a:rPr>
              <a:t>Telmo</a:t>
            </a:r>
            <a:r>
              <a:rPr lang="fr-FR" dirty="0">
                <a:latin typeface="Arial" panose="020B0604020202020204" pitchFamily="34" charset="0"/>
                <a:cs typeface="Arial" panose="020B0604020202020204" pitchFamily="34" charset="0"/>
              </a:rPr>
              <a:t> est l’un des </a:t>
            </a:r>
            <a:r>
              <a:rPr lang="fr-FR" b="1" dirty="0">
                <a:latin typeface="Arial" panose="020B0604020202020204" pitchFamily="34" charset="0"/>
                <a:cs typeface="Arial" panose="020B0604020202020204" pitchFamily="34" charset="0"/>
              </a:rPr>
              <a:t>plus anciens quartiers de la ville</a:t>
            </a:r>
            <a:r>
              <a:rPr lang="fr-FR" dirty="0">
                <a:latin typeface="Arial" panose="020B0604020202020204" pitchFamily="34" charset="0"/>
                <a:cs typeface="Arial" panose="020B0604020202020204" pitchFamily="34" charset="0"/>
              </a:rPr>
              <a:t>. Le week-end, l’ambiance est super festive avec de nombreuses terrasses dans les rues. De plus, ce secteur abrite l’un des lieux iconiques à visiter à Buenos Aires : </a:t>
            </a:r>
            <a:r>
              <a:rPr lang="fr-FR" b="1" dirty="0">
                <a:latin typeface="Arial" panose="020B0604020202020204" pitchFamily="34" charset="0"/>
                <a:cs typeface="Arial" panose="020B0604020202020204" pitchFamily="34" charset="0"/>
              </a:rPr>
              <a:t>le </a:t>
            </a:r>
            <a:r>
              <a:rPr lang="fr-FR" b="1" dirty="0" err="1">
                <a:latin typeface="Arial" panose="020B0604020202020204" pitchFamily="34" charset="0"/>
                <a:cs typeface="Arial" panose="020B0604020202020204" pitchFamily="34" charset="0"/>
              </a:rPr>
              <a:t>Mercado</a:t>
            </a:r>
            <a:r>
              <a:rPr lang="fr-FR" b="1" dirty="0">
                <a:latin typeface="Arial" panose="020B0604020202020204" pitchFamily="34" charset="0"/>
                <a:cs typeface="Arial" panose="020B0604020202020204" pitchFamily="34" charset="0"/>
              </a:rPr>
              <a:t> de San </a:t>
            </a:r>
            <a:r>
              <a:rPr lang="fr-FR" b="1" dirty="0" err="1">
                <a:latin typeface="Arial" panose="020B0604020202020204" pitchFamily="34" charset="0"/>
                <a:cs typeface="Arial" panose="020B0604020202020204" pitchFamily="34" charset="0"/>
              </a:rPr>
              <a:t>Telmo</a:t>
            </a:r>
            <a:r>
              <a:rPr lang="fr-FR" dirty="0">
                <a:latin typeface="Arial" panose="020B0604020202020204" pitchFamily="34" charset="0"/>
                <a:cs typeface="Arial" panose="020B0604020202020204" pitchFamily="34" charset="0"/>
              </a:rPr>
              <a:t>. C’est une vraie institution à ne pas rater !</a:t>
            </a:r>
          </a:p>
        </p:txBody>
      </p:sp>
    </p:spTree>
    <p:extLst>
      <p:ext uri="{BB962C8B-B14F-4D97-AF65-F5344CB8AC3E}">
        <p14:creationId xmlns:p14="http://schemas.microsoft.com/office/powerpoint/2010/main" val="1451309823"/>
      </p:ext>
    </p:extLst>
  </p:cSld>
  <p:clrMapOvr>
    <a:masterClrMapping/>
  </p:clrMapOvr>
  <mc:AlternateContent xmlns:mc="http://schemas.openxmlformats.org/markup-compatibility/2006" xmlns:p14="http://schemas.microsoft.com/office/powerpoint/2010/main">
    <mc:Choice Requires="p14">
      <p:transition spd="slow" p14:dur="2000" advTm="17740"/>
    </mc:Choice>
    <mc:Fallback xmlns="">
      <p:transition spd="slow" advTm="1774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043012" y="93134"/>
            <a:ext cx="4176000" cy="283932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043012" y="3907999"/>
            <a:ext cx="4176000" cy="2836083"/>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0" y="0"/>
            <a:ext cx="3952958" cy="6833062"/>
          </a:xfrm>
          <a:prstGeom prst="rect">
            <a:avLst/>
          </a:prstGeom>
        </p:spPr>
      </p:pic>
      <p:pic>
        <p:nvPicPr>
          <p:cNvPr id="7" name="Imag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309067" y="0"/>
            <a:ext cx="3874824" cy="6858000"/>
          </a:xfrm>
          <a:prstGeom prst="rect">
            <a:avLst/>
          </a:prstGeom>
        </p:spPr>
      </p:pic>
    </p:spTree>
    <p:extLst>
      <p:ext uri="{BB962C8B-B14F-4D97-AF65-F5344CB8AC3E}">
        <p14:creationId xmlns:p14="http://schemas.microsoft.com/office/powerpoint/2010/main" val="384049970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sp>
        <p:nvSpPr>
          <p:cNvPr id="2" name="Rectangle 1"/>
          <p:cNvSpPr/>
          <p:nvPr/>
        </p:nvSpPr>
        <p:spPr>
          <a:xfrm>
            <a:off x="3356644" y="102652"/>
            <a:ext cx="5190845" cy="369332"/>
          </a:xfrm>
          <a:prstGeom prst="rect">
            <a:avLst/>
          </a:prstGeom>
        </p:spPr>
        <p:txBody>
          <a:bodyPr wrap="none">
            <a:spAutoFit/>
          </a:bodyPr>
          <a:lstStyle/>
          <a:p>
            <a:pPr algn="just"/>
            <a:r>
              <a:rPr lang="fr-FR" b="1" dirty="0">
                <a:latin typeface="Courgette" panose="02000603070400060004" pitchFamily="2" charset="0"/>
              </a:rPr>
              <a:t>La Boca, célèbre quartier à visiter à Buenos Aires</a:t>
            </a:r>
            <a:endParaRPr lang="fr-FR" b="1" i="0" dirty="0">
              <a:effectLst/>
              <a:latin typeface="Courgette" panose="02000603070400060004" pitchFamily="2" charset="0"/>
            </a:endParaRP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423988" y="1176867"/>
            <a:ext cx="9344025" cy="5681133"/>
          </a:xfrm>
          <a:prstGeom prst="rect">
            <a:avLst/>
          </a:prstGeom>
        </p:spPr>
      </p:pic>
      <p:sp>
        <p:nvSpPr>
          <p:cNvPr id="5" name="Rectangle 4"/>
          <p:cNvSpPr/>
          <p:nvPr/>
        </p:nvSpPr>
        <p:spPr>
          <a:xfrm>
            <a:off x="224445" y="469835"/>
            <a:ext cx="11853948" cy="923330"/>
          </a:xfrm>
          <a:prstGeom prst="rect">
            <a:avLst/>
          </a:prstGeom>
        </p:spPr>
        <p:txBody>
          <a:bodyPr wrap="square">
            <a:spAutoFit/>
          </a:bodyPr>
          <a:lstStyle/>
          <a:p>
            <a:r>
              <a:rPr lang="fr-FR" dirty="0">
                <a:latin typeface="Arial" panose="020B0604020202020204" pitchFamily="34" charset="0"/>
                <a:cs typeface="Arial" panose="020B0604020202020204" pitchFamily="34" charset="0"/>
              </a:rPr>
              <a:t>C’est l’un des quartiers les plus touristiques de Buenos Aires, La Boca est un quartier ouvrier dont les attractions sont regroupées autour du </a:t>
            </a:r>
            <a:r>
              <a:rPr lang="fr-FR" dirty="0" err="1">
                <a:latin typeface="Arial" panose="020B0604020202020204" pitchFamily="34" charset="0"/>
                <a:cs typeface="Arial" panose="020B0604020202020204" pitchFamily="34" charset="0"/>
              </a:rPr>
              <a:t>Riachuelo</a:t>
            </a:r>
            <a:r>
              <a:rPr lang="fr-FR" dirty="0">
                <a:latin typeface="Arial" panose="020B0604020202020204" pitchFamily="34" charset="0"/>
                <a:cs typeface="Arial" panose="020B0604020202020204" pitchFamily="34" charset="0"/>
              </a:rPr>
              <a:t>. Des restaurants de grillades et des artistes de rue entourent </a:t>
            </a:r>
            <a:r>
              <a:rPr lang="fr-FR" dirty="0" err="1">
                <a:latin typeface="Arial" panose="020B0604020202020204" pitchFamily="34" charset="0"/>
                <a:cs typeface="Arial" panose="020B0604020202020204" pitchFamily="34" charset="0"/>
              </a:rPr>
              <a:t>Caminito</a:t>
            </a:r>
            <a:r>
              <a:rPr lang="fr-FR" dirty="0">
                <a:latin typeface="Arial" panose="020B0604020202020204" pitchFamily="34" charset="0"/>
                <a:cs typeface="Arial" panose="020B0604020202020204" pitchFamily="34" charset="0"/>
              </a:rPr>
              <a:t>, une ruelle bordée de maisons en tôle aux couleurs vives qui évoquent les premiers jours de l'immigration du quartier.</a:t>
            </a:r>
          </a:p>
        </p:txBody>
      </p:sp>
    </p:spTree>
    <p:extLst>
      <p:ext uri="{BB962C8B-B14F-4D97-AF65-F5344CB8AC3E}">
        <p14:creationId xmlns:p14="http://schemas.microsoft.com/office/powerpoint/2010/main" val="2319690279"/>
      </p:ext>
    </p:extLst>
  </p:cSld>
  <p:clrMapOvr>
    <a:masterClrMapping/>
  </p:clrMapOvr>
  <mc:AlternateContent xmlns:mc="http://schemas.openxmlformats.org/markup-compatibility/2006" xmlns:p14="http://schemas.microsoft.com/office/powerpoint/2010/main">
    <mc:Choice Requires="p14">
      <p:transition spd="slow" p14:dur="2000" advTm="16298"/>
    </mc:Choice>
    <mc:Fallback xmlns="">
      <p:transition spd="slow" advTm="1629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52000" y="0"/>
            <a:ext cx="5940000"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0"/>
            <a:ext cx="4834466" cy="6858000"/>
          </a:xfrm>
          <a:prstGeom prst="rect">
            <a:avLst/>
          </a:prstGeom>
        </p:spPr>
      </p:pic>
    </p:spTree>
    <p:extLst>
      <p:ext uri="{BB962C8B-B14F-4D97-AF65-F5344CB8AC3E}">
        <p14:creationId xmlns:p14="http://schemas.microsoft.com/office/powerpoint/2010/main" val="369133424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345978" y="0"/>
            <a:ext cx="3846022"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14305" y="0"/>
            <a:ext cx="3944299" cy="6858000"/>
          </a:xfrm>
          <a:prstGeom prst="rect">
            <a:avLst/>
          </a:prstGeom>
        </p:spPr>
      </p:pic>
      <p:pic>
        <p:nvPicPr>
          <p:cNvPr id="5" name="Image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0"/>
            <a:ext cx="4226930" cy="6858000"/>
          </a:xfrm>
          <a:prstGeom prst="rect">
            <a:avLst/>
          </a:prstGeom>
        </p:spPr>
      </p:pic>
    </p:spTree>
    <p:extLst>
      <p:ext uri="{BB962C8B-B14F-4D97-AF65-F5344CB8AC3E}">
        <p14:creationId xmlns:p14="http://schemas.microsoft.com/office/powerpoint/2010/main" val="91698534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309419"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204662" y="0"/>
            <a:ext cx="3987338" cy="6858000"/>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807229" y="0"/>
            <a:ext cx="4298128" cy="6858000"/>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4499"/>
            <a:ext cx="3998422" cy="6853501"/>
          </a:xfrm>
          <a:prstGeom prst="rect">
            <a:avLst/>
          </a:prstGeom>
        </p:spPr>
      </p:pic>
    </p:spTree>
    <p:extLst>
      <p:ext uri="{BB962C8B-B14F-4D97-AF65-F5344CB8AC3E}">
        <p14:creationId xmlns:p14="http://schemas.microsoft.com/office/powerpoint/2010/main" val="268691325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309419" y="2610465"/>
            <a:ext cx="1991033" cy="187304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9"/>
            <a:ext cx="12192000" cy="6858488"/>
          </a:xfrm>
          <a:prstGeom prst="rect">
            <a:avLst/>
          </a:prstGeom>
        </p:spPr>
      </p:pic>
    </p:spTree>
    <p:extLst>
      <p:ext uri="{BB962C8B-B14F-4D97-AF65-F5344CB8AC3E}">
        <p14:creationId xmlns:p14="http://schemas.microsoft.com/office/powerpoint/2010/main" val="22702373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25491" y="0"/>
            <a:ext cx="5666511" cy="6858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0"/>
            <a:ext cx="6367549" cy="6858000"/>
          </a:xfrm>
          <a:prstGeom prst="rect">
            <a:avLst/>
          </a:prstGeom>
        </p:spPr>
      </p:pic>
    </p:spTree>
    <p:extLst>
      <p:ext uri="{BB962C8B-B14F-4D97-AF65-F5344CB8AC3E}">
        <p14:creationId xmlns:p14="http://schemas.microsoft.com/office/powerpoint/2010/main" val="281158175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151418" y="0"/>
            <a:ext cx="6040581" cy="3368855"/>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0" y="0"/>
            <a:ext cx="5868000" cy="3371490"/>
          </a:xfrm>
          <a:prstGeom prst="rect">
            <a:avLst/>
          </a:prstGeom>
        </p:spPr>
      </p:pic>
      <p:pic>
        <p:nvPicPr>
          <p:cNvPr id="5" name="Image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3414626"/>
            <a:ext cx="5868000" cy="3443374"/>
          </a:xfrm>
          <a:prstGeom prst="rect">
            <a:avLst/>
          </a:prstGeom>
        </p:spPr>
      </p:pic>
      <p:pic>
        <p:nvPicPr>
          <p:cNvPr id="6" name="Image 5"/>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151417" y="3414894"/>
            <a:ext cx="6040581" cy="3443106"/>
          </a:xfrm>
          <a:prstGeom prst="rect">
            <a:avLst/>
          </a:prstGeom>
        </p:spPr>
      </p:pic>
    </p:spTree>
    <p:extLst>
      <p:ext uri="{BB962C8B-B14F-4D97-AF65-F5344CB8AC3E}">
        <p14:creationId xmlns:p14="http://schemas.microsoft.com/office/powerpoint/2010/main" val="124753830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0"/>
            <a:ext cx="8103753"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175133" y="-2"/>
            <a:ext cx="4032000" cy="6858002"/>
          </a:xfrm>
          <a:prstGeom prst="rect">
            <a:avLst/>
          </a:prstGeom>
        </p:spPr>
      </p:pic>
      <p:sp>
        <p:nvSpPr>
          <p:cNvPr id="5" name="Rectangle 4"/>
          <p:cNvSpPr/>
          <p:nvPr/>
        </p:nvSpPr>
        <p:spPr>
          <a:xfrm>
            <a:off x="1327265" y="177215"/>
            <a:ext cx="6711141" cy="1754326"/>
          </a:xfrm>
          <a:prstGeom prst="rect">
            <a:avLst/>
          </a:prstGeom>
        </p:spPr>
        <p:txBody>
          <a:bodyPr wrap="square">
            <a:spAutoFit/>
          </a:bodyPr>
          <a:lstStyle/>
          <a:p>
            <a:r>
              <a:rPr lang="fr-FR" b="1" dirty="0">
                <a:solidFill>
                  <a:srgbClr val="4B4B4B"/>
                </a:solidFill>
                <a:latin typeface="Arial" panose="020B0604020202020204" pitchFamily="34" charset="0"/>
                <a:cs typeface="Arial" panose="020B0604020202020204" pitchFamily="34" charset="0"/>
              </a:rPr>
              <a:t>Une visite de La Boca doit absolument inclure “El </a:t>
            </a:r>
            <a:r>
              <a:rPr lang="fr-FR" b="1" dirty="0" err="1">
                <a:solidFill>
                  <a:srgbClr val="4B4B4B"/>
                </a:solidFill>
                <a:latin typeface="Arial" panose="020B0604020202020204" pitchFamily="34" charset="0"/>
                <a:cs typeface="Arial" panose="020B0604020202020204" pitchFamily="34" charset="0"/>
              </a:rPr>
              <a:t>Caminito</a:t>
            </a:r>
            <a:r>
              <a:rPr lang="fr-FR" b="1" dirty="0">
                <a:solidFill>
                  <a:srgbClr val="4B4B4B"/>
                </a:solidFill>
                <a:latin typeface="Arial" panose="020B0604020202020204" pitchFamily="34" charset="0"/>
                <a:cs typeface="Arial" panose="020B0604020202020204" pitchFamily="34" charset="0"/>
              </a:rPr>
              <a:t>”. Il s’agit d’un des passages les plus traditionnels et emblématiques de la ville avec ses maisons collectives (</a:t>
            </a:r>
            <a:r>
              <a:rPr lang="fr-FR" b="1" dirty="0" err="1">
                <a:solidFill>
                  <a:srgbClr val="4B4B4B"/>
                </a:solidFill>
                <a:latin typeface="Arial" panose="020B0604020202020204" pitchFamily="34" charset="0"/>
                <a:cs typeface="Arial" panose="020B0604020202020204" pitchFamily="34" charset="0"/>
              </a:rPr>
              <a:t>conventillos</a:t>
            </a:r>
            <a:r>
              <a:rPr lang="fr-FR" b="1" dirty="0">
                <a:solidFill>
                  <a:srgbClr val="4B4B4B"/>
                </a:solidFill>
                <a:latin typeface="Arial" panose="020B0604020202020204" pitchFamily="34" charset="0"/>
                <a:cs typeface="Arial" panose="020B0604020202020204" pitchFamily="34" charset="0"/>
              </a:rPr>
              <a:t>), des expositions de peinture et des couples de tango qui dansent dans la rue tout en étant photographiés par des centaines de touristes. </a:t>
            </a:r>
            <a:endParaRPr lang="fr-FR"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99915204"/>
      </p:ext>
    </p:extLst>
  </p:cSld>
  <p:clrMapOvr>
    <a:masterClrMapping/>
  </p:clrMapOvr>
  <mc:AlternateContent xmlns:mc="http://schemas.openxmlformats.org/markup-compatibility/2006" xmlns:p14="http://schemas.microsoft.com/office/powerpoint/2010/main">
    <mc:Choice Requires="p14">
      <p:transition spd="slow" p14:dur="2000" advTm="11516"/>
    </mc:Choice>
    <mc:Fallback xmlns="">
      <p:transition spd="slow" advTm="1151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 y="1"/>
            <a:ext cx="12192001" cy="6847141"/>
          </a:xfrm>
          <a:prstGeom prst="rect">
            <a:avLst/>
          </a:prstGeom>
        </p:spPr>
      </p:pic>
    </p:spTree>
    <p:extLst>
      <p:ext uri="{BB962C8B-B14F-4D97-AF65-F5344CB8AC3E}">
        <p14:creationId xmlns:p14="http://schemas.microsoft.com/office/powerpoint/2010/main" val="292479969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34"/>
            <a:ext cx="12192000" cy="6847833"/>
          </a:xfrm>
          <a:prstGeom prst="rect">
            <a:avLst/>
          </a:prstGeom>
        </p:spPr>
      </p:pic>
      <p:sp>
        <p:nvSpPr>
          <p:cNvPr id="2" name="Rectangle 1"/>
          <p:cNvSpPr/>
          <p:nvPr/>
        </p:nvSpPr>
        <p:spPr>
          <a:xfrm>
            <a:off x="5698066" y="5749510"/>
            <a:ext cx="6350000" cy="923330"/>
          </a:xfrm>
          <a:prstGeom prst="rect">
            <a:avLst/>
          </a:prstGeom>
        </p:spPr>
        <p:txBody>
          <a:bodyPr wrap="square">
            <a:spAutoFit/>
          </a:bodyPr>
          <a:lstStyle/>
          <a:p>
            <a:r>
              <a:rPr lang="fr-FR" dirty="0">
                <a:solidFill>
                  <a:schemeClr val="bg1"/>
                </a:solidFill>
                <a:latin typeface="Gordita"/>
              </a:rPr>
              <a:t>La Boca est également mondialement connue pour son club de football, le Club </a:t>
            </a:r>
            <a:r>
              <a:rPr lang="fr-FR" dirty="0" err="1">
                <a:solidFill>
                  <a:schemeClr val="bg1"/>
                </a:solidFill>
                <a:latin typeface="Gordita"/>
              </a:rPr>
              <a:t>Atletico</a:t>
            </a:r>
            <a:r>
              <a:rPr lang="fr-FR" dirty="0">
                <a:solidFill>
                  <a:schemeClr val="bg1"/>
                </a:solidFill>
                <a:latin typeface="Gordita"/>
              </a:rPr>
              <a:t> Boca Juniors, où a joué </a:t>
            </a:r>
            <a:r>
              <a:rPr lang="fr-FR" u="sng" dirty="0">
                <a:solidFill>
                  <a:schemeClr val="bg1"/>
                </a:solidFill>
                <a:latin typeface="Gordita"/>
              </a:rPr>
              <a:t>Diego </a:t>
            </a:r>
            <a:r>
              <a:rPr lang="fr-FR" u="sng" dirty="0" smtClean="0">
                <a:solidFill>
                  <a:schemeClr val="bg1"/>
                </a:solidFill>
                <a:latin typeface="Gordita"/>
              </a:rPr>
              <a:t>Maradona</a:t>
            </a:r>
            <a:r>
              <a:rPr lang="fr-FR" dirty="0" smtClean="0">
                <a:solidFill>
                  <a:schemeClr val="bg1"/>
                </a:solidFill>
                <a:latin typeface="Gordita"/>
              </a:rPr>
              <a:t> </a:t>
            </a:r>
            <a:r>
              <a:rPr lang="fr-FR" dirty="0">
                <a:solidFill>
                  <a:schemeClr val="bg1"/>
                </a:solidFill>
                <a:latin typeface="Gordita"/>
              </a:rPr>
              <a:t>ainsi que son stade, </a:t>
            </a:r>
            <a:r>
              <a:rPr lang="fr-FR" b="1" dirty="0">
                <a:solidFill>
                  <a:schemeClr val="bg1"/>
                </a:solidFill>
                <a:latin typeface="Gordita"/>
              </a:rPr>
              <a:t>La </a:t>
            </a:r>
            <a:r>
              <a:rPr lang="fr-FR" b="1" dirty="0" err="1">
                <a:solidFill>
                  <a:schemeClr val="bg1"/>
                </a:solidFill>
                <a:latin typeface="Gordita"/>
              </a:rPr>
              <a:t>Bombonera</a:t>
            </a:r>
            <a:r>
              <a:rPr lang="fr-FR" dirty="0">
                <a:solidFill>
                  <a:schemeClr val="bg1"/>
                </a:solidFill>
                <a:latin typeface="Gordita"/>
              </a:rPr>
              <a:t>.</a:t>
            </a:r>
            <a:endParaRPr lang="fr-FR" dirty="0">
              <a:solidFill>
                <a:schemeClr val="bg1"/>
              </a:solidFill>
            </a:endParaRPr>
          </a:p>
        </p:txBody>
      </p:sp>
    </p:spTree>
    <p:extLst>
      <p:ext uri="{BB962C8B-B14F-4D97-AF65-F5344CB8AC3E}">
        <p14:creationId xmlns:p14="http://schemas.microsoft.com/office/powerpoint/2010/main" val="2679836448"/>
      </p:ext>
    </p:extLst>
  </p:cSld>
  <p:clrMapOvr>
    <a:masterClrMapping/>
  </p:clrMapOvr>
  <mc:AlternateContent xmlns:mc="http://schemas.openxmlformats.org/markup-compatibility/2006" xmlns:p14="http://schemas.microsoft.com/office/powerpoint/2010/main">
    <mc:Choice Requires="p14">
      <p:transition spd="slow" p14:dur="2000" advTm="7512"/>
    </mc:Choice>
    <mc:Fallback xmlns="">
      <p:transition spd="slow" advTm="751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5479" y="0"/>
            <a:ext cx="6684788" cy="6858000"/>
          </a:xfrm>
          <a:prstGeom prst="rect">
            <a:avLst/>
          </a:prstGeom>
        </p:spPr>
      </p:pic>
      <p:pic>
        <p:nvPicPr>
          <p:cNvPr id="6" name="Image 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883400" y="0"/>
            <a:ext cx="5292000" cy="6858000"/>
          </a:xfrm>
          <a:prstGeom prst="rect">
            <a:avLst/>
          </a:prstGeom>
        </p:spPr>
      </p:pic>
    </p:spTree>
    <p:extLst>
      <p:ext uri="{BB962C8B-B14F-4D97-AF65-F5344CB8AC3E}">
        <p14:creationId xmlns:p14="http://schemas.microsoft.com/office/powerpoint/2010/main" val="23408791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6927654" y="1593653"/>
            <a:ext cx="6858000" cy="3670693"/>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0"/>
            <a:ext cx="4189615" cy="6858000"/>
          </a:xfrm>
          <a:prstGeom prst="rect">
            <a:avLst/>
          </a:prstGeom>
        </p:spPr>
      </p:pic>
      <p:sp>
        <p:nvSpPr>
          <p:cNvPr id="6" name="Rectangle 5"/>
          <p:cNvSpPr/>
          <p:nvPr/>
        </p:nvSpPr>
        <p:spPr>
          <a:xfrm>
            <a:off x="4423132" y="562140"/>
            <a:ext cx="4098175" cy="2585323"/>
          </a:xfrm>
          <a:prstGeom prst="rect">
            <a:avLst/>
          </a:prstGeom>
        </p:spPr>
        <p:txBody>
          <a:bodyPr wrap="square">
            <a:spAutoFit/>
          </a:bodyPr>
          <a:lstStyle/>
          <a:p>
            <a:r>
              <a:rPr lang="fr-FR" b="1" dirty="0">
                <a:solidFill>
                  <a:srgbClr val="002B11"/>
                </a:solidFill>
                <a:latin typeface="Trip Sans VF"/>
              </a:rPr>
              <a:t>Dégustation et expérience de </a:t>
            </a:r>
            <a:r>
              <a:rPr lang="fr-FR" b="1" dirty="0" err="1">
                <a:solidFill>
                  <a:srgbClr val="002B11"/>
                </a:solidFill>
                <a:latin typeface="Trip Sans VF"/>
              </a:rPr>
              <a:t>Yerba</a:t>
            </a:r>
            <a:r>
              <a:rPr lang="fr-FR" b="1" dirty="0">
                <a:solidFill>
                  <a:srgbClr val="002B11"/>
                </a:solidFill>
                <a:latin typeface="Trip Sans VF"/>
              </a:rPr>
              <a:t> Mate, vivez le grand rituel </a:t>
            </a:r>
            <a:r>
              <a:rPr lang="fr-FR" b="1" dirty="0" smtClean="0">
                <a:solidFill>
                  <a:srgbClr val="002B11"/>
                </a:solidFill>
                <a:latin typeface="Trip Sans VF"/>
              </a:rPr>
              <a:t>argentin,</a:t>
            </a:r>
          </a:p>
          <a:p>
            <a:r>
              <a:rPr lang="fr-FR" dirty="0"/>
              <a:t>Le </a:t>
            </a:r>
            <a:r>
              <a:rPr lang="fr-FR" b="1" dirty="0"/>
              <a:t>maté</a:t>
            </a:r>
            <a:r>
              <a:rPr lang="fr-FR" dirty="0"/>
              <a:t> (</a:t>
            </a:r>
            <a:r>
              <a:rPr lang="fr-FR" b="1" i="1" dirty="0" err="1"/>
              <a:t>ka’ay</a:t>
            </a:r>
            <a:r>
              <a:rPr lang="fr-FR" dirty="0"/>
              <a:t> en </a:t>
            </a:r>
            <a:r>
              <a:rPr lang="fr-FR" dirty="0" smtClean="0"/>
              <a:t>guarani</a:t>
            </a:r>
            <a:r>
              <a:rPr lang="fr-FR" dirty="0"/>
              <a:t>, </a:t>
            </a:r>
            <a:r>
              <a:rPr lang="fr-FR" b="1" i="1" dirty="0"/>
              <a:t>mate</a:t>
            </a:r>
            <a:r>
              <a:rPr lang="fr-FR" dirty="0"/>
              <a:t> en espagnol, </a:t>
            </a:r>
            <a:r>
              <a:rPr lang="fr-FR" b="1" dirty="0" err="1"/>
              <a:t>chimarrão</a:t>
            </a:r>
            <a:r>
              <a:rPr lang="fr-FR" dirty="0"/>
              <a:t> en portugais brésilien) est une boisson traditionnelle sud-américaine issue de la culture des autochtones </a:t>
            </a:r>
            <a:r>
              <a:rPr lang="fr-FR" dirty="0">
                <a:hlinkClick r:id="rId6" tooltip="Guaranis"/>
              </a:rPr>
              <a:t>Guaranis</a:t>
            </a:r>
            <a:r>
              <a:rPr lang="fr-FR" dirty="0"/>
              <a:t> et </a:t>
            </a:r>
            <a:r>
              <a:rPr lang="fr-FR" dirty="0">
                <a:hlinkClick r:id="rId7" tooltip="Tupis"/>
              </a:rPr>
              <a:t>Tupis</a:t>
            </a:r>
            <a:r>
              <a:rPr lang="fr-FR" dirty="0"/>
              <a:t>, préparée en infusant des feuilles de </a:t>
            </a:r>
            <a:r>
              <a:rPr lang="fr-FR" dirty="0" err="1"/>
              <a:t>yerba</a:t>
            </a:r>
            <a:r>
              <a:rPr lang="fr-FR" dirty="0"/>
              <a:t> mate, une plante proche du </a:t>
            </a:r>
            <a:r>
              <a:rPr lang="fr-FR" dirty="0">
                <a:hlinkClick r:id="rId8" tooltip="Houx"/>
              </a:rPr>
              <a:t>houx</a:t>
            </a:r>
            <a:r>
              <a:rPr lang="fr-FR" dirty="0"/>
              <a:t>.</a:t>
            </a:r>
            <a:endParaRPr lang="fr-FR" b="1" dirty="0">
              <a:solidFill>
                <a:srgbClr val="002B11"/>
              </a:solidFill>
              <a:effectLst/>
              <a:latin typeface="Trip Sans VF"/>
            </a:endParaRPr>
          </a:p>
        </p:txBody>
      </p:sp>
      <p:sp>
        <p:nvSpPr>
          <p:cNvPr id="7" name="Rectangle 6"/>
          <p:cNvSpPr/>
          <p:nvPr/>
        </p:nvSpPr>
        <p:spPr>
          <a:xfrm>
            <a:off x="4423132" y="4483511"/>
            <a:ext cx="4042731" cy="2308324"/>
          </a:xfrm>
          <a:prstGeom prst="rect">
            <a:avLst/>
          </a:prstGeom>
        </p:spPr>
        <p:txBody>
          <a:bodyPr wrap="square">
            <a:spAutoFit/>
          </a:bodyPr>
          <a:lstStyle/>
          <a:p>
            <a:r>
              <a:rPr lang="fr-FR" dirty="0">
                <a:solidFill>
                  <a:srgbClr val="202122"/>
                </a:solidFill>
              </a:rPr>
              <a:t>Les instruments utilisés pour la préparation du maté sont la </a:t>
            </a:r>
            <a:r>
              <a:rPr lang="fr-FR" dirty="0">
                <a:solidFill>
                  <a:srgbClr val="3366CC"/>
                </a:solidFill>
                <a:hlinkClick r:id="rId9" tooltip="Calebasse"/>
              </a:rPr>
              <a:t>calebasse</a:t>
            </a:r>
            <a:r>
              <a:rPr lang="fr-FR" dirty="0">
                <a:solidFill>
                  <a:srgbClr val="202122"/>
                </a:solidFill>
              </a:rPr>
              <a:t> et la </a:t>
            </a:r>
            <a:r>
              <a:rPr lang="fr-FR" i="1" dirty="0">
                <a:solidFill>
                  <a:srgbClr val="3366CC"/>
                </a:solidFill>
                <a:hlinkClick r:id="rId10" tooltip="Bombilla"/>
              </a:rPr>
              <a:t>bombilla</a:t>
            </a:r>
            <a:r>
              <a:rPr lang="fr-FR" dirty="0">
                <a:solidFill>
                  <a:srgbClr val="202122"/>
                </a:solidFill>
              </a:rPr>
              <a:t>, une sorte de </a:t>
            </a:r>
            <a:r>
              <a:rPr lang="fr-FR" dirty="0">
                <a:solidFill>
                  <a:srgbClr val="3366CC"/>
                </a:solidFill>
                <a:hlinkClick r:id="rId11" tooltip="Paille (boisson)"/>
              </a:rPr>
              <a:t>paille</a:t>
            </a:r>
            <a:r>
              <a:rPr lang="fr-FR" dirty="0">
                <a:solidFill>
                  <a:srgbClr val="202122"/>
                </a:solidFill>
              </a:rPr>
              <a:t> métallique terminée par un filtre. Ces éléments sont importants dans la culture de ces pays d'Amérique du Sud, où il n'est pas rare de voir des personnes boire le maté dans la rue.</a:t>
            </a:r>
            <a:endParaRPr lang="fr-FR" dirty="0"/>
          </a:p>
        </p:txBody>
      </p:sp>
    </p:spTree>
    <p:extLst>
      <p:ext uri="{BB962C8B-B14F-4D97-AF65-F5344CB8AC3E}">
        <p14:creationId xmlns:p14="http://schemas.microsoft.com/office/powerpoint/2010/main" val="2157157547"/>
      </p:ext>
    </p:extLst>
  </p:cSld>
  <p:clrMapOvr>
    <a:masterClrMapping/>
  </p:clrMapOvr>
  <mc:AlternateContent xmlns:mc="http://schemas.openxmlformats.org/markup-compatibility/2006" xmlns:p14="http://schemas.microsoft.com/office/powerpoint/2010/main">
    <mc:Choice Requires="p14">
      <p:transition spd="slow" p14:dur="2000" advTm="20514"/>
    </mc:Choice>
    <mc:Fallback xmlns="">
      <p:transition spd="slow" advTm="2051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2204000" cy="6864749"/>
          </a:xfrm>
          <a:prstGeom prst="rect">
            <a:avLst/>
          </a:prstGeom>
        </p:spPr>
      </p:pic>
    </p:spTree>
    <p:extLst>
      <p:ext uri="{BB962C8B-B14F-4D97-AF65-F5344CB8AC3E}">
        <p14:creationId xmlns:p14="http://schemas.microsoft.com/office/powerpoint/2010/main" val="33004070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1"/>
            <a:ext cx="12192000" cy="6851890"/>
          </a:xfrm>
          <a:prstGeom prst="rect">
            <a:avLst/>
          </a:prstGeom>
        </p:spPr>
      </p:pic>
      <p:sp>
        <p:nvSpPr>
          <p:cNvPr id="3" name="Rectangle 2"/>
          <p:cNvSpPr/>
          <p:nvPr/>
        </p:nvSpPr>
        <p:spPr>
          <a:xfrm>
            <a:off x="753687" y="642589"/>
            <a:ext cx="6096000" cy="1200329"/>
          </a:xfrm>
          <a:prstGeom prst="rect">
            <a:avLst/>
          </a:prstGeom>
        </p:spPr>
        <p:txBody>
          <a:bodyPr>
            <a:spAutoFit/>
          </a:bodyPr>
          <a:lstStyle/>
          <a:p>
            <a:r>
              <a:rPr lang="fr-FR" dirty="0">
                <a:latin typeface="Arial" panose="020B0604020202020204" pitchFamily="34" charset="0"/>
              </a:rPr>
              <a:t>Le </a:t>
            </a:r>
            <a:r>
              <a:rPr lang="fr-FR" dirty="0" err="1">
                <a:latin typeface="Arial" panose="020B0604020202020204" pitchFamily="34" charset="0"/>
              </a:rPr>
              <a:t>Puente</a:t>
            </a:r>
            <a:r>
              <a:rPr lang="fr-FR" dirty="0">
                <a:latin typeface="Arial" panose="020B0604020202020204" pitchFamily="34" charset="0"/>
              </a:rPr>
              <a:t> de la </a:t>
            </a:r>
            <a:r>
              <a:rPr lang="fr-FR" dirty="0" err="1">
                <a:latin typeface="Arial" panose="020B0604020202020204" pitchFamily="34" charset="0"/>
              </a:rPr>
              <a:t>Mujer</a:t>
            </a:r>
            <a:r>
              <a:rPr lang="fr-FR" dirty="0">
                <a:latin typeface="Arial" panose="020B0604020202020204" pitchFamily="34" charset="0"/>
              </a:rPr>
              <a:t>, dessiné par l'architecte espagnol Santiago Calatrava, est son unique œuvre en Amérique latine. Il se trouve sur le dock n° III de </a:t>
            </a:r>
            <a:r>
              <a:rPr lang="fr-FR" dirty="0" err="1">
                <a:latin typeface="Arial" panose="020B0604020202020204" pitchFamily="34" charset="0"/>
              </a:rPr>
              <a:t>Puerto</a:t>
            </a:r>
            <a:r>
              <a:rPr lang="fr-FR" dirty="0">
                <a:latin typeface="Arial" panose="020B0604020202020204" pitchFamily="34" charset="0"/>
              </a:rPr>
              <a:t> Madero, à Buenos Aires,</a:t>
            </a:r>
            <a:endParaRPr lang="fr-FR" dirty="0"/>
          </a:p>
        </p:txBody>
      </p:sp>
    </p:spTree>
    <p:extLst>
      <p:ext uri="{BB962C8B-B14F-4D97-AF65-F5344CB8AC3E}">
        <p14:creationId xmlns:p14="http://schemas.microsoft.com/office/powerpoint/2010/main" val="397065262"/>
      </p:ext>
    </p:extLst>
  </p:cSld>
  <p:clrMapOvr>
    <a:masterClrMapping/>
  </p:clrMapOvr>
  <mc:AlternateContent xmlns:mc="http://schemas.openxmlformats.org/markup-compatibility/2006" xmlns:p14="http://schemas.microsoft.com/office/powerpoint/2010/main">
    <mc:Choice Requires="p14">
      <p:transition spd="slow" p14:dur="2000" advTm="12052"/>
    </mc:Choice>
    <mc:Fallback xmlns="">
      <p:transition spd="slow" advTm="1205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687847"/>
            <a:ext cx="12204000" cy="5170153"/>
          </a:xfrm>
          <a:prstGeom prst="rect">
            <a:avLst/>
          </a:prstGeom>
        </p:spPr>
      </p:pic>
      <p:sp>
        <p:nvSpPr>
          <p:cNvPr id="6" name="Rectangle 5"/>
          <p:cNvSpPr/>
          <p:nvPr/>
        </p:nvSpPr>
        <p:spPr>
          <a:xfrm>
            <a:off x="116379" y="235976"/>
            <a:ext cx="11837323" cy="1508105"/>
          </a:xfrm>
          <a:prstGeom prst="rect">
            <a:avLst/>
          </a:prstGeom>
        </p:spPr>
        <p:txBody>
          <a:bodyPr wrap="square">
            <a:spAutoFit/>
          </a:bodyPr>
          <a:lstStyle/>
          <a:p>
            <a:r>
              <a:rPr lang="fr-FR" b="1" dirty="0">
                <a:solidFill>
                  <a:srgbClr val="38443A"/>
                </a:solidFill>
                <a:latin typeface="Arial" panose="020B0604020202020204" pitchFamily="34" charset="0"/>
                <a:cs typeface="Arial" panose="020B0604020202020204" pitchFamily="34" charset="0"/>
              </a:rPr>
              <a:t>Le magnifique cimetière de </a:t>
            </a:r>
            <a:r>
              <a:rPr lang="fr-FR" b="1" dirty="0" err="1">
                <a:solidFill>
                  <a:srgbClr val="38443A"/>
                </a:solidFill>
                <a:latin typeface="Arial" panose="020B0604020202020204" pitchFamily="34" charset="0"/>
                <a:cs typeface="Arial" panose="020B0604020202020204" pitchFamily="34" charset="0"/>
              </a:rPr>
              <a:t>Recoleta</a:t>
            </a:r>
            <a:r>
              <a:rPr lang="fr-FR" b="1" dirty="0">
                <a:solidFill>
                  <a:srgbClr val="38443A"/>
                </a:solidFill>
                <a:latin typeface="Arial" panose="020B0604020202020204" pitchFamily="34" charset="0"/>
                <a:cs typeface="Arial" panose="020B0604020202020204" pitchFamily="34" charset="0"/>
              </a:rPr>
              <a:t> </a:t>
            </a:r>
            <a:r>
              <a:rPr lang="fr-FR" sz="1400" dirty="0">
                <a:solidFill>
                  <a:srgbClr val="38443A"/>
                </a:solidFill>
                <a:latin typeface="Arial" panose="020B0604020202020204" pitchFamily="34" charset="0"/>
                <a:cs typeface="Arial" panose="020B0604020202020204" pitchFamily="34" charset="0"/>
              </a:rPr>
              <a:t>date du XIXe siècle et abrite les sépultures de certaines des figures historiques les plus importantes d'Argentine. Lors de cette visite, explorez le célèbre cimetière avec un guide et découvrez les secrets de l'un des cimetières les plus impressionnants du monde. Admirez les grands mausolées; visiter la </a:t>
            </a:r>
            <a:r>
              <a:rPr lang="fr-FR" sz="1400" b="1" dirty="0">
                <a:solidFill>
                  <a:srgbClr val="38443A"/>
                </a:solidFill>
                <a:latin typeface="Arial" panose="020B0604020202020204" pitchFamily="34" charset="0"/>
                <a:cs typeface="Arial" panose="020B0604020202020204" pitchFamily="34" charset="0"/>
              </a:rPr>
              <a:t>tombe d'Eva Perón (Evita); </a:t>
            </a:r>
            <a:r>
              <a:rPr lang="fr-FR" sz="1400" dirty="0">
                <a:solidFill>
                  <a:srgbClr val="38443A"/>
                </a:solidFill>
                <a:latin typeface="Arial" panose="020B0604020202020204" pitchFamily="34" charset="0"/>
                <a:cs typeface="Arial" panose="020B0604020202020204" pitchFamily="34" charset="0"/>
              </a:rPr>
              <a:t>et entendre des histoires de hantises, de malédictions et de fossoyeurs</a:t>
            </a:r>
            <a:r>
              <a:rPr lang="fr-FR" sz="1400" dirty="0" smtClean="0">
                <a:solidFill>
                  <a:srgbClr val="38443A"/>
                </a:solidFill>
                <a:latin typeface="Arial" panose="020B0604020202020204" pitchFamily="34" charset="0"/>
                <a:cs typeface="Arial" panose="020B0604020202020204" pitchFamily="34" charset="0"/>
              </a:rPr>
              <a:t>.</a:t>
            </a:r>
            <a:r>
              <a:rPr lang="fr-FR" dirty="0"/>
              <a:t> </a:t>
            </a:r>
            <a:r>
              <a:rPr lang="fr-FR" sz="1400" dirty="0">
                <a:latin typeface="Arial" panose="020B0604020202020204" pitchFamily="34" charset="0"/>
                <a:cs typeface="Arial" panose="020B0604020202020204" pitchFamily="34" charset="0"/>
              </a:rPr>
              <a:t>Chaque tombeau porte le nom de famille grave dans la pierre, ainsi que des plaques de bronze dédiées à certains membres de la famille. La </a:t>
            </a:r>
            <a:r>
              <a:rPr lang="fr-FR" sz="1400" dirty="0" err="1">
                <a:latin typeface="Arial" panose="020B0604020202020204" pitchFamily="34" charset="0"/>
                <a:cs typeface="Arial" panose="020B0604020202020204" pitchFamily="34" charset="0"/>
              </a:rPr>
              <a:t>Recoleta</a:t>
            </a:r>
            <a:r>
              <a:rPr lang="fr-FR" sz="1400" dirty="0">
                <a:latin typeface="Arial" panose="020B0604020202020204" pitchFamily="34" charset="0"/>
                <a:cs typeface="Arial" panose="020B0604020202020204" pitchFamily="34" charset="0"/>
              </a:rPr>
              <a:t> est aussi un des rares cimetières ou la tradition d'indiquer seulement la date de décès, et pas la date de naissance, a été conservée.</a:t>
            </a:r>
          </a:p>
        </p:txBody>
      </p:sp>
    </p:spTree>
    <p:extLst>
      <p:ext uri="{BB962C8B-B14F-4D97-AF65-F5344CB8AC3E}">
        <p14:creationId xmlns:p14="http://schemas.microsoft.com/office/powerpoint/2010/main" val="2320610463"/>
      </p:ext>
    </p:extLst>
  </p:cSld>
  <p:clrMapOvr>
    <a:masterClrMapping/>
  </p:clrMapOvr>
  <mc:AlternateContent xmlns:mc="http://schemas.openxmlformats.org/markup-compatibility/2006" xmlns:p14="http://schemas.microsoft.com/office/powerpoint/2010/main">
    <mc:Choice Requires="p14">
      <p:transition spd="slow" p14:dur="2000" advTm="29004"/>
    </mc:Choice>
    <mc:Fallback xmlns="">
      <p:transition spd="slow" advTm="2900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1069" y="0"/>
            <a:ext cx="5142331" cy="6858000"/>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096000" y="3766817"/>
            <a:ext cx="5220000" cy="3091183"/>
          </a:xfrm>
          <a:prstGeom prst="rect">
            <a:avLst/>
          </a:prstGeom>
        </p:spPr>
      </p:pic>
      <p:pic>
        <p:nvPicPr>
          <p:cNvPr id="5" name="Image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096000" y="178051"/>
            <a:ext cx="5220000" cy="3472774"/>
          </a:xfrm>
          <a:prstGeom prst="rect">
            <a:avLst/>
          </a:prstGeom>
        </p:spPr>
      </p:pic>
      <p:sp>
        <p:nvSpPr>
          <p:cNvPr id="6" name="Rectangle 5"/>
          <p:cNvSpPr/>
          <p:nvPr/>
        </p:nvSpPr>
        <p:spPr>
          <a:xfrm>
            <a:off x="1584484" y="5845704"/>
            <a:ext cx="3798916" cy="954107"/>
          </a:xfrm>
          <a:prstGeom prst="rect">
            <a:avLst/>
          </a:prstGeom>
          <a:solidFill>
            <a:schemeClr val="bg2">
              <a:lumMod val="25000"/>
            </a:schemeClr>
          </a:solidFill>
        </p:spPr>
        <p:txBody>
          <a:bodyPr wrap="square">
            <a:spAutoFit/>
          </a:bodyPr>
          <a:lstStyle/>
          <a:p>
            <a:r>
              <a:rPr lang="fr-FR" sz="1400" b="1" dirty="0">
                <a:solidFill>
                  <a:schemeClr val="bg1"/>
                </a:solidFill>
                <a:latin typeface="Arial" panose="020B0604020202020204" pitchFamily="34" charset="0"/>
              </a:rPr>
              <a:t>La tombe d'Evita </a:t>
            </a:r>
            <a:r>
              <a:rPr lang="fr-FR" sz="1400" b="1" dirty="0" err="1">
                <a:solidFill>
                  <a:schemeClr val="bg1"/>
                </a:solidFill>
                <a:latin typeface="Arial" panose="020B0604020202020204" pitchFamily="34" charset="0"/>
              </a:rPr>
              <a:t>Peron</a:t>
            </a:r>
            <a:r>
              <a:rPr lang="fr-FR" sz="1400" b="1" dirty="0">
                <a:solidFill>
                  <a:schemeClr val="bg1"/>
                </a:solidFill>
                <a:latin typeface="Arial" panose="020B0604020202020204" pitchFamily="34" charset="0"/>
              </a:rPr>
              <a:t> est située dans le cimetière de </a:t>
            </a:r>
            <a:r>
              <a:rPr lang="fr-FR" sz="1400" b="1" dirty="0" err="1">
                <a:solidFill>
                  <a:schemeClr val="bg1"/>
                </a:solidFill>
                <a:latin typeface="Arial" panose="020B0604020202020204" pitchFamily="34" charset="0"/>
              </a:rPr>
              <a:t>Recoleta</a:t>
            </a:r>
            <a:r>
              <a:rPr lang="fr-FR" sz="1400" dirty="0">
                <a:solidFill>
                  <a:schemeClr val="bg1"/>
                </a:solidFill>
                <a:latin typeface="Arial" panose="020B0604020202020204" pitchFamily="34" charset="0"/>
              </a:rPr>
              <a:t>. C'est une tombe familiale accueillant tous les membres de sa famille, donc sa tombe ne se </a:t>
            </a:r>
            <a:r>
              <a:rPr lang="fr-FR" sz="1400" dirty="0" smtClean="0">
                <a:solidFill>
                  <a:schemeClr val="bg1"/>
                </a:solidFill>
                <a:latin typeface="Arial" panose="020B0604020202020204" pitchFamily="34" charset="0"/>
              </a:rPr>
              <a:t>démarque pas.</a:t>
            </a:r>
            <a:endParaRPr lang="fr-FR" sz="1400" dirty="0">
              <a:solidFill>
                <a:schemeClr val="bg1"/>
              </a:solidFill>
            </a:endParaRPr>
          </a:p>
        </p:txBody>
      </p:sp>
    </p:spTree>
    <p:extLst>
      <p:ext uri="{BB962C8B-B14F-4D97-AF65-F5344CB8AC3E}">
        <p14:creationId xmlns:p14="http://schemas.microsoft.com/office/powerpoint/2010/main" val="270169642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3887567" cy="6858000"/>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946608" y="0"/>
            <a:ext cx="3842417" cy="6858000"/>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7848066" y="0"/>
            <a:ext cx="4343934" cy="6858000"/>
          </a:xfrm>
          <a:prstGeom prst="rect">
            <a:avLst/>
          </a:prstGeom>
        </p:spPr>
      </p:pic>
    </p:spTree>
    <p:extLst>
      <p:ext uri="{BB962C8B-B14F-4D97-AF65-F5344CB8AC3E}">
        <p14:creationId xmlns:p14="http://schemas.microsoft.com/office/powerpoint/2010/main" val="266991829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2"/>
            <a:ext cx="12204000" cy="6858001"/>
          </a:xfrm>
          <a:prstGeom prst="rect">
            <a:avLst/>
          </a:prstGeom>
        </p:spPr>
      </p:pic>
    </p:spTree>
    <p:extLst>
      <p:ext uri="{BB962C8B-B14F-4D97-AF65-F5344CB8AC3E}">
        <p14:creationId xmlns:p14="http://schemas.microsoft.com/office/powerpoint/2010/main" val="27271762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10" name="Image 9"/>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3449689"/>
            <a:ext cx="12192000" cy="3392106"/>
          </a:xfrm>
          <a:prstGeom prst="rect">
            <a:avLst/>
          </a:prstGeom>
        </p:spPr>
      </p:pic>
      <p:pic>
        <p:nvPicPr>
          <p:cNvPr id="11" name="Image 10"/>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 y="-1"/>
            <a:ext cx="12168000" cy="3308466"/>
          </a:xfrm>
          <a:prstGeom prst="rect">
            <a:avLst/>
          </a:prstGeom>
        </p:spPr>
      </p:pic>
    </p:spTree>
    <p:extLst>
      <p:ext uri="{BB962C8B-B14F-4D97-AF65-F5344CB8AC3E}">
        <p14:creationId xmlns:p14="http://schemas.microsoft.com/office/powerpoint/2010/main" val="24559002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28"/>
            <a:ext cx="12192000" cy="6857427"/>
          </a:xfrm>
          <a:prstGeom prst="rect">
            <a:avLst/>
          </a:prstGeom>
        </p:spPr>
      </p:pic>
    </p:spTree>
    <p:extLst>
      <p:ext uri="{BB962C8B-B14F-4D97-AF65-F5344CB8AC3E}">
        <p14:creationId xmlns:p14="http://schemas.microsoft.com/office/powerpoint/2010/main" val="23912246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2204000" cy="6858000"/>
          </a:xfrm>
          <a:prstGeom prst="rect">
            <a:avLst/>
          </a:prstGeom>
        </p:spPr>
      </p:pic>
      <p:sp>
        <p:nvSpPr>
          <p:cNvPr id="2" name="Rectangle 1"/>
          <p:cNvSpPr/>
          <p:nvPr/>
        </p:nvSpPr>
        <p:spPr>
          <a:xfrm>
            <a:off x="7738996" y="4809266"/>
            <a:ext cx="4453004" cy="1754326"/>
          </a:xfrm>
          <a:prstGeom prst="rect">
            <a:avLst/>
          </a:prstGeom>
        </p:spPr>
        <p:txBody>
          <a:bodyPr wrap="square">
            <a:spAutoFit/>
          </a:bodyPr>
          <a:lstStyle/>
          <a:p>
            <a:r>
              <a:rPr lang="fr-FR" dirty="0" err="1">
                <a:solidFill>
                  <a:schemeClr val="bg1"/>
                </a:solidFill>
                <a:latin typeface="Google Sans"/>
              </a:rPr>
              <a:t>Mafalda</a:t>
            </a:r>
            <a:r>
              <a:rPr lang="fr-FR" dirty="0">
                <a:solidFill>
                  <a:schemeClr val="bg1"/>
                </a:solidFill>
                <a:latin typeface="Google Sans"/>
              </a:rPr>
              <a:t> est une série de bande dessinée argentine de l'auteur </a:t>
            </a:r>
            <a:r>
              <a:rPr lang="fr-FR" dirty="0" err="1">
                <a:solidFill>
                  <a:schemeClr val="bg1"/>
                </a:solidFill>
                <a:latin typeface="Google Sans"/>
              </a:rPr>
              <a:t>Quino</a:t>
            </a:r>
            <a:r>
              <a:rPr lang="fr-FR" dirty="0">
                <a:solidFill>
                  <a:schemeClr val="bg1"/>
                </a:solidFill>
                <a:latin typeface="Google Sans"/>
              </a:rPr>
              <a:t>, publiée de 1964 à 1973. Comme son auteur, </a:t>
            </a:r>
            <a:r>
              <a:rPr lang="fr-FR" dirty="0" err="1">
                <a:solidFill>
                  <a:schemeClr val="bg1"/>
                </a:solidFill>
                <a:latin typeface="Google Sans"/>
              </a:rPr>
              <a:t>Mafalda</a:t>
            </a:r>
            <a:r>
              <a:rPr lang="fr-FR" dirty="0">
                <a:solidFill>
                  <a:schemeClr val="bg1"/>
                </a:solidFill>
                <a:latin typeface="Google Sans"/>
              </a:rPr>
              <a:t> est argentine et issue de la classe moyenne. Elle est très populaire en Amérique latine</a:t>
            </a:r>
            <a:endParaRPr lang="fr-FR" dirty="0">
              <a:solidFill>
                <a:schemeClr val="bg1"/>
              </a:solidFill>
            </a:endParaRP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999" y="4338680"/>
            <a:ext cx="2880000" cy="2519320"/>
          </a:xfrm>
          <a:prstGeom prst="rect">
            <a:avLst/>
          </a:prstGeom>
        </p:spPr>
      </p:pic>
    </p:spTree>
    <p:extLst>
      <p:ext uri="{BB962C8B-B14F-4D97-AF65-F5344CB8AC3E}">
        <p14:creationId xmlns:p14="http://schemas.microsoft.com/office/powerpoint/2010/main" val="963256599"/>
      </p:ext>
    </p:extLst>
  </p:cSld>
  <p:clrMapOvr>
    <a:masterClrMapping/>
  </p:clrMapOvr>
  <mc:AlternateContent xmlns:mc="http://schemas.openxmlformats.org/markup-compatibility/2006" xmlns:p14="http://schemas.microsoft.com/office/powerpoint/2010/main">
    <mc:Choice Requires="p14">
      <p:transition spd="slow" p14:dur="2000" advTm="16050"/>
    </mc:Choice>
    <mc:Fallback xmlns="">
      <p:transition spd="slow" advTm="1605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585258" y="0"/>
            <a:ext cx="9606741" cy="6858000"/>
          </a:xfrm>
          <a:prstGeom prst="rect">
            <a:avLst/>
          </a:prstGeom>
        </p:spPr>
      </p:pic>
      <p:sp>
        <p:nvSpPr>
          <p:cNvPr id="3" name="ZoneTexte 2"/>
          <p:cNvSpPr txBox="1"/>
          <p:nvPr/>
        </p:nvSpPr>
        <p:spPr>
          <a:xfrm>
            <a:off x="274319" y="2344189"/>
            <a:ext cx="2111433" cy="1200329"/>
          </a:xfrm>
          <a:prstGeom prst="rect">
            <a:avLst/>
          </a:prstGeom>
          <a:noFill/>
        </p:spPr>
        <p:txBody>
          <a:bodyPr wrap="square" rtlCol="0">
            <a:spAutoFit/>
          </a:bodyPr>
          <a:lstStyle/>
          <a:p>
            <a:r>
              <a:rPr lang="fr-FR" dirty="0" smtClean="0"/>
              <a:t>La Place MAFALDA, est le premier espace touristique enfantin de la ville.</a:t>
            </a:r>
            <a:endParaRPr lang="fr-FR" dirty="0"/>
          </a:p>
        </p:txBody>
      </p:sp>
    </p:spTree>
    <p:extLst>
      <p:ext uri="{BB962C8B-B14F-4D97-AF65-F5344CB8AC3E}">
        <p14:creationId xmlns:p14="http://schemas.microsoft.com/office/powerpoint/2010/main" val="136630864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19166" y="132968"/>
            <a:ext cx="5079076" cy="3150524"/>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096000" y="132968"/>
            <a:ext cx="5400000" cy="3127952"/>
          </a:xfrm>
          <a:prstGeom prst="rect">
            <a:avLst/>
          </a:prstGeom>
        </p:spPr>
      </p:pic>
      <p:pic>
        <p:nvPicPr>
          <p:cNvPr id="6" name="Image 5"/>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096000" y="3546988"/>
            <a:ext cx="5400000" cy="3157422"/>
          </a:xfrm>
          <a:prstGeom prst="rect">
            <a:avLst/>
          </a:prstGeom>
        </p:spPr>
      </p:pic>
      <p:pic>
        <p:nvPicPr>
          <p:cNvPr id="7" name="Imag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22242" y="3546988"/>
            <a:ext cx="5076000" cy="3157422"/>
          </a:xfrm>
          <a:prstGeom prst="rect">
            <a:avLst/>
          </a:prstGeom>
        </p:spPr>
      </p:pic>
    </p:spTree>
    <p:extLst>
      <p:ext uri="{BB962C8B-B14F-4D97-AF65-F5344CB8AC3E}">
        <p14:creationId xmlns:p14="http://schemas.microsoft.com/office/powerpoint/2010/main" val="29264867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72816"/>
            <a:ext cx="12204000" cy="6085184"/>
          </a:xfrm>
          <a:prstGeom prst="rect">
            <a:avLst/>
          </a:prstGeom>
        </p:spPr>
      </p:pic>
      <p:sp>
        <p:nvSpPr>
          <p:cNvPr id="5" name="Rectangle 4"/>
          <p:cNvSpPr/>
          <p:nvPr/>
        </p:nvSpPr>
        <p:spPr>
          <a:xfrm>
            <a:off x="0" y="449650"/>
            <a:ext cx="12192000" cy="923330"/>
          </a:xfrm>
          <a:prstGeom prst="rect">
            <a:avLst/>
          </a:prstGeom>
          <a:solidFill>
            <a:srgbClr val="7AAEDD"/>
          </a:solidFill>
        </p:spPr>
        <p:txBody>
          <a:bodyPr wrap="square">
            <a:spAutoFit/>
          </a:bodyPr>
          <a:lstStyle/>
          <a:p>
            <a:r>
              <a:rPr lang="fr-FR" b="1" dirty="0">
                <a:latin typeface="Arial" panose="020B0604020202020204" pitchFamily="34" charset="0"/>
              </a:rPr>
              <a:t>Il est situé à 78 kilomètres d'El </a:t>
            </a:r>
            <a:r>
              <a:rPr lang="fr-FR" b="1" dirty="0" err="1">
                <a:latin typeface="Arial" panose="020B0604020202020204" pitchFamily="34" charset="0"/>
              </a:rPr>
              <a:t>Calafate</a:t>
            </a:r>
            <a:r>
              <a:rPr lang="fr-FR" b="1" dirty="0">
                <a:latin typeface="Arial" panose="020B0604020202020204" pitchFamily="34" charset="0"/>
              </a:rPr>
              <a:t>, en Patagonie argentine</a:t>
            </a:r>
            <a:r>
              <a:rPr lang="fr-FR" dirty="0">
                <a:latin typeface="Arial" panose="020B0604020202020204" pitchFamily="34" charset="0"/>
              </a:rPr>
              <a:t>. Son front glaciaire de 5 000 mètres de longueur et de 60 mètres de hauteur </a:t>
            </a:r>
            <a:r>
              <a:rPr lang="fr-FR" dirty="0" smtClean="0">
                <a:latin typeface="Arial" panose="020B0604020202020204" pitchFamily="34" charset="0"/>
                <a:cs typeface="Arial" panose="020B0604020202020204" pitchFamily="34" charset="0"/>
              </a:rPr>
              <a:t>s'étend </a:t>
            </a:r>
            <a:r>
              <a:rPr lang="fr-FR" dirty="0">
                <a:latin typeface="Arial" panose="020B0604020202020204" pitchFamily="34" charset="0"/>
                <a:cs typeface="Arial" panose="020B0604020202020204" pitchFamily="34" charset="0"/>
              </a:rPr>
              <a:t>dans le lac </a:t>
            </a:r>
            <a:r>
              <a:rPr lang="fr-FR" dirty="0" err="1">
                <a:latin typeface="Arial" panose="020B0604020202020204" pitchFamily="34" charset="0"/>
                <a:cs typeface="Arial" panose="020B0604020202020204" pitchFamily="34" charset="0"/>
              </a:rPr>
              <a:t>Argentino</a:t>
            </a:r>
            <a:r>
              <a:rPr lang="fr-FR" dirty="0" smtClean="0">
                <a:latin typeface="Arial" panose="020B0604020202020204" pitchFamily="34" charset="0"/>
                <a:cs typeface="Arial" panose="020B0604020202020204" pitchFamily="34" charset="0"/>
              </a:rPr>
              <a:t>.</a:t>
            </a:r>
            <a:r>
              <a:rPr lang="fr-FR" dirty="0"/>
              <a:t> </a:t>
            </a:r>
            <a:r>
              <a:rPr lang="fr-FR" dirty="0">
                <a:latin typeface="Arial" panose="020B0604020202020204" pitchFamily="34" charset="0"/>
                <a:cs typeface="Arial" panose="020B0604020202020204" pitchFamily="34" charset="0"/>
              </a:rPr>
              <a:t>C'est un glacier en constante mouvance puisqu'il avance d'environ 2 m par jour et donc perd quotidiennement autant de glace dans le lac</a:t>
            </a:r>
            <a:r>
              <a:rPr lang="fr-FR" dirty="0"/>
              <a:t>.</a:t>
            </a:r>
            <a:endParaRPr lang="fr-FR" dirty="0">
              <a:latin typeface="Arial" panose="020B0604020202020204" pitchFamily="34" charset="0"/>
              <a:cs typeface="Arial" panose="020B0604020202020204" pitchFamily="34" charset="0"/>
            </a:endParaRPr>
          </a:p>
        </p:txBody>
      </p:sp>
      <p:sp>
        <p:nvSpPr>
          <p:cNvPr id="6" name="Rectangle 5"/>
          <p:cNvSpPr/>
          <p:nvPr/>
        </p:nvSpPr>
        <p:spPr>
          <a:xfrm>
            <a:off x="4748561" y="80318"/>
            <a:ext cx="2658100" cy="400110"/>
          </a:xfrm>
          <a:prstGeom prst="rect">
            <a:avLst/>
          </a:prstGeom>
        </p:spPr>
        <p:txBody>
          <a:bodyPr wrap="none">
            <a:spAutoFit/>
          </a:bodyPr>
          <a:lstStyle/>
          <a:p>
            <a:r>
              <a:rPr lang="fr-FR" sz="2000">
                <a:solidFill>
                  <a:srgbClr val="101418"/>
                </a:solidFill>
                <a:latin typeface="Courgette" panose="02000603070400060004" pitchFamily="2" charset="0"/>
              </a:rPr>
              <a:t>Glacier Perito Moreno</a:t>
            </a:r>
            <a:endParaRPr lang="fr-FR" sz="2000" b="0" i="0">
              <a:solidFill>
                <a:srgbClr val="101418"/>
              </a:solidFill>
              <a:effectLst/>
              <a:latin typeface="Courgette" panose="02000603070400060004" pitchFamily="2" charset="0"/>
            </a:endParaRPr>
          </a:p>
        </p:txBody>
      </p:sp>
    </p:spTree>
    <p:extLst>
      <p:ext uri="{BB962C8B-B14F-4D97-AF65-F5344CB8AC3E}">
        <p14:creationId xmlns:p14="http://schemas.microsoft.com/office/powerpoint/2010/main" val="2197456386"/>
      </p:ext>
    </p:extLst>
  </p:cSld>
  <p:clrMapOvr>
    <a:masterClrMapping/>
  </p:clrMapOvr>
  <mc:AlternateContent xmlns:mc="http://schemas.openxmlformats.org/markup-compatibility/2006" xmlns:p14="http://schemas.microsoft.com/office/powerpoint/2010/main">
    <mc:Choice Requires="p14">
      <p:transition spd="slow" p14:dur="2000" advTm="15376"/>
    </mc:Choice>
    <mc:Fallback xmlns="">
      <p:transition spd="slow" advTm="1537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2"/>
            <a:ext cx="12204000" cy="6858001"/>
          </a:xfrm>
          <a:prstGeom prst="rect">
            <a:avLst/>
          </a:prstGeom>
        </p:spPr>
      </p:pic>
    </p:spTree>
    <p:extLst>
      <p:ext uri="{BB962C8B-B14F-4D97-AF65-F5344CB8AC3E}">
        <p14:creationId xmlns:p14="http://schemas.microsoft.com/office/powerpoint/2010/main" val="72352386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88327383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2"/>
            <a:ext cx="12204000" cy="6858001"/>
          </a:xfrm>
          <a:prstGeom prst="rect">
            <a:avLst/>
          </a:prstGeom>
        </p:spPr>
      </p:pic>
    </p:spTree>
    <p:extLst>
      <p:ext uri="{BB962C8B-B14F-4D97-AF65-F5344CB8AC3E}">
        <p14:creationId xmlns:p14="http://schemas.microsoft.com/office/powerpoint/2010/main" val="24736357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7" name="Image 6"/>
          <p:cNvPicPr>
            <a:picLocks noChangeAspect="1"/>
          </p:cNvPicPr>
          <p:nvPr/>
        </p:nvPicPr>
        <p:blipFill>
          <a:blip r:embed="rId4" cstate="email">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0" y="-28"/>
            <a:ext cx="12192000" cy="6862380"/>
          </a:xfrm>
          <a:prstGeom prst="rect">
            <a:avLst/>
          </a:prstGeom>
        </p:spPr>
      </p:pic>
    </p:spTree>
    <p:extLst>
      <p:ext uri="{BB962C8B-B14F-4D97-AF65-F5344CB8AC3E}">
        <p14:creationId xmlns:p14="http://schemas.microsoft.com/office/powerpoint/2010/main" val="1092618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2204000" cy="6858000"/>
          </a:xfrm>
          <a:prstGeom prst="rect">
            <a:avLst/>
          </a:prstGeom>
        </p:spPr>
      </p:pic>
    </p:spTree>
    <p:extLst>
      <p:ext uri="{BB962C8B-B14F-4D97-AF65-F5344CB8AC3E}">
        <p14:creationId xmlns:p14="http://schemas.microsoft.com/office/powerpoint/2010/main" val="388275074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 name="Ushuaia Intro Originale 1989 + Interlude (Vhs Rip)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99998694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48408"/>
            <a:ext cx="12204000" cy="6809592"/>
          </a:xfrm>
          <a:prstGeom prst="rect">
            <a:avLst/>
          </a:prstGeom>
        </p:spPr>
      </p:pic>
    </p:spTree>
    <p:extLst>
      <p:ext uri="{BB962C8B-B14F-4D97-AF65-F5344CB8AC3E}">
        <p14:creationId xmlns:p14="http://schemas.microsoft.com/office/powerpoint/2010/main" val="76104277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47"/>
            <a:ext cx="12204000" cy="6858047"/>
          </a:xfrm>
          <a:prstGeom prst="rect">
            <a:avLst/>
          </a:prstGeom>
        </p:spPr>
      </p:pic>
    </p:spTree>
    <p:extLst>
      <p:ext uri="{BB962C8B-B14F-4D97-AF65-F5344CB8AC3E}">
        <p14:creationId xmlns:p14="http://schemas.microsoft.com/office/powerpoint/2010/main" val="154780662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994482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9053" y="0"/>
            <a:ext cx="3788176" cy="6858000"/>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8287788" y="0"/>
            <a:ext cx="3904211" cy="6858000"/>
          </a:xfrm>
          <a:prstGeom prst="rect">
            <a:avLst/>
          </a:prstGeom>
        </p:spPr>
      </p:pic>
      <p:pic>
        <p:nvPicPr>
          <p:cNvPr id="3" name="Image 2"/>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3898668" y="0"/>
            <a:ext cx="4297681" cy="6858000"/>
          </a:xfrm>
          <a:prstGeom prst="rect">
            <a:avLst/>
          </a:prstGeom>
        </p:spPr>
      </p:pic>
    </p:spTree>
    <p:extLst>
      <p:ext uri="{BB962C8B-B14F-4D97-AF65-F5344CB8AC3E}">
        <p14:creationId xmlns:p14="http://schemas.microsoft.com/office/powerpoint/2010/main" val="93988586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0"/>
            <a:ext cx="12192000" cy="3715789"/>
          </a:xfrm>
          <a:prstGeom prst="rect">
            <a:avLst/>
          </a:prstGeom>
        </p:spPr>
      </p:pic>
      <p:pic>
        <p:nvPicPr>
          <p:cNvPr id="6" name="Image 5"/>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0" y="3789854"/>
            <a:ext cx="12192000" cy="3068146"/>
          </a:xfrm>
          <a:prstGeom prst="rect">
            <a:avLst/>
          </a:prstGeom>
        </p:spPr>
      </p:pic>
    </p:spTree>
    <p:extLst>
      <p:ext uri="{BB962C8B-B14F-4D97-AF65-F5344CB8AC3E}">
        <p14:creationId xmlns:p14="http://schemas.microsoft.com/office/powerpoint/2010/main" val="256590999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 y="-41"/>
            <a:ext cx="12204000" cy="6858041"/>
          </a:xfrm>
          <a:prstGeom prst="rect">
            <a:avLst/>
          </a:prstGeom>
        </p:spPr>
      </p:pic>
    </p:spTree>
    <p:extLst>
      <p:ext uri="{BB962C8B-B14F-4D97-AF65-F5344CB8AC3E}">
        <p14:creationId xmlns:p14="http://schemas.microsoft.com/office/powerpoint/2010/main" val="23760697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76000" y="0"/>
            <a:ext cx="4716000" cy="3415631"/>
          </a:xfrm>
          <a:prstGeom prst="rect">
            <a:avLst/>
          </a:prstGeom>
        </p:spPr>
      </p:pic>
      <p:pic>
        <p:nvPicPr>
          <p:cNvPr id="5" name="Image 4"/>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0" y="0"/>
            <a:ext cx="7344000" cy="3415631"/>
          </a:xfrm>
          <a:prstGeom prst="rect">
            <a:avLst/>
          </a:prstGeom>
        </p:spPr>
      </p:pic>
      <p:pic>
        <p:nvPicPr>
          <p:cNvPr id="7" name="Image 6"/>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3444934"/>
            <a:ext cx="7344000" cy="3413066"/>
          </a:xfrm>
          <a:prstGeom prst="rect">
            <a:avLst/>
          </a:prstGeom>
        </p:spPr>
      </p:pic>
      <p:pic>
        <p:nvPicPr>
          <p:cNvPr id="9" name="Image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476000" y="3453515"/>
            <a:ext cx="4715686" cy="3404485"/>
          </a:xfrm>
          <a:prstGeom prst="rect">
            <a:avLst/>
          </a:prstGeom>
        </p:spPr>
      </p:pic>
    </p:spTree>
    <p:extLst>
      <p:ext uri="{BB962C8B-B14F-4D97-AF65-F5344CB8AC3E}">
        <p14:creationId xmlns:p14="http://schemas.microsoft.com/office/powerpoint/2010/main" val="357857115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0" y="-30"/>
            <a:ext cx="12204000" cy="6858030"/>
          </a:xfrm>
          <a:prstGeom prst="rect">
            <a:avLst/>
          </a:prstGeom>
        </p:spPr>
      </p:pic>
    </p:spTree>
    <p:extLst>
      <p:ext uri="{BB962C8B-B14F-4D97-AF65-F5344CB8AC3E}">
        <p14:creationId xmlns:p14="http://schemas.microsoft.com/office/powerpoint/2010/main" val="369237421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58188"/>
            <a:ext cx="12192000" cy="6799811"/>
          </a:xfrm>
          <a:prstGeom prst="rect">
            <a:avLst/>
          </a:prstGeom>
        </p:spPr>
      </p:pic>
      <p:sp>
        <p:nvSpPr>
          <p:cNvPr id="5" name="Rectangle 4"/>
          <p:cNvSpPr/>
          <p:nvPr/>
        </p:nvSpPr>
        <p:spPr>
          <a:xfrm>
            <a:off x="146859" y="4826674"/>
            <a:ext cx="6096000" cy="2031325"/>
          </a:xfrm>
          <a:prstGeom prst="rect">
            <a:avLst/>
          </a:prstGeom>
        </p:spPr>
        <p:txBody>
          <a:bodyPr>
            <a:spAutoFit/>
          </a:bodyPr>
          <a:lstStyle/>
          <a:p>
            <a:r>
              <a:rPr lang="fr-FR" dirty="0">
                <a:solidFill>
                  <a:schemeClr val="bg1"/>
                </a:solidFill>
                <a:latin typeface="Lato" panose="020F0502020204030203" pitchFamily="34" charset="0"/>
              </a:rPr>
              <a:t>Le centre-ville n’est pas très grand mais vous pouvez vous y balader. Rien d’extraordinaire, vous pourrez trouver des restaurants et boutiques en tout genre</a:t>
            </a:r>
            <a:r>
              <a:rPr lang="fr-FR" dirty="0"/>
              <a:t>.</a:t>
            </a:r>
            <a:r>
              <a:rPr lang="fr-FR" dirty="0" smtClean="0">
                <a:solidFill>
                  <a:schemeClr val="bg1"/>
                </a:solidFill>
                <a:latin typeface="Lato" panose="020F0502020204030203" pitchFamily="34" charset="0"/>
              </a:rPr>
              <a:t>, </a:t>
            </a:r>
            <a:r>
              <a:rPr lang="fr-FR" dirty="0">
                <a:solidFill>
                  <a:schemeClr val="bg1"/>
                </a:solidFill>
                <a:latin typeface="Lato" panose="020F0502020204030203" pitchFamily="34" charset="0"/>
              </a:rPr>
              <a:t>et </a:t>
            </a:r>
            <a:r>
              <a:rPr lang="fr-FR" i="1" dirty="0">
                <a:solidFill>
                  <a:schemeClr val="bg1"/>
                </a:solidFill>
                <a:latin typeface="Lato" panose="020F0502020204030203" pitchFamily="34" charset="0"/>
              </a:rPr>
              <a:t>la capsula </a:t>
            </a:r>
            <a:r>
              <a:rPr lang="fr-FR" i="1" dirty="0" err="1">
                <a:solidFill>
                  <a:schemeClr val="bg1"/>
                </a:solidFill>
                <a:latin typeface="Lato" panose="020F0502020204030203" pitchFamily="34" charset="0"/>
              </a:rPr>
              <a:t>del</a:t>
            </a:r>
            <a:r>
              <a:rPr lang="fr-FR" i="1" dirty="0">
                <a:solidFill>
                  <a:schemeClr val="bg1"/>
                </a:solidFill>
                <a:latin typeface="Lato" panose="020F0502020204030203" pitchFamily="34" charset="0"/>
              </a:rPr>
              <a:t> </a:t>
            </a:r>
            <a:r>
              <a:rPr lang="fr-FR" i="1" dirty="0" err="1">
                <a:solidFill>
                  <a:schemeClr val="bg1"/>
                </a:solidFill>
                <a:latin typeface="Lato" panose="020F0502020204030203" pitchFamily="34" charset="0"/>
              </a:rPr>
              <a:t>tiempo</a:t>
            </a:r>
            <a:r>
              <a:rPr lang="fr-FR" dirty="0">
                <a:solidFill>
                  <a:schemeClr val="bg1"/>
                </a:solidFill>
                <a:latin typeface="Lato" panose="020F0502020204030203" pitchFamily="34" charset="0"/>
              </a:rPr>
              <a:t>, qui est un monument qui renferme des messages vidéos sur le mode de vie, etc. datant de 1992 et qui sera ouverte en 2492 pour que les générations futures sachent comment cela se passait jadis !</a:t>
            </a:r>
            <a:endParaRPr lang="fr-FR" dirty="0">
              <a:solidFill>
                <a:schemeClr val="bg1"/>
              </a:solidFill>
            </a:endParaRPr>
          </a:p>
        </p:txBody>
      </p:sp>
    </p:spTree>
    <p:extLst>
      <p:ext uri="{BB962C8B-B14F-4D97-AF65-F5344CB8AC3E}">
        <p14:creationId xmlns:p14="http://schemas.microsoft.com/office/powerpoint/2010/main" val="4056327377"/>
      </p:ext>
    </p:extLst>
  </p:cSld>
  <p:clrMapOvr>
    <a:masterClrMapping/>
  </p:clrMapOvr>
  <mc:AlternateContent xmlns:mc="http://schemas.openxmlformats.org/markup-compatibility/2006" xmlns:p14="http://schemas.microsoft.com/office/powerpoint/2010/main">
    <mc:Choice Requires="p14">
      <p:transition spd="slow" p14:dur="2000" advTm="14562"/>
    </mc:Choice>
    <mc:Fallback xmlns="">
      <p:transition spd="slow" advTm="14562"/>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35812" y="0"/>
            <a:ext cx="9920376" cy="6858000"/>
          </a:xfrm>
          <a:prstGeom prst="rect">
            <a:avLst/>
          </a:prstGeom>
        </p:spPr>
      </p:pic>
    </p:spTree>
    <p:extLst>
      <p:ext uri="{BB962C8B-B14F-4D97-AF65-F5344CB8AC3E}">
        <p14:creationId xmlns:p14="http://schemas.microsoft.com/office/powerpoint/2010/main" val="246064598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690239" y="0"/>
            <a:ext cx="7501761" cy="6858000"/>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 y="0"/>
            <a:ext cx="4588624" cy="6858000"/>
          </a:xfrm>
          <a:prstGeom prst="rect">
            <a:avLst/>
          </a:prstGeom>
        </p:spPr>
      </p:pic>
    </p:spTree>
    <p:extLst>
      <p:ext uri="{BB962C8B-B14F-4D97-AF65-F5344CB8AC3E}">
        <p14:creationId xmlns:p14="http://schemas.microsoft.com/office/powerpoint/2010/main" val="17552456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6" name="Imag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8045"/>
            <a:ext cx="5976000" cy="3408218"/>
          </a:xfrm>
          <a:prstGeom prst="rect">
            <a:avLst/>
          </a:prstGeom>
        </p:spPr>
      </p:pic>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216000" y="-8045"/>
            <a:ext cx="5976000" cy="3408218"/>
          </a:xfrm>
          <a:prstGeom prst="rect">
            <a:avLst/>
          </a:prstGeom>
        </p:spPr>
      </p:pic>
      <p:pic>
        <p:nvPicPr>
          <p:cNvPr id="13" name="Image 12"/>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1" y="3449783"/>
            <a:ext cx="12144000" cy="3449782"/>
          </a:xfrm>
          <a:prstGeom prst="rect">
            <a:avLst/>
          </a:prstGeom>
        </p:spPr>
      </p:pic>
    </p:spTree>
    <p:extLst>
      <p:ext uri="{BB962C8B-B14F-4D97-AF65-F5344CB8AC3E}">
        <p14:creationId xmlns:p14="http://schemas.microsoft.com/office/powerpoint/2010/main" val="385687293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64000"/>
          </a:xfrm>
          <a:prstGeom prst="rect">
            <a:avLst/>
          </a:prstGeom>
        </p:spPr>
      </p:pic>
    </p:spTree>
    <p:extLst>
      <p:ext uri="{BB962C8B-B14F-4D97-AF65-F5344CB8AC3E}">
        <p14:creationId xmlns:p14="http://schemas.microsoft.com/office/powerpoint/2010/main" val="30546328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3"/>
            <a:ext cx="12192000" cy="6843172"/>
          </a:xfrm>
          <a:prstGeom prst="rect">
            <a:avLst/>
          </a:prstGeom>
        </p:spPr>
      </p:pic>
      <p:sp>
        <p:nvSpPr>
          <p:cNvPr id="3" name="Rectangle 2"/>
          <p:cNvSpPr/>
          <p:nvPr/>
        </p:nvSpPr>
        <p:spPr>
          <a:xfrm>
            <a:off x="4028767" y="318972"/>
            <a:ext cx="4378122" cy="369332"/>
          </a:xfrm>
          <a:prstGeom prst="rect">
            <a:avLst/>
          </a:prstGeom>
        </p:spPr>
        <p:txBody>
          <a:bodyPr wrap="none">
            <a:spAutoFit/>
          </a:bodyPr>
          <a:lstStyle/>
          <a:p>
            <a:r>
              <a:rPr lang="fr-FR" b="1" dirty="0">
                <a:solidFill>
                  <a:srgbClr val="373638"/>
                </a:solidFill>
                <a:latin typeface="Arial" panose="020B0604020202020204" pitchFamily="34" charset="0"/>
                <a:cs typeface="Arial" panose="020B0604020202020204" pitchFamily="34" charset="0"/>
              </a:rPr>
              <a:t>le canal du Beagle au large d’Ushuaia </a:t>
            </a:r>
            <a:endParaRPr lang="fr-FR" b="1" dirty="0"/>
          </a:p>
        </p:txBody>
      </p:sp>
      <p:sp>
        <p:nvSpPr>
          <p:cNvPr id="5" name="Rectangle 4"/>
          <p:cNvSpPr/>
          <p:nvPr/>
        </p:nvSpPr>
        <p:spPr>
          <a:xfrm>
            <a:off x="2680763" y="813785"/>
            <a:ext cx="7074130" cy="1477328"/>
          </a:xfrm>
          <a:prstGeom prst="rect">
            <a:avLst/>
          </a:prstGeom>
        </p:spPr>
        <p:txBody>
          <a:bodyPr wrap="square">
            <a:spAutoFit/>
          </a:bodyPr>
          <a:lstStyle/>
          <a:p>
            <a:r>
              <a:rPr lang="fr-FR" dirty="0">
                <a:solidFill>
                  <a:srgbClr val="1E1E24"/>
                </a:solidFill>
                <a:latin typeface="open-sans-v2"/>
              </a:rPr>
              <a:t>Nous embarquons pour un grand tour de 5 heures sur le Canal Beagle. Il s'agit d'une croisière en bateau de tourisme incluant les points forts du canal de Beagle, tels que l’île des oiseaux, le phare des éclaireurs, l'île des lions de mer et la </a:t>
            </a:r>
            <a:r>
              <a:rPr lang="fr-FR" dirty="0" err="1">
                <a:solidFill>
                  <a:srgbClr val="1E1E24"/>
                </a:solidFill>
                <a:latin typeface="open-sans-v2"/>
              </a:rPr>
              <a:t>Pinguinera</a:t>
            </a:r>
            <a:r>
              <a:rPr lang="fr-FR" dirty="0">
                <a:solidFill>
                  <a:srgbClr val="1E1E24"/>
                </a:solidFill>
                <a:latin typeface="open-sans-v2"/>
              </a:rPr>
              <a:t>. La navigation était assurée dans de petits bateaux de 25 personnes maximum</a:t>
            </a:r>
            <a:endParaRPr lang="fr-FR" dirty="0"/>
          </a:p>
        </p:txBody>
      </p:sp>
    </p:spTree>
    <p:extLst>
      <p:ext uri="{BB962C8B-B14F-4D97-AF65-F5344CB8AC3E}">
        <p14:creationId xmlns:p14="http://schemas.microsoft.com/office/powerpoint/2010/main" val="3668196035"/>
      </p:ext>
    </p:extLst>
  </p:cSld>
  <p:clrMapOvr>
    <a:masterClrMapping/>
  </p:clrMapOvr>
  <mc:AlternateContent xmlns:mc="http://schemas.openxmlformats.org/markup-compatibility/2006" xmlns:p14="http://schemas.microsoft.com/office/powerpoint/2010/main">
    <mc:Choice Requires="p14">
      <p:transition spd="slow" p14:dur="2000" advTm="15306"/>
    </mc:Choice>
    <mc:Fallback xmlns="">
      <p:transition spd="slow" advTm="15306"/>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Rectangle 1"/>
          <p:cNvSpPr/>
          <p:nvPr/>
        </p:nvSpPr>
        <p:spPr>
          <a:xfrm>
            <a:off x="510854" y="302141"/>
            <a:ext cx="6096000" cy="2308324"/>
          </a:xfrm>
          <a:prstGeom prst="rect">
            <a:avLst/>
          </a:prstGeom>
        </p:spPr>
        <p:txBody>
          <a:bodyPr>
            <a:spAutoFit/>
          </a:bodyPr>
          <a:lstStyle/>
          <a:p>
            <a:r>
              <a:rPr lang="fr-FR" dirty="0">
                <a:solidFill>
                  <a:srgbClr val="373638"/>
                </a:solidFill>
                <a:latin typeface="Arial" panose="020B0604020202020204" pitchFamily="34" charset="0"/>
                <a:cs typeface="Arial" panose="020B0604020202020204" pitchFamily="34" charset="0"/>
              </a:rPr>
              <a:t>Ce phare qui se trouve dans le canal du Beagle au large d’Ushuaia est le phare les Éclaireurs souvent </a:t>
            </a:r>
            <a:r>
              <a:rPr lang="fr-FR" b="1" dirty="0">
                <a:solidFill>
                  <a:srgbClr val="373638"/>
                </a:solidFill>
                <a:latin typeface="Arial" panose="020B0604020202020204" pitchFamily="34" charset="0"/>
                <a:cs typeface="Arial" panose="020B0604020202020204" pitchFamily="34" charset="0"/>
              </a:rPr>
              <a:t>confondus avec le phare du bout du monde</a:t>
            </a:r>
            <a:r>
              <a:rPr lang="fr-FR" dirty="0">
                <a:solidFill>
                  <a:srgbClr val="373638"/>
                </a:solidFill>
                <a:latin typeface="Arial" panose="020B0604020202020204" pitchFamily="34" charset="0"/>
                <a:cs typeface="Arial" panose="020B0604020202020204" pitchFamily="34" charset="0"/>
              </a:rPr>
              <a:t> qui se trouve plus loin sur l’île des États, au large de la péninsule de Mitre.</a:t>
            </a:r>
          </a:p>
          <a:p>
            <a:r>
              <a:rPr lang="fr-FR" dirty="0">
                <a:solidFill>
                  <a:srgbClr val="373638"/>
                </a:solidFill>
                <a:latin typeface="Arial" panose="020B0604020202020204" pitchFamily="34" charset="0"/>
                <a:cs typeface="Arial" panose="020B0604020202020204" pitchFamily="34" charset="0"/>
              </a:rPr>
              <a:t>Construite en briques, sa tour mesure 11 mètres de haut et 3 mètres de diamètre. Elle est peinte en trois bandes (rouge, blanc, rouge). La lanterne est située à 23,5 mètres au-dessus du niveau de la mer.</a:t>
            </a:r>
            <a:endParaRPr lang="fr-FR" b="0" i="0" dirty="0">
              <a:solidFill>
                <a:srgbClr val="373638"/>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19126582"/>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170946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 y="-32"/>
            <a:ext cx="12192001" cy="6858804"/>
          </a:xfrm>
          <a:prstGeom prst="rect">
            <a:avLst/>
          </a:prstGeom>
        </p:spPr>
      </p:pic>
      <p:sp>
        <p:nvSpPr>
          <p:cNvPr id="3" name="Rectangle 2"/>
          <p:cNvSpPr/>
          <p:nvPr/>
        </p:nvSpPr>
        <p:spPr>
          <a:xfrm>
            <a:off x="5874327" y="82818"/>
            <a:ext cx="6096000" cy="923330"/>
          </a:xfrm>
          <a:prstGeom prst="rect">
            <a:avLst/>
          </a:prstGeom>
        </p:spPr>
        <p:txBody>
          <a:bodyPr>
            <a:spAutoFit/>
          </a:bodyPr>
          <a:lstStyle/>
          <a:p>
            <a:r>
              <a:rPr lang="fr-FR" dirty="0">
                <a:solidFill>
                  <a:srgbClr val="373638"/>
                </a:solidFill>
                <a:latin typeface="Lato" panose="020F0502020204030203" pitchFamily="34" charset="0"/>
              </a:rPr>
              <a:t>Après quelques minutes de navigation, j’ai déjà droit à ma dose d’animaux marins : des phoques typiques de la région, des lions de mers, des cormorans et des empereurs.</a:t>
            </a:r>
            <a:endParaRPr lang="fr-FR" dirty="0"/>
          </a:p>
        </p:txBody>
      </p:sp>
    </p:spTree>
    <p:extLst>
      <p:ext uri="{BB962C8B-B14F-4D97-AF65-F5344CB8AC3E}">
        <p14:creationId xmlns:p14="http://schemas.microsoft.com/office/powerpoint/2010/main" val="1525666461"/>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a:ext>
            </a:extLst>
          </a:blip>
          <a:stretch>
            <a:fillRect/>
          </a:stretch>
        </p:blipFill>
        <p:spPr>
          <a:xfrm>
            <a:off x="-2" y="0"/>
            <a:ext cx="12192001" cy="6856791"/>
          </a:xfrm>
          <a:prstGeom prst="rect">
            <a:avLst/>
          </a:prstGeom>
        </p:spPr>
      </p:pic>
    </p:spTree>
    <p:extLst>
      <p:ext uri="{BB962C8B-B14F-4D97-AF65-F5344CB8AC3E}">
        <p14:creationId xmlns:p14="http://schemas.microsoft.com/office/powerpoint/2010/main" val="251994518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t="13091"/>
          <a:stretch/>
        </p:blipFill>
        <p:spPr>
          <a:xfrm>
            <a:off x="0" y="0"/>
            <a:ext cx="12192000" cy="6857999"/>
          </a:xfrm>
          <a:prstGeom prst="rect">
            <a:avLst/>
          </a:prstGeom>
        </p:spPr>
      </p:pic>
      <p:sp>
        <p:nvSpPr>
          <p:cNvPr id="3" name="Rectangle 2"/>
          <p:cNvSpPr/>
          <p:nvPr/>
        </p:nvSpPr>
        <p:spPr>
          <a:xfrm>
            <a:off x="130233" y="235977"/>
            <a:ext cx="6096000" cy="1200329"/>
          </a:xfrm>
          <a:prstGeom prst="rect">
            <a:avLst/>
          </a:prstGeom>
        </p:spPr>
        <p:txBody>
          <a:bodyPr>
            <a:spAutoFit/>
          </a:bodyPr>
          <a:lstStyle/>
          <a:p>
            <a:r>
              <a:rPr lang="fr-FR" dirty="0">
                <a:solidFill>
                  <a:srgbClr val="373638"/>
                </a:solidFill>
                <a:latin typeface="Lato" panose="020F0502020204030203" pitchFamily="34" charset="0"/>
              </a:rPr>
              <a:t>Après 3 heures de navigation, il commence à faire faim et soif ! J’avais prévu le sandwich et pour la bière, une idée géniale du capitaine du bateau qui a installé de la pression sur son bateau ! Si ce n’est pas magnifique</a:t>
            </a:r>
            <a:endParaRPr lang="fr-FR" dirty="0"/>
          </a:p>
        </p:txBody>
      </p:sp>
    </p:spTree>
    <p:extLst>
      <p:ext uri="{BB962C8B-B14F-4D97-AF65-F5344CB8AC3E}">
        <p14:creationId xmlns:p14="http://schemas.microsoft.com/office/powerpoint/2010/main" val="1969738328"/>
      </p:ext>
    </p:extLst>
  </p:cSld>
  <p:clrMapOvr>
    <a:masterClrMapping/>
  </p:clrMapOvr>
  <mc:AlternateContent xmlns:mc="http://schemas.openxmlformats.org/markup-compatibility/2006" xmlns:p14="http://schemas.microsoft.com/office/powerpoint/2010/main">
    <mc:Choice Requires="p14">
      <p:transition spd="slow" p14:dur="2000" advTm="10536"/>
    </mc:Choice>
    <mc:Fallback xmlns="">
      <p:transition spd="slow" advTm="10536"/>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58364"/>
            <a:ext cx="4114800" cy="6916363"/>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467725" y="0"/>
            <a:ext cx="3724275" cy="6857999"/>
          </a:xfrm>
          <a:prstGeom prst="rect">
            <a:avLst/>
          </a:prstGeom>
        </p:spPr>
      </p:pic>
      <p:pic>
        <p:nvPicPr>
          <p:cNvPr id="7" name="Image 6"/>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4179829" y="0"/>
            <a:ext cx="4222866" cy="6858000"/>
          </a:xfrm>
          <a:prstGeom prst="rect">
            <a:avLst/>
          </a:prstGeom>
        </p:spPr>
      </p:pic>
    </p:spTree>
    <p:extLst>
      <p:ext uri="{BB962C8B-B14F-4D97-AF65-F5344CB8AC3E}">
        <p14:creationId xmlns:p14="http://schemas.microsoft.com/office/powerpoint/2010/main" val="42619548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38"/>
            <a:ext cx="12168000" cy="6858038"/>
          </a:xfrm>
          <a:prstGeom prst="rect">
            <a:avLst/>
          </a:prstGeom>
        </p:spPr>
      </p:pic>
    </p:spTree>
    <p:extLst>
      <p:ext uri="{BB962C8B-B14F-4D97-AF65-F5344CB8AC3E}">
        <p14:creationId xmlns:p14="http://schemas.microsoft.com/office/powerpoint/2010/main" val="36194862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55127" y="914400"/>
            <a:ext cx="7536873" cy="50292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48589" y="0"/>
            <a:ext cx="4340283" cy="6858000"/>
          </a:xfrm>
          <a:prstGeom prst="rect">
            <a:avLst/>
          </a:prstGeom>
        </p:spPr>
      </p:pic>
    </p:spTree>
    <p:extLst>
      <p:ext uri="{BB962C8B-B14F-4D97-AF65-F5344CB8AC3E}">
        <p14:creationId xmlns:p14="http://schemas.microsoft.com/office/powerpoint/2010/main" val="235533289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3" name="Image 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706939" y="0"/>
            <a:ext cx="5485061" cy="6858000"/>
          </a:xfrm>
          <a:prstGeom prst="rect">
            <a:avLst/>
          </a:prstGeom>
        </p:spPr>
      </p:pic>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 y="1802099"/>
            <a:ext cx="6588000" cy="5055901"/>
          </a:xfrm>
          <a:prstGeom prst="rect">
            <a:avLst/>
          </a:prstGeom>
        </p:spPr>
      </p:pic>
      <p:sp>
        <p:nvSpPr>
          <p:cNvPr id="6" name="Rectangle 5"/>
          <p:cNvSpPr/>
          <p:nvPr/>
        </p:nvSpPr>
        <p:spPr>
          <a:xfrm>
            <a:off x="1" y="324771"/>
            <a:ext cx="12191999" cy="1477328"/>
          </a:xfrm>
          <a:prstGeom prst="rect">
            <a:avLst/>
          </a:prstGeom>
        </p:spPr>
        <p:txBody>
          <a:bodyPr wrap="square">
            <a:spAutoFit/>
          </a:bodyPr>
          <a:lstStyle/>
          <a:p>
            <a:r>
              <a:rPr lang="fr-FR" dirty="0" err="1">
                <a:solidFill>
                  <a:srgbClr val="121212"/>
                </a:solidFill>
                <a:latin typeface="Arial" panose="020B0604020202020204" pitchFamily="34" charset="0"/>
                <a:cs typeface="Arial" panose="020B0604020202020204" pitchFamily="34" charset="0"/>
              </a:rPr>
              <a:t>Ushuaïa</a:t>
            </a:r>
            <a:r>
              <a:rPr lang="fr-FR" dirty="0">
                <a:solidFill>
                  <a:srgbClr val="121212"/>
                </a:solidFill>
                <a:latin typeface="Arial" panose="020B0604020202020204" pitchFamily="34" charset="0"/>
                <a:cs typeface="Arial" panose="020B0604020202020204" pitchFamily="34" charset="0"/>
              </a:rPr>
              <a:t>, bagne en 1884, accueillait les plus dangereux criminels d’Argentine qui devaient travailler à la construction de la ville et à celle du chemin de fer. Le bagne a été fermé en 1947 et a été transformé en musée. Ce petit train emprunte la ligne autrefois dédiée aux bagnards qui allaient couper les arbres pour se chauffer et produire le bois nécessaire à la petite ville </a:t>
            </a:r>
            <a:r>
              <a:rPr lang="fr-FR" dirty="0" smtClean="0">
                <a:solidFill>
                  <a:srgbClr val="121212"/>
                </a:solidFill>
                <a:latin typeface="Arial" panose="020B0604020202020204" pitchFamily="34" charset="0"/>
                <a:cs typeface="Arial" panose="020B0604020202020204" pitchFamily="34" charset="0"/>
              </a:rPr>
              <a:t>d’</a:t>
            </a:r>
            <a:r>
              <a:rPr lang="fr-FR" dirty="0" err="1" smtClean="0">
                <a:solidFill>
                  <a:srgbClr val="121212"/>
                </a:solidFill>
                <a:latin typeface="Arial" panose="020B0604020202020204" pitchFamily="34" charset="0"/>
                <a:cs typeface="Arial" panose="020B0604020202020204" pitchFamily="34" charset="0"/>
              </a:rPr>
              <a:t>Ushuaïa</a:t>
            </a:r>
            <a:r>
              <a:rPr lang="fr-FR" dirty="0" smtClean="0">
                <a:solidFill>
                  <a:srgbClr val="121212"/>
                </a:solidFill>
                <a:latin typeface="Arial" panose="020B0604020202020204" pitchFamily="34" charset="0"/>
                <a:cs typeface="Arial" panose="020B0604020202020204" pitchFamily="34" charset="0"/>
              </a:rPr>
              <a:t>. Vous </a:t>
            </a:r>
            <a:r>
              <a:rPr lang="fr-FR" dirty="0">
                <a:solidFill>
                  <a:srgbClr val="121212"/>
                </a:solidFill>
                <a:latin typeface="Arial" panose="020B0604020202020204" pitchFamily="34" charset="0"/>
                <a:cs typeface="Arial" panose="020B0604020202020204" pitchFamily="34" charset="0"/>
              </a:rPr>
              <a:t>pouvez prendre le train le matin et descendre à la station du Parc National pour passer la journée dans le parc et revenir par le </a:t>
            </a:r>
            <a:r>
              <a:rPr lang="fr-FR" dirty="0" smtClean="0">
                <a:solidFill>
                  <a:srgbClr val="121212"/>
                </a:solidFill>
                <a:latin typeface="Arial" panose="020B0604020202020204" pitchFamily="34" charset="0"/>
                <a:cs typeface="Arial" panose="020B0604020202020204" pitchFamily="34" charset="0"/>
              </a:rPr>
              <a:t>train.</a:t>
            </a:r>
            <a:endParaRPr lang="fr-FR" dirty="0">
              <a:latin typeface="Arial" panose="020B0604020202020204" pitchFamily="34" charset="0"/>
              <a:cs typeface="Arial" panose="020B0604020202020204" pitchFamily="34" charset="0"/>
            </a:endParaRPr>
          </a:p>
        </p:txBody>
      </p:sp>
      <p:sp>
        <p:nvSpPr>
          <p:cNvPr id="7" name="Rectangle 6"/>
          <p:cNvSpPr/>
          <p:nvPr/>
        </p:nvSpPr>
        <p:spPr>
          <a:xfrm>
            <a:off x="5025616" y="51310"/>
            <a:ext cx="2486193" cy="369332"/>
          </a:xfrm>
          <a:prstGeom prst="rect">
            <a:avLst/>
          </a:prstGeom>
        </p:spPr>
        <p:txBody>
          <a:bodyPr wrap="none">
            <a:spAutoFit/>
          </a:bodyPr>
          <a:lstStyle/>
          <a:p>
            <a:r>
              <a:rPr lang="fr-FR" b="1" dirty="0" smtClean="0">
                <a:solidFill>
                  <a:srgbClr val="121212"/>
                </a:solidFill>
                <a:latin typeface="Lato" panose="020F0502020204030203" pitchFamily="34" charset="0"/>
              </a:rPr>
              <a:t>Petit train touristique:</a:t>
            </a:r>
            <a:endParaRPr lang="fr-FR" dirty="0"/>
          </a:p>
        </p:txBody>
      </p:sp>
    </p:spTree>
    <p:extLst>
      <p:ext uri="{BB962C8B-B14F-4D97-AF65-F5344CB8AC3E}">
        <p14:creationId xmlns:p14="http://schemas.microsoft.com/office/powerpoint/2010/main" val="3075168227"/>
      </p:ext>
    </p:extLst>
  </p:cSld>
  <p:clrMapOvr>
    <a:masterClrMapping/>
  </p:clrMapOvr>
  <mc:AlternateContent xmlns:mc="http://schemas.openxmlformats.org/markup-compatibility/2006" xmlns:p14="http://schemas.microsoft.com/office/powerpoint/2010/main">
    <mc:Choice Requires="p14">
      <p:transition spd="slow" p14:dur="2000" advTm="20750"/>
    </mc:Choice>
    <mc:Fallback xmlns="">
      <p:transition spd="slow" advTm="20750"/>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8082300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6418"/>
          <a:stretch/>
        </p:blipFill>
        <p:spPr>
          <a:xfrm>
            <a:off x="5629275" y="1933574"/>
            <a:ext cx="6562725" cy="4924425"/>
          </a:xfrm>
          <a:prstGeom prst="rect">
            <a:avLst/>
          </a:prstGeom>
        </p:spPr>
      </p:pic>
      <p:pic>
        <p:nvPicPr>
          <p:cNvPr id="3" name="Image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 y="1933575"/>
            <a:ext cx="5580000" cy="4924425"/>
          </a:xfrm>
          <a:prstGeom prst="rect">
            <a:avLst/>
          </a:prstGeom>
        </p:spPr>
      </p:pic>
      <p:sp>
        <p:nvSpPr>
          <p:cNvPr id="5" name="Rectangle 4"/>
          <p:cNvSpPr/>
          <p:nvPr/>
        </p:nvSpPr>
        <p:spPr>
          <a:xfrm>
            <a:off x="241068" y="95217"/>
            <a:ext cx="11371811" cy="1754326"/>
          </a:xfrm>
          <a:prstGeom prst="rect">
            <a:avLst/>
          </a:prstGeom>
        </p:spPr>
        <p:txBody>
          <a:bodyPr wrap="square">
            <a:spAutoFit/>
          </a:bodyPr>
          <a:lstStyle/>
          <a:p>
            <a:r>
              <a:rPr lang="fr-FR" dirty="0"/>
              <a:t>Au bout de la Terre de Feu, près d’Ushuaia, il existe une petite cabane en tôle où l’on peut encore faire une chose délicieusement anachronique : envoyer une carte postale depuis le “bout du monde”.</a:t>
            </a:r>
          </a:p>
          <a:p>
            <a:r>
              <a:rPr lang="fr-FR" dirty="0"/>
              <a:t>Cette curiosité argentine s’appelle </a:t>
            </a:r>
            <a:r>
              <a:rPr lang="fr-FR" b="1" dirty="0" err="1"/>
              <a:t>Unidad</a:t>
            </a:r>
            <a:r>
              <a:rPr lang="fr-FR" b="1" dirty="0"/>
              <a:t> Postal </a:t>
            </a:r>
            <a:r>
              <a:rPr lang="fr-FR" b="1" dirty="0" err="1"/>
              <a:t>del</a:t>
            </a:r>
            <a:r>
              <a:rPr lang="fr-FR" b="1" dirty="0"/>
              <a:t> Fin </a:t>
            </a:r>
            <a:r>
              <a:rPr lang="fr-FR" b="1" dirty="0" err="1"/>
              <a:t>del</a:t>
            </a:r>
            <a:r>
              <a:rPr lang="fr-FR" b="1" dirty="0"/>
              <a:t> </a:t>
            </a:r>
            <a:r>
              <a:rPr lang="fr-FR" b="1" dirty="0" err="1"/>
              <a:t>Mundo</a:t>
            </a:r>
            <a:r>
              <a:rPr lang="fr-FR" dirty="0"/>
              <a:t>, ou </a:t>
            </a:r>
            <a:r>
              <a:rPr lang="fr-FR" b="1" dirty="0"/>
              <a:t>Correo </a:t>
            </a:r>
            <a:r>
              <a:rPr lang="fr-FR" b="1" dirty="0" err="1"/>
              <a:t>del</a:t>
            </a:r>
            <a:r>
              <a:rPr lang="fr-FR" b="1" dirty="0"/>
              <a:t> Fin </a:t>
            </a:r>
            <a:r>
              <a:rPr lang="fr-FR" b="1" dirty="0" err="1"/>
              <a:t>del</a:t>
            </a:r>
            <a:r>
              <a:rPr lang="fr-FR" b="1" dirty="0"/>
              <a:t> </a:t>
            </a:r>
            <a:r>
              <a:rPr lang="fr-FR" b="1" dirty="0" err="1"/>
              <a:t>Mundo</a:t>
            </a:r>
            <a:r>
              <a:rPr lang="fr-FR" dirty="0"/>
              <a:t>. Elle se trouve dans le </a:t>
            </a:r>
            <a:r>
              <a:rPr lang="fr-FR" b="1" dirty="0"/>
              <a:t>parc national Tierra </a:t>
            </a:r>
            <a:r>
              <a:rPr lang="fr-FR" b="1" dirty="0" err="1"/>
              <a:t>del</a:t>
            </a:r>
            <a:r>
              <a:rPr lang="fr-FR" b="1" dirty="0"/>
              <a:t> Fuego</a:t>
            </a:r>
            <a:r>
              <a:rPr lang="fr-FR" dirty="0"/>
              <a:t>, sur la </a:t>
            </a:r>
            <a:r>
              <a:rPr lang="fr-FR" dirty="0" err="1"/>
              <a:t>Bahía</a:t>
            </a:r>
            <a:r>
              <a:rPr lang="fr-FR" dirty="0"/>
              <a:t> Ensenada </a:t>
            </a:r>
            <a:r>
              <a:rPr lang="fr-FR" dirty="0" err="1"/>
              <a:t>Zaratiegui</a:t>
            </a:r>
            <a:r>
              <a:rPr lang="fr-FR" dirty="0"/>
              <a:t>, face au canal Beagle. Une minuscule poste sur pilotis, des montagnes, du vent, une boîte aux lettres rouge : difficile de faire plus efficace pour donner envie d’écrire “j’y étais” avec les doigts un peu gelés.</a:t>
            </a:r>
          </a:p>
        </p:txBody>
      </p:sp>
    </p:spTree>
    <p:extLst>
      <p:ext uri="{BB962C8B-B14F-4D97-AF65-F5344CB8AC3E}">
        <p14:creationId xmlns:p14="http://schemas.microsoft.com/office/powerpoint/2010/main" val="797661650"/>
      </p:ext>
    </p:extLst>
  </p:cSld>
  <p:clrMapOvr>
    <a:masterClrMapping/>
  </p:clrMapOvr>
  <mc:AlternateContent xmlns:mc="http://schemas.openxmlformats.org/markup-compatibility/2006" xmlns:p14="http://schemas.microsoft.com/office/powerpoint/2010/main">
    <mc:Choice Requires="p14">
      <p:transition spd="slow" p14:dur="2000" advTm="20574"/>
    </mc:Choice>
    <mc:Fallback xmlns="">
      <p:transition spd="slow" advTm="20574"/>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9804" b="89951" l="36275" r="67974"/>
                    </a14:imgEffect>
                  </a14:imgLayer>
                </a14:imgProps>
              </a:ext>
              <a:ext uri="{28A0092B-C50C-407E-A947-70E740481C1C}">
                <a14:useLocalDpi xmlns:a14="http://schemas.microsoft.com/office/drawing/2010/main"/>
              </a:ext>
            </a:extLst>
          </a:blip>
          <a:srcRect l="38190" t="34305" r="39143" b="33710"/>
          <a:stretch/>
        </p:blipFill>
        <p:spPr>
          <a:xfrm>
            <a:off x="5100484" y="2610465"/>
            <a:ext cx="1991033" cy="1873046"/>
          </a:xfrm>
          <a:prstGeom prst="rect">
            <a:avLst/>
          </a:prstGeom>
        </p:spPr>
      </p:pic>
      <p:pic>
        <p:nvPicPr>
          <p:cNvPr id="2" name="Image 1"/>
          <p:cNvPicPr>
            <a:picLocks noChangeAspect="1"/>
          </p:cNvPicPr>
          <p:nvPr/>
        </p:nvPicPr>
        <p:blipFill rotWithShape="1">
          <a:blip r:embed="rId4" cstate="email">
            <a:duotone>
              <a:prstClr val="black"/>
              <a:srgbClr val="D9C3A5">
                <a:tint val="50000"/>
                <a:satMod val="180000"/>
              </a:srgbClr>
            </a:duotone>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2945" y="1334971"/>
            <a:ext cx="4536000" cy="4853520"/>
          </a:xfrm>
          <a:prstGeom prst="rect">
            <a:avLst/>
          </a:prstGeom>
        </p:spPr>
      </p:pic>
      <p:pic>
        <p:nvPicPr>
          <p:cNvPr id="5" name="Image 4"/>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283644" y="5121949"/>
            <a:ext cx="1548000" cy="1548000"/>
          </a:xfrm>
          <a:prstGeom prst="rect">
            <a:avLst/>
          </a:prstGeom>
        </p:spPr>
      </p:pic>
      <p:sp>
        <p:nvSpPr>
          <p:cNvPr id="6" name="ZoneTexte 5"/>
          <p:cNvSpPr txBox="1"/>
          <p:nvPr/>
        </p:nvSpPr>
        <p:spPr>
          <a:xfrm>
            <a:off x="5910349" y="5926975"/>
            <a:ext cx="3657600" cy="369332"/>
          </a:xfrm>
          <a:prstGeom prst="rect">
            <a:avLst/>
          </a:prstGeom>
          <a:noFill/>
        </p:spPr>
        <p:txBody>
          <a:bodyPr wrap="square" rtlCol="0">
            <a:spAutoFit/>
          </a:bodyPr>
          <a:lstStyle/>
          <a:p>
            <a:r>
              <a:rPr lang="fr-FR" dirty="0" smtClean="0"/>
              <a:t>Commentaires du NET : images perso</a:t>
            </a:r>
            <a:endParaRPr lang="fr-FR" dirty="0"/>
          </a:p>
        </p:txBody>
      </p:sp>
      <p:pic>
        <p:nvPicPr>
          <p:cNvPr id="7" name="Image 6"/>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3207782" y="403253"/>
            <a:ext cx="3362325" cy="1181100"/>
          </a:xfrm>
          <a:prstGeom prst="rect">
            <a:avLst/>
          </a:prstGeom>
        </p:spPr>
      </p:pic>
    </p:spTree>
    <p:extLst>
      <p:ext uri="{BB962C8B-B14F-4D97-AF65-F5344CB8AC3E}">
        <p14:creationId xmlns:p14="http://schemas.microsoft.com/office/powerpoint/2010/main" val="262521998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1482</TotalTime>
  <Words>1602</Words>
  <Application>Microsoft Office PowerPoint</Application>
  <PresentationFormat>Grand écran</PresentationFormat>
  <Paragraphs>38</Paragraphs>
  <Slides>73</Slides>
  <Notes>0</Notes>
  <HiddenSlides>0</HiddenSlides>
  <MMClips>2</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73</vt:i4>
      </vt:variant>
    </vt:vector>
  </HeadingPairs>
  <TitlesOfParts>
    <vt:vector size="84" baseType="lpstr">
      <vt:lpstr>Arial</vt:lpstr>
      <vt:lpstr>Calibri</vt:lpstr>
      <vt:lpstr>Calibri Light</vt:lpstr>
      <vt:lpstr>Comfortaa</vt:lpstr>
      <vt:lpstr>Courgette</vt:lpstr>
      <vt:lpstr>Google Sans</vt:lpstr>
      <vt:lpstr>Gordita</vt:lpstr>
      <vt:lpstr>Lato</vt:lpstr>
      <vt:lpstr>open-sans-v2</vt:lpstr>
      <vt:lpstr>Trip Sans VF</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31</cp:revision>
  <dcterms:created xsi:type="dcterms:W3CDTF">2026-06-23T15:34:02Z</dcterms:created>
  <dcterms:modified xsi:type="dcterms:W3CDTF">2026-06-26T21:51:11Z</dcterms:modified>
</cp:coreProperties>
</file>