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57" r:id="rId4"/>
    <p:sldId id="258" r:id="rId5"/>
    <p:sldId id="259" r:id="rId6"/>
    <p:sldId id="260" r:id="rId7"/>
    <p:sldId id="261" r:id="rId8"/>
    <p:sldId id="263" r:id="rId9"/>
    <p:sldId id="264" r:id="rId10"/>
    <p:sldId id="262" r:id="rId11"/>
    <p:sldId id="265" r:id="rId12"/>
    <p:sldId id="266" r:id="rId13"/>
    <p:sldId id="267" r:id="rId14"/>
    <p:sldId id="268" r:id="rId15"/>
    <p:sldId id="270" r:id="rId16"/>
    <p:sldId id="271" r:id="rId17"/>
    <p:sldId id="269" r:id="rId18"/>
    <p:sldId id="272" r:id="rId19"/>
    <p:sldId id="273" r:id="rId20"/>
    <p:sldId id="274" r:id="rId21"/>
    <p:sldId id="275" r:id="rId22"/>
    <p:sldId id="276" r:id="rId23"/>
    <p:sldId id="277" r:id="rId24"/>
    <p:sldId id="278" r:id="rId25"/>
    <p:sldId id="280" r:id="rId26"/>
    <p:sldId id="281" r:id="rId27"/>
    <p:sldId id="279" r:id="rId28"/>
    <p:sldId id="282"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60" autoAdjust="0"/>
    <p:restoredTop sz="94660"/>
  </p:normalViewPr>
  <p:slideViewPr>
    <p:cSldViewPr snapToGrid="0">
      <p:cViewPr varScale="1">
        <p:scale>
          <a:sx n="90" d="100"/>
          <a:sy n="90" d="100"/>
        </p:scale>
        <p:origin x="12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B8A946-6082-18D9-5C82-597E0F922B6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38FFDD8-73F3-838C-99D8-C09DB1E184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7E998F4-4807-2440-2544-864242AD5A85}"/>
              </a:ext>
            </a:extLst>
          </p:cNvPr>
          <p:cNvSpPr>
            <a:spLocks noGrp="1"/>
          </p:cNvSpPr>
          <p:nvPr>
            <p:ph type="dt" sz="half" idx="10"/>
          </p:nvPr>
        </p:nvSpPr>
        <p:spPr/>
        <p:txBody>
          <a:bodyPr/>
          <a:lstStyle/>
          <a:p>
            <a:fld id="{79B5E5B4-0606-492C-81FB-F313E5CFAE9A}" type="datetimeFigureOut">
              <a:rPr lang="fr-FR" smtClean="0"/>
              <a:t>04/07/2026</a:t>
            </a:fld>
            <a:endParaRPr lang="fr-FR"/>
          </a:p>
        </p:txBody>
      </p:sp>
      <p:sp>
        <p:nvSpPr>
          <p:cNvPr id="5" name="Espace réservé du pied de page 4">
            <a:extLst>
              <a:ext uri="{FF2B5EF4-FFF2-40B4-BE49-F238E27FC236}">
                <a16:creationId xmlns:a16="http://schemas.microsoft.com/office/drawing/2014/main" id="{382AA612-9ABD-A8EC-F574-8ACB7547C53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D8EE553-0FAD-51BF-58EC-70D81F56306F}"/>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721891979"/>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44AE5C-CC2B-EDDD-829B-69BD78672AC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E6F50B3-BB99-F783-2A53-B81CC78BBCF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EC75E3B-244A-1509-354B-2E3BCF3D6090}"/>
              </a:ext>
            </a:extLst>
          </p:cNvPr>
          <p:cNvSpPr>
            <a:spLocks noGrp="1"/>
          </p:cNvSpPr>
          <p:nvPr>
            <p:ph type="dt" sz="half" idx="10"/>
          </p:nvPr>
        </p:nvSpPr>
        <p:spPr/>
        <p:txBody>
          <a:bodyPr/>
          <a:lstStyle/>
          <a:p>
            <a:fld id="{79B5E5B4-0606-492C-81FB-F313E5CFAE9A}" type="datetimeFigureOut">
              <a:rPr lang="fr-FR" smtClean="0"/>
              <a:t>04/07/2026</a:t>
            </a:fld>
            <a:endParaRPr lang="fr-FR"/>
          </a:p>
        </p:txBody>
      </p:sp>
      <p:sp>
        <p:nvSpPr>
          <p:cNvPr id="5" name="Espace réservé du pied de page 4">
            <a:extLst>
              <a:ext uri="{FF2B5EF4-FFF2-40B4-BE49-F238E27FC236}">
                <a16:creationId xmlns:a16="http://schemas.microsoft.com/office/drawing/2014/main" id="{1DC95C0F-9055-076E-6874-36A6D2C9911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8753B52-6CD0-16F4-613E-8C2895294BDC}"/>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258493902"/>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017612-26BC-86F4-2549-F2A9C5AB5C2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1E0C6E9-6B54-50F8-5D8D-35E71FADB18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CBAEDF5-F630-6C74-1449-8448CA515C5B}"/>
              </a:ext>
            </a:extLst>
          </p:cNvPr>
          <p:cNvSpPr>
            <a:spLocks noGrp="1"/>
          </p:cNvSpPr>
          <p:nvPr>
            <p:ph type="dt" sz="half" idx="10"/>
          </p:nvPr>
        </p:nvSpPr>
        <p:spPr/>
        <p:txBody>
          <a:bodyPr/>
          <a:lstStyle/>
          <a:p>
            <a:fld id="{79B5E5B4-0606-492C-81FB-F313E5CFAE9A}" type="datetimeFigureOut">
              <a:rPr lang="fr-FR" smtClean="0"/>
              <a:t>04/07/2026</a:t>
            </a:fld>
            <a:endParaRPr lang="fr-FR"/>
          </a:p>
        </p:txBody>
      </p:sp>
      <p:sp>
        <p:nvSpPr>
          <p:cNvPr id="5" name="Espace réservé du pied de page 4">
            <a:extLst>
              <a:ext uri="{FF2B5EF4-FFF2-40B4-BE49-F238E27FC236}">
                <a16:creationId xmlns:a16="http://schemas.microsoft.com/office/drawing/2014/main" id="{D1BE8912-8EFA-E9CE-97E1-92CAA64221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A05DEE-971E-6CB8-E845-08BAA15B7810}"/>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052746369"/>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BFFA28-1FAE-A6FA-4F54-8080628B1DA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29A2AE-F4AF-0E6D-3772-5598D8723C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3AF5001-7F0D-700E-FF8F-79CF8AC8C5D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CA6A1C0-54DE-FC47-F5F8-7C4C94B6565F}"/>
              </a:ext>
            </a:extLst>
          </p:cNvPr>
          <p:cNvSpPr>
            <a:spLocks noGrp="1"/>
          </p:cNvSpPr>
          <p:nvPr>
            <p:ph type="dt" sz="half" idx="10"/>
          </p:nvPr>
        </p:nvSpPr>
        <p:spPr/>
        <p:txBody>
          <a:bodyPr/>
          <a:lstStyle/>
          <a:p>
            <a:fld id="{79B5E5B4-0606-492C-81FB-F313E5CFAE9A}" type="datetimeFigureOut">
              <a:rPr lang="fr-FR" smtClean="0"/>
              <a:t>04/07/2026</a:t>
            </a:fld>
            <a:endParaRPr lang="fr-FR"/>
          </a:p>
        </p:txBody>
      </p:sp>
      <p:sp>
        <p:nvSpPr>
          <p:cNvPr id="6" name="Espace réservé du pied de page 5">
            <a:extLst>
              <a:ext uri="{FF2B5EF4-FFF2-40B4-BE49-F238E27FC236}">
                <a16:creationId xmlns:a16="http://schemas.microsoft.com/office/drawing/2014/main" id="{0CB6AD59-274B-9410-BDB3-1868CB40298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32669BA-5173-F96E-B7DC-5AD02F4D67BE}"/>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1727692784"/>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DFADDC-589F-044F-02CF-17D48FB229F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933BC40-BF18-18C4-828F-244E378810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DB617A8-6049-8626-0868-D857D4B47D8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F56CEEE-0A63-539E-B422-91F1E17A4D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1C04526-EC9F-DF99-4033-89A2C5058D4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0C81384-7B38-2C7A-C3BA-C20DC9FD7CA8}"/>
              </a:ext>
            </a:extLst>
          </p:cNvPr>
          <p:cNvSpPr>
            <a:spLocks noGrp="1"/>
          </p:cNvSpPr>
          <p:nvPr>
            <p:ph type="dt" sz="half" idx="10"/>
          </p:nvPr>
        </p:nvSpPr>
        <p:spPr/>
        <p:txBody>
          <a:bodyPr/>
          <a:lstStyle/>
          <a:p>
            <a:fld id="{79B5E5B4-0606-492C-81FB-F313E5CFAE9A}" type="datetimeFigureOut">
              <a:rPr lang="fr-FR" smtClean="0"/>
              <a:t>04/07/2026</a:t>
            </a:fld>
            <a:endParaRPr lang="fr-FR"/>
          </a:p>
        </p:txBody>
      </p:sp>
      <p:sp>
        <p:nvSpPr>
          <p:cNvPr id="8" name="Espace réservé du pied de page 7">
            <a:extLst>
              <a:ext uri="{FF2B5EF4-FFF2-40B4-BE49-F238E27FC236}">
                <a16:creationId xmlns:a16="http://schemas.microsoft.com/office/drawing/2014/main" id="{1125C0AC-4BF9-A41F-A946-19E632EDBF0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A94F005-971E-DC56-1136-6780DD8E2268}"/>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488901488"/>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18E93A-1FC2-665B-89D0-D60BF218B51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6D7F4A4-9A0F-1C80-8BB3-F5E7F114E4C1}"/>
              </a:ext>
            </a:extLst>
          </p:cNvPr>
          <p:cNvSpPr>
            <a:spLocks noGrp="1"/>
          </p:cNvSpPr>
          <p:nvPr>
            <p:ph type="dt" sz="half" idx="10"/>
          </p:nvPr>
        </p:nvSpPr>
        <p:spPr/>
        <p:txBody>
          <a:bodyPr/>
          <a:lstStyle/>
          <a:p>
            <a:fld id="{79B5E5B4-0606-492C-81FB-F313E5CFAE9A}" type="datetimeFigureOut">
              <a:rPr lang="fr-FR" smtClean="0"/>
              <a:t>04/07/2026</a:t>
            </a:fld>
            <a:endParaRPr lang="fr-FR"/>
          </a:p>
        </p:txBody>
      </p:sp>
      <p:sp>
        <p:nvSpPr>
          <p:cNvPr id="4" name="Espace réservé du pied de page 3">
            <a:extLst>
              <a:ext uri="{FF2B5EF4-FFF2-40B4-BE49-F238E27FC236}">
                <a16:creationId xmlns:a16="http://schemas.microsoft.com/office/drawing/2014/main" id="{E982C05C-39F2-6BDF-3E47-8435A09AC22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B25B69D-C6E2-553E-1840-AED2420331B2}"/>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289330613"/>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1A91053-9314-C542-411C-17D8763A94F4}"/>
              </a:ext>
            </a:extLst>
          </p:cNvPr>
          <p:cNvSpPr>
            <a:spLocks noGrp="1"/>
          </p:cNvSpPr>
          <p:nvPr>
            <p:ph type="dt" sz="half" idx="10"/>
          </p:nvPr>
        </p:nvSpPr>
        <p:spPr/>
        <p:txBody>
          <a:bodyPr/>
          <a:lstStyle/>
          <a:p>
            <a:fld id="{79B5E5B4-0606-492C-81FB-F313E5CFAE9A}" type="datetimeFigureOut">
              <a:rPr lang="fr-FR" smtClean="0"/>
              <a:t>04/07/2026</a:t>
            </a:fld>
            <a:endParaRPr lang="fr-FR"/>
          </a:p>
        </p:txBody>
      </p:sp>
      <p:sp>
        <p:nvSpPr>
          <p:cNvPr id="3" name="Espace réservé du pied de page 2">
            <a:extLst>
              <a:ext uri="{FF2B5EF4-FFF2-40B4-BE49-F238E27FC236}">
                <a16:creationId xmlns:a16="http://schemas.microsoft.com/office/drawing/2014/main" id="{0FB35292-D2D6-342B-CDEE-95647E27CFA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92856E8-EBAD-C3DD-9C09-B18503EF309D}"/>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594845883"/>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DA5D40-AB87-BEA8-24DF-3F86053CF8C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A49D55E-CDA7-F67A-5031-055BA9C5DA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8E29C53-B793-A584-69D7-5F3D595ED1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0DF0536-5369-CD2E-7DD0-7145E6D84F73}"/>
              </a:ext>
            </a:extLst>
          </p:cNvPr>
          <p:cNvSpPr>
            <a:spLocks noGrp="1"/>
          </p:cNvSpPr>
          <p:nvPr>
            <p:ph type="dt" sz="half" idx="10"/>
          </p:nvPr>
        </p:nvSpPr>
        <p:spPr/>
        <p:txBody>
          <a:bodyPr/>
          <a:lstStyle/>
          <a:p>
            <a:fld id="{79B5E5B4-0606-492C-81FB-F313E5CFAE9A}" type="datetimeFigureOut">
              <a:rPr lang="fr-FR" smtClean="0"/>
              <a:t>04/07/2026</a:t>
            </a:fld>
            <a:endParaRPr lang="fr-FR"/>
          </a:p>
        </p:txBody>
      </p:sp>
      <p:sp>
        <p:nvSpPr>
          <p:cNvPr id="6" name="Espace réservé du pied de page 5">
            <a:extLst>
              <a:ext uri="{FF2B5EF4-FFF2-40B4-BE49-F238E27FC236}">
                <a16:creationId xmlns:a16="http://schemas.microsoft.com/office/drawing/2014/main" id="{D34CD552-39A6-4DB2-8B56-2355C395789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0FAB0A2-AFE1-2CAA-8092-262104CE5BC6}"/>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297277069"/>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1DF792-D9E3-731B-9891-01081C6C2B6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4399336-A1E2-88AE-23ED-DCAF715646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E6E8318-1C0F-20CB-66F3-5938517B54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3B20F5A-777E-373C-59D3-258C1F023A3D}"/>
              </a:ext>
            </a:extLst>
          </p:cNvPr>
          <p:cNvSpPr>
            <a:spLocks noGrp="1"/>
          </p:cNvSpPr>
          <p:nvPr>
            <p:ph type="dt" sz="half" idx="10"/>
          </p:nvPr>
        </p:nvSpPr>
        <p:spPr/>
        <p:txBody>
          <a:bodyPr/>
          <a:lstStyle/>
          <a:p>
            <a:fld id="{79B5E5B4-0606-492C-81FB-F313E5CFAE9A}" type="datetimeFigureOut">
              <a:rPr lang="fr-FR" smtClean="0"/>
              <a:t>04/07/2026</a:t>
            </a:fld>
            <a:endParaRPr lang="fr-FR"/>
          </a:p>
        </p:txBody>
      </p:sp>
      <p:sp>
        <p:nvSpPr>
          <p:cNvPr id="6" name="Espace réservé du pied de page 5">
            <a:extLst>
              <a:ext uri="{FF2B5EF4-FFF2-40B4-BE49-F238E27FC236}">
                <a16:creationId xmlns:a16="http://schemas.microsoft.com/office/drawing/2014/main" id="{141F0933-4465-6C99-8DCB-B125AF15CFD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0FCD5EA-F3C0-7E85-A89D-13CD72986E2F}"/>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1964673272"/>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92335E-28F9-FCF8-5095-67405F96D3D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CF109-7074-E1B8-06AE-EA55FE4FB19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3C17E5B-CACD-80B3-F4A4-12D527A49E46}"/>
              </a:ext>
            </a:extLst>
          </p:cNvPr>
          <p:cNvSpPr>
            <a:spLocks noGrp="1"/>
          </p:cNvSpPr>
          <p:nvPr>
            <p:ph type="dt" sz="half" idx="10"/>
          </p:nvPr>
        </p:nvSpPr>
        <p:spPr/>
        <p:txBody>
          <a:bodyPr/>
          <a:lstStyle/>
          <a:p>
            <a:fld id="{79B5E5B4-0606-492C-81FB-F313E5CFAE9A}" type="datetimeFigureOut">
              <a:rPr lang="fr-FR" smtClean="0"/>
              <a:t>04/07/2026</a:t>
            </a:fld>
            <a:endParaRPr lang="fr-FR"/>
          </a:p>
        </p:txBody>
      </p:sp>
      <p:sp>
        <p:nvSpPr>
          <p:cNvPr id="5" name="Espace réservé du pied de page 4">
            <a:extLst>
              <a:ext uri="{FF2B5EF4-FFF2-40B4-BE49-F238E27FC236}">
                <a16:creationId xmlns:a16="http://schemas.microsoft.com/office/drawing/2014/main" id="{0EB23B6A-5EAB-64B9-7687-4E720C3163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4B6718-1DDF-1EB3-6BBC-F913F081C3EE}"/>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439633666"/>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07834F5-34FF-92F7-24F5-DE7FA95BCA4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11D8782-0A75-FC7F-2F00-A9FA756D980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DB0E137-A2A9-D4DC-407F-F57D19DCFBA6}"/>
              </a:ext>
            </a:extLst>
          </p:cNvPr>
          <p:cNvSpPr>
            <a:spLocks noGrp="1"/>
          </p:cNvSpPr>
          <p:nvPr>
            <p:ph type="dt" sz="half" idx="10"/>
          </p:nvPr>
        </p:nvSpPr>
        <p:spPr/>
        <p:txBody>
          <a:bodyPr/>
          <a:lstStyle/>
          <a:p>
            <a:fld id="{79B5E5B4-0606-492C-81FB-F313E5CFAE9A}" type="datetimeFigureOut">
              <a:rPr lang="fr-FR" smtClean="0"/>
              <a:t>04/07/2026</a:t>
            </a:fld>
            <a:endParaRPr lang="fr-FR"/>
          </a:p>
        </p:txBody>
      </p:sp>
      <p:sp>
        <p:nvSpPr>
          <p:cNvPr id="5" name="Espace réservé du pied de page 4">
            <a:extLst>
              <a:ext uri="{FF2B5EF4-FFF2-40B4-BE49-F238E27FC236}">
                <a16:creationId xmlns:a16="http://schemas.microsoft.com/office/drawing/2014/main" id="{DC819ADC-0831-63AE-DAF8-C0113FBFD1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757FCB-720D-251D-F15E-2B51F29DDEBA}"/>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635853096"/>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CF3506D-F17A-5D09-9E12-1BFF6D8423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02AB073-BCED-3851-ED97-27FFB71B3A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C0E24F4-446E-C959-A9CA-DF84EA154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9B5E5B4-0606-492C-81FB-F313E5CFAE9A}" type="datetimeFigureOut">
              <a:rPr lang="fr-FR" smtClean="0"/>
              <a:t>04/07/2026</a:t>
            </a:fld>
            <a:endParaRPr lang="fr-FR"/>
          </a:p>
        </p:txBody>
      </p:sp>
      <p:sp>
        <p:nvSpPr>
          <p:cNvPr id="5" name="Espace réservé du pied de page 4">
            <a:extLst>
              <a:ext uri="{FF2B5EF4-FFF2-40B4-BE49-F238E27FC236}">
                <a16:creationId xmlns:a16="http://schemas.microsoft.com/office/drawing/2014/main" id="{907F06E7-6DAC-4CCC-A623-6256EE1792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C19B54-3829-50EC-A181-F08EA53318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D3A713-45AE-4C47-8937-B6FD45515A49}" type="slidenum">
              <a:rPr lang="fr-FR" smtClean="0"/>
              <a:t>‹N°›</a:t>
            </a:fld>
            <a:endParaRPr lang="fr-FR"/>
          </a:p>
        </p:txBody>
      </p:sp>
    </p:spTree>
    <p:extLst>
      <p:ext uri="{BB962C8B-B14F-4D97-AF65-F5344CB8AC3E}">
        <p14:creationId xmlns:p14="http://schemas.microsoft.com/office/powerpoint/2010/main" val="999931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B5A98DD-22BB-A69B-C638-113D3D6627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34910" y="215447"/>
            <a:ext cx="4500000" cy="6427106"/>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F915B43-F81B-F3D2-F552-03C78F04FE94}"/>
              </a:ext>
            </a:extLst>
          </p:cNvPr>
          <p:cNvSpPr txBox="1"/>
          <p:nvPr/>
        </p:nvSpPr>
        <p:spPr>
          <a:xfrm>
            <a:off x="8463517" y="2360427"/>
            <a:ext cx="2860158" cy="1569660"/>
          </a:xfrm>
          <a:prstGeom prst="rect">
            <a:avLst/>
          </a:prstGeom>
          <a:noFill/>
        </p:spPr>
        <p:txBody>
          <a:bodyPr wrap="square" rtlCol="0">
            <a:spAutoFit/>
          </a:bodyPr>
          <a:lstStyle/>
          <a:p>
            <a:r>
              <a:rPr lang="fr-FR" sz="2400" b="1" dirty="0"/>
              <a:t>Statue de Donatello, Galerie des Offices à Florence. </a:t>
            </a:r>
          </a:p>
        </p:txBody>
      </p:sp>
      <p:sp>
        <p:nvSpPr>
          <p:cNvPr id="5" name="ZoneTexte 4">
            <a:extLst>
              <a:ext uri="{FF2B5EF4-FFF2-40B4-BE49-F238E27FC236}">
                <a16:creationId xmlns:a16="http://schemas.microsoft.com/office/drawing/2014/main" id="{57E33A3E-188C-29A5-D6AC-81ABBD1D6205}"/>
              </a:ext>
            </a:extLst>
          </p:cNvPr>
          <p:cNvSpPr txBox="1"/>
          <p:nvPr/>
        </p:nvSpPr>
        <p:spPr>
          <a:xfrm>
            <a:off x="8463517" y="691116"/>
            <a:ext cx="2966483" cy="461665"/>
          </a:xfrm>
          <a:prstGeom prst="rect">
            <a:avLst/>
          </a:prstGeom>
          <a:noFill/>
        </p:spPr>
        <p:txBody>
          <a:bodyPr wrap="square" rtlCol="0">
            <a:spAutoFit/>
          </a:bodyPr>
          <a:lstStyle/>
          <a:p>
            <a:r>
              <a:rPr lang="fr-FR" sz="2400" b="1"/>
              <a:t>Statue de Donatello</a:t>
            </a:r>
            <a:endParaRPr lang="fr-FR" sz="2400" b="1" dirty="0"/>
          </a:p>
        </p:txBody>
      </p:sp>
      <p:pic>
        <p:nvPicPr>
          <p:cNvPr id="2" name="Richard Clayderman - Les Derniers Jours D'Anastasia Kemsky (Official Video) (HD Remaster) - Richard Clayderman Official (320k)">
            <a:hlinkClick r:id="" action="ppaction://media"/>
            <a:extLst>
              <a:ext uri="{FF2B5EF4-FFF2-40B4-BE49-F238E27FC236}">
                <a16:creationId xmlns:a16="http://schemas.microsoft.com/office/drawing/2014/main" id="{704E8E69-B683-510B-F66B-B47D9C09450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226736063"/>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7925AE-3212-E8AB-7396-477F0C1FBB4D}"/>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60116110-BA44-C264-6799-D041FAE806A1}"/>
              </a:ext>
            </a:extLst>
          </p:cNvPr>
          <p:cNvSpPr txBox="1"/>
          <p:nvPr/>
        </p:nvSpPr>
        <p:spPr>
          <a:xfrm>
            <a:off x="235274" y="305068"/>
            <a:ext cx="11950995" cy="6247864"/>
          </a:xfrm>
          <a:prstGeom prst="rect">
            <a:avLst/>
          </a:prstGeom>
          <a:noFill/>
        </p:spPr>
        <p:txBody>
          <a:bodyPr wrap="square" rtlCol="0">
            <a:spAutoFit/>
          </a:bodyPr>
          <a:lstStyle/>
          <a:p>
            <a:r>
              <a:rPr lang="fr-FR" sz="4000" b="1" dirty="0"/>
              <a:t>Donato di </a:t>
            </a:r>
            <a:r>
              <a:rPr lang="fr-FR" sz="4000" b="1" dirty="0" err="1"/>
              <a:t>Niccolò</a:t>
            </a:r>
            <a:r>
              <a:rPr lang="fr-FR" sz="4000" b="1" dirty="0"/>
              <a:t> di </a:t>
            </a:r>
            <a:r>
              <a:rPr lang="fr-FR" sz="4000" b="1" dirty="0" err="1"/>
              <a:t>Betto</a:t>
            </a:r>
            <a:r>
              <a:rPr lang="fr-FR" sz="4000" b="1" dirty="0"/>
              <a:t> Bardi, dit Donatello (Florence, v. 1386 - Florence, 13 décembre 1466), est un sculpteur florentin.</a:t>
            </a:r>
          </a:p>
          <a:p>
            <a:endParaRPr lang="fr-FR" sz="4000" b="1" dirty="0"/>
          </a:p>
          <a:p>
            <a:r>
              <a:rPr lang="fr-FR" sz="4000" b="1" dirty="0"/>
              <a:t>Son œuvre est prolixe et variée ; Giorgo Vasari dira qu'après sa mort « tous ceux qui travaillèrent en relief purent se dire avoir été de ses élèves ». Il est, selon Leon Battista Alberti, un des cinq rénovateurs de l'art de son époque avec Masaccio, Brunelleschi, Ghiberti et Luca Della </a:t>
            </a:r>
            <a:r>
              <a:rPr lang="fr-FR" sz="4000" b="1" dirty="0" err="1"/>
              <a:t>Robbia</a:t>
            </a:r>
            <a:r>
              <a:rPr lang="fr-FR" sz="4000" b="1" dirty="0"/>
              <a:t>.</a:t>
            </a:r>
          </a:p>
        </p:txBody>
      </p:sp>
    </p:spTree>
    <p:extLst>
      <p:ext uri="{BB962C8B-B14F-4D97-AF65-F5344CB8AC3E}">
        <p14:creationId xmlns:p14="http://schemas.microsoft.com/office/powerpoint/2010/main" val="1077830254"/>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F7B94-F661-207C-A200-71B1DB82A82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5DFF9DF-83B2-CE65-1CC5-F1A81B4532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4000" y="808002"/>
            <a:ext cx="11304000" cy="5057369"/>
          </a:xfrm>
          <a:prstGeom prst="rect">
            <a:avLst/>
          </a:prstGeom>
        </p:spPr>
      </p:pic>
      <p:sp>
        <p:nvSpPr>
          <p:cNvPr id="4" name="ZoneTexte 3">
            <a:extLst>
              <a:ext uri="{FF2B5EF4-FFF2-40B4-BE49-F238E27FC236}">
                <a16:creationId xmlns:a16="http://schemas.microsoft.com/office/drawing/2014/main" id="{F299B2D4-39C0-F618-88E5-B13499AF9A4E}"/>
              </a:ext>
            </a:extLst>
          </p:cNvPr>
          <p:cNvSpPr txBox="1"/>
          <p:nvPr/>
        </p:nvSpPr>
        <p:spPr>
          <a:xfrm>
            <a:off x="4561368" y="5819165"/>
            <a:ext cx="4593265" cy="461665"/>
          </a:xfrm>
          <a:prstGeom prst="rect">
            <a:avLst/>
          </a:prstGeom>
          <a:noFill/>
        </p:spPr>
        <p:txBody>
          <a:bodyPr wrap="square" rtlCol="0">
            <a:spAutoFit/>
          </a:bodyPr>
          <a:lstStyle/>
          <a:p>
            <a:r>
              <a:rPr lang="fr-FR" sz="2400" b="1"/>
              <a:t>Plaques in Florence</a:t>
            </a:r>
            <a:endParaRPr lang="fr-FR" sz="2400" b="1" dirty="0"/>
          </a:p>
        </p:txBody>
      </p:sp>
    </p:spTree>
    <p:extLst>
      <p:ext uri="{BB962C8B-B14F-4D97-AF65-F5344CB8AC3E}">
        <p14:creationId xmlns:p14="http://schemas.microsoft.com/office/powerpoint/2010/main" val="1095796710"/>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753E7-16AC-E6A7-759B-5DF18A7F23F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5A94480-3CC5-525B-4B77-672A176B40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0924" y="409186"/>
            <a:ext cx="9518765" cy="5508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A26E840-307E-FD9B-BB11-A56EF3A804BB}"/>
              </a:ext>
            </a:extLst>
          </p:cNvPr>
          <p:cNvSpPr txBox="1"/>
          <p:nvPr/>
        </p:nvSpPr>
        <p:spPr>
          <a:xfrm>
            <a:off x="478464" y="5917186"/>
            <a:ext cx="12057321" cy="830997"/>
          </a:xfrm>
          <a:prstGeom prst="rect">
            <a:avLst/>
          </a:prstGeom>
          <a:noFill/>
        </p:spPr>
        <p:txBody>
          <a:bodyPr wrap="square" rtlCol="0">
            <a:spAutoFit/>
          </a:bodyPr>
          <a:lstStyle/>
          <a:p>
            <a:r>
              <a:rPr lang="fr-FR" sz="2400" b="1"/>
              <a:t>Basilica di San Lorenzo Cette photo a été importée avec l'application "Wiki Loves Monuments Italia".</a:t>
            </a:r>
            <a:endParaRPr lang="fr-FR" sz="2400" b="1" dirty="0"/>
          </a:p>
        </p:txBody>
      </p:sp>
    </p:spTree>
    <p:extLst>
      <p:ext uri="{BB962C8B-B14F-4D97-AF65-F5344CB8AC3E}">
        <p14:creationId xmlns:p14="http://schemas.microsoft.com/office/powerpoint/2010/main" val="1955569126"/>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3D475-8E19-1239-66BA-3DEF4AA8BA5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334AEEC-43CD-A001-E780-8E6C2660CB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9325" y="324612"/>
            <a:ext cx="3492000" cy="6208776"/>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E99BCE3-7831-8C37-7EC9-FA291DCF0407}"/>
              </a:ext>
            </a:extLst>
          </p:cNvPr>
          <p:cNvSpPr txBox="1"/>
          <p:nvPr/>
        </p:nvSpPr>
        <p:spPr>
          <a:xfrm>
            <a:off x="1115883" y="2211571"/>
            <a:ext cx="3083442" cy="1938992"/>
          </a:xfrm>
          <a:prstGeom prst="rect">
            <a:avLst/>
          </a:prstGeom>
          <a:noFill/>
        </p:spPr>
        <p:txBody>
          <a:bodyPr wrap="square" rtlCol="0">
            <a:spAutoFit/>
          </a:bodyPr>
          <a:lstStyle/>
          <a:p>
            <a:r>
              <a:rPr lang="fr-FR" sz="2400" b="1"/>
              <a:t>David (vers 1408-1409), marbre, 191 x 57,5 x 32 cm, Museo nazionale del Bargello, Florence</a:t>
            </a:r>
            <a:endParaRPr lang="fr-FR" sz="2400" b="1" dirty="0"/>
          </a:p>
        </p:txBody>
      </p:sp>
    </p:spTree>
    <p:extLst>
      <p:ext uri="{BB962C8B-B14F-4D97-AF65-F5344CB8AC3E}">
        <p14:creationId xmlns:p14="http://schemas.microsoft.com/office/powerpoint/2010/main" val="1126431238"/>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011B1-788C-2AED-47D5-95FA90D731C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2DD30C5-6B87-9F4E-1A5F-D310C2448E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99368" y="279000"/>
            <a:ext cx="420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EFE78C2-BF07-3591-B56C-E74CF07DF198}"/>
              </a:ext>
            </a:extLst>
          </p:cNvPr>
          <p:cNvSpPr txBox="1"/>
          <p:nvPr/>
        </p:nvSpPr>
        <p:spPr>
          <a:xfrm>
            <a:off x="8268446" y="2346606"/>
            <a:ext cx="2955851" cy="1938992"/>
          </a:xfrm>
          <a:prstGeom prst="rect">
            <a:avLst/>
          </a:prstGeom>
          <a:noFill/>
        </p:spPr>
        <p:txBody>
          <a:bodyPr wrap="square" rtlCol="0">
            <a:spAutoFit/>
          </a:bodyPr>
          <a:lstStyle/>
          <a:p>
            <a:r>
              <a:rPr lang="fr-FR" sz="2400" b="1" dirty="0"/>
              <a:t>Saint Georges, vers 1417, marbre, 209 x 67cm, </a:t>
            </a:r>
            <a:r>
              <a:rPr lang="fr-FR" sz="2400" b="1" dirty="0" err="1"/>
              <a:t>Museo</a:t>
            </a:r>
            <a:r>
              <a:rPr lang="fr-FR" sz="2400" b="1" dirty="0"/>
              <a:t> Nazionale </a:t>
            </a:r>
            <a:r>
              <a:rPr lang="fr-FR" sz="2400" b="1" dirty="0" err="1"/>
              <a:t>del</a:t>
            </a:r>
            <a:r>
              <a:rPr lang="fr-FR" sz="2400" b="1" dirty="0"/>
              <a:t> Bargello, Florence</a:t>
            </a:r>
          </a:p>
        </p:txBody>
      </p:sp>
    </p:spTree>
    <p:extLst>
      <p:ext uri="{BB962C8B-B14F-4D97-AF65-F5344CB8AC3E}">
        <p14:creationId xmlns:p14="http://schemas.microsoft.com/office/powerpoint/2010/main" val="675514715"/>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12B21-7585-0C77-78B1-6AB2C8AB721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736335E-E91A-1363-40E3-8052514B51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55243" y="315000"/>
            <a:ext cx="2253550" cy="6228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5988792-BF36-1BA8-D4CB-A04FB4DF32CC}"/>
              </a:ext>
            </a:extLst>
          </p:cNvPr>
          <p:cNvSpPr txBox="1"/>
          <p:nvPr/>
        </p:nvSpPr>
        <p:spPr>
          <a:xfrm>
            <a:off x="1091317" y="2551814"/>
            <a:ext cx="3763926" cy="1938992"/>
          </a:xfrm>
          <a:prstGeom prst="rect">
            <a:avLst/>
          </a:prstGeom>
          <a:noFill/>
        </p:spPr>
        <p:txBody>
          <a:bodyPr wrap="square" rtlCol="0">
            <a:spAutoFit/>
          </a:bodyPr>
          <a:lstStyle/>
          <a:p>
            <a:r>
              <a:rPr lang="fr-FR" sz="2400" b="1"/>
              <a:t>Le prophète Jérémie, vers 1423-1436, marbre, 191 x 45 x 45cm, Museo dell'Opera del Duomo, Florence</a:t>
            </a:r>
            <a:endParaRPr lang="fr-FR" sz="2400" b="1" dirty="0"/>
          </a:p>
        </p:txBody>
      </p:sp>
    </p:spTree>
    <p:extLst>
      <p:ext uri="{BB962C8B-B14F-4D97-AF65-F5344CB8AC3E}">
        <p14:creationId xmlns:p14="http://schemas.microsoft.com/office/powerpoint/2010/main" val="688242931"/>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49E1E1-7DE2-1CD8-65FB-70D0287C7CE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53776D6-F61E-869C-08B6-8CD66005E4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3656" y="327487"/>
            <a:ext cx="4104000" cy="6203025"/>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C8EB1B5-DD41-B8B5-3960-B43D7BA73CB9}"/>
              </a:ext>
            </a:extLst>
          </p:cNvPr>
          <p:cNvSpPr txBox="1"/>
          <p:nvPr/>
        </p:nvSpPr>
        <p:spPr>
          <a:xfrm>
            <a:off x="8197702" y="2349795"/>
            <a:ext cx="3317358" cy="2308324"/>
          </a:xfrm>
          <a:prstGeom prst="rect">
            <a:avLst/>
          </a:prstGeom>
          <a:noFill/>
        </p:spPr>
        <p:txBody>
          <a:bodyPr wrap="square" rtlCol="0">
            <a:spAutoFit/>
          </a:bodyPr>
          <a:lstStyle/>
          <a:p>
            <a:r>
              <a:rPr lang="fr-FR" sz="2400" b="1"/>
              <a:t>Saint Louis de Toulouse, vers 1421-1425, bronze doré, 226 x 85 cm, Museo dell'Opera di Santa Croce, Florence</a:t>
            </a:r>
            <a:endParaRPr lang="fr-FR" sz="2400" b="1" dirty="0"/>
          </a:p>
        </p:txBody>
      </p:sp>
    </p:spTree>
    <p:extLst>
      <p:ext uri="{BB962C8B-B14F-4D97-AF65-F5344CB8AC3E}">
        <p14:creationId xmlns:p14="http://schemas.microsoft.com/office/powerpoint/2010/main" val="8800415"/>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9B91B-2D0E-313D-97AC-6F57E963A95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51EED5B-E4D3-A8DE-FC4C-95DE0AB41D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56148" y="279000"/>
            <a:ext cx="4725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1A88C25-A95A-966C-8B12-7008E26E67BC}"/>
              </a:ext>
            </a:extLst>
          </p:cNvPr>
          <p:cNvSpPr txBox="1"/>
          <p:nvPr/>
        </p:nvSpPr>
        <p:spPr>
          <a:xfrm>
            <a:off x="563526" y="2644170"/>
            <a:ext cx="3125972" cy="1569660"/>
          </a:xfrm>
          <a:prstGeom prst="rect">
            <a:avLst/>
          </a:prstGeom>
          <a:noFill/>
        </p:spPr>
        <p:txBody>
          <a:bodyPr wrap="square" rtlCol="0">
            <a:spAutoFit/>
          </a:bodyPr>
          <a:lstStyle/>
          <a:p>
            <a:r>
              <a:rPr lang="fr-FR" sz="2400" b="1"/>
              <a:t>Saint Marc (1411) marbre de 236 cm,Orsanmichele, Florence.</a:t>
            </a:r>
            <a:endParaRPr lang="fr-FR" sz="2400" b="1" dirty="0"/>
          </a:p>
        </p:txBody>
      </p:sp>
    </p:spTree>
    <p:extLst>
      <p:ext uri="{BB962C8B-B14F-4D97-AF65-F5344CB8AC3E}">
        <p14:creationId xmlns:p14="http://schemas.microsoft.com/office/powerpoint/2010/main" val="2282971636"/>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932363-7A32-A1FE-C8C4-AE9C6D1F726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E79F87D-D069-9ED9-E83B-54D4C5965B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1841" y="279000"/>
            <a:ext cx="4725000" cy="6300000"/>
          </a:xfrm>
          <a:prstGeom prst="rect">
            <a:avLst/>
          </a:prstGeom>
          <a:ln w="38100" cap="sq">
            <a:solidFill>
              <a:schemeClr val="tx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9F95866-DE79-FE52-2981-42922B2CB535}"/>
              </a:ext>
            </a:extLst>
          </p:cNvPr>
          <p:cNvSpPr txBox="1"/>
          <p:nvPr/>
        </p:nvSpPr>
        <p:spPr>
          <a:xfrm>
            <a:off x="8569842" y="2147777"/>
            <a:ext cx="3444948" cy="3046988"/>
          </a:xfrm>
          <a:prstGeom prst="rect">
            <a:avLst/>
          </a:prstGeom>
          <a:noFill/>
        </p:spPr>
        <p:txBody>
          <a:bodyPr wrap="square" rtlCol="0">
            <a:spAutoFit/>
          </a:bodyPr>
          <a:lstStyle/>
          <a:p>
            <a:r>
              <a:rPr lang="fr-FR" sz="2400" b="1"/>
              <a:t>Monument funéraire de l'antipape Baldassare Coscia, vers 1422-1428, marbre (partiellement polychrome) et bronze doré, 713 x 200 x 213 cm, Baptistère de Florence</a:t>
            </a:r>
            <a:endParaRPr lang="fr-FR" sz="2400" b="1" dirty="0"/>
          </a:p>
        </p:txBody>
      </p:sp>
    </p:spTree>
    <p:extLst>
      <p:ext uri="{BB962C8B-B14F-4D97-AF65-F5344CB8AC3E}">
        <p14:creationId xmlns:p14="http://schemas.microsoft.com/office/powerpoint/2010/main" val="2542807791"/>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F7849F-9B10-0111-5310-5894E208B26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CEF4AF1-237B-6AC3-0D73-7F89A40825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8000" y="209925"/>
            <a:ext cx="6156000" cy="6438150"/>
          </a:xfrm>
          <a:prstGeom prst="rect">
            <a:avLst/>
          </a:prstGeom>
        </p:spPr>
      </p:pic>
      <p:sp>
        <p:nvSpPr>
          <p:cNvPr id="4" name="ZoneTexte 3">
            <a:extLst>
              <a:ext uri="{FF2B5EF4-FFF2-40B4-BE49-F238E27FC236}">
                <a16:creationId xmlns:a16="http://schemas.microsoft.com/office/drawing/2014/main" id="{F71F367B-0B4C-5D18-A80C-650B4C93DDA2}"/>
              </a:ext>
            </a:extLst>
          </p:cNvPr>
          <p:cNvSpPr txBox="1"/>
          <p:nvPr/>
        </p:nvSpPr>
        <p:spPr>
          <a:xfrm>
            <a:off x="637953" y="2615610"/>
            <a:ext cx="2615609" cy="1938992"/>
          </a:xfrm>
          <a:prstGeom prst="rect">
            <a:avLst/>
          </a:prstGeom>
          <a:noFill/>
        </p:spPr>
        <p:txBody>
          <a:bodyPr wrap="square" rtlCol="0">
            <a:spAutoFit/>
          </a:bodyPr>
          <a:lstStyle/>
          <a:p>
            <a:r>
              <a:rPr lang="fr-FR" sz="2400" b="1"/>
              <a:t>Madone Pazzi, entre 1425 et 1430, marbre 74,5 x 69,5 cm, Berlin</a:t>
            </a:r>
            <a:endParaRPr lang="fr-FR" sz="2400" b="1" dirty="0"/>
          </a:p>
        </p:txBody>
      </p:sp>
    </p:spTree>
    <p:extLst>
      <p:ext uri="{BB962C8B-B14F-4D97-AF65-F5344CB8AC3E}">
        <p14:creationId xmlns:p14="http://schemas.microsoft.com/office/powerpoint/2010/main" val="2213209751"/>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FD3B8-9F92-9B35-38EF-C0F96DA0583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AED62E8-A455-EE53-D48F-C81CFB321F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4909" y="297000"/>
            <a:ext cx="8422181" cy="6264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D24F399-1EAD-5984-3FC2-226012F96ADE}"/>
              </a:ext>
            </a:extLst>
          </p:cNvPr>
          <p:cNvSpPr txBox="1"/>
          <p:nvPr/>
        </p:nvSpPr>
        <p:spPr>
          <a:xfrm>
            <a:off x="10307090" y="2097996"/>
            <a:ext cx="1974672" cy="1938992"/>
          </a:xfrm>
          <a:prstGeom prst="rect">
            <a:avLst/>
          </a:prstGeom>
          <a:noFill/>
        </p:spPr>
        <p:txBody>
          <a:bodyPr wrap="square" rtlCol="0">
            <a:spAutoFit/>
          </a:bodyPr>
          <a:lstStyle/>
          <a:p>
            <a:r>
              <a:rPr lang="it-IT" sz="2400" b="1" dirty="0"/>
              <a:t>Cantoria - Museo dell'Opera del Duomo, Florence.</a:t>
            </a:r>
            <a:endParaRPr lang="fr-FR" sz="2400" b="1" dirty="0"/>
          </a:p>
        </p:txBody>
      </p:sp>
    </p:spTree>
    <p:extLst>
      <p:ext uri="{BB962C8B-B14F-4D97-AF65-F5344CB8AC3E}">
        <p14:creationId xmlns:p14="http://schemas.microsoft.com/office/powerpoint/2010/main" val="1892947604"/>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BD69F0-B5CD-B74E-4811-6559AD109E1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A163DBB-8DB8-1235-B834-8DE13A6332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41208" y="279000"/>
            <a:ext cx="4725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F594277-FBD1-83F9-2951-AD9DB645DB99}"/>
              </a:ext>
            </a:extLst>
          </p:cNvPr>
          <p:cNvSpPr txBox="1"/>
          <p:nvPr/>
        </p:nvSpPr>
        <p:spPr>
          <a:xfrm>
            <a:off x="723014" y="2598003"/>
            <a:ext cx="2828260" cy="830997"/>
          </a:xfrm>
          <a:prstGeom prst="rect">
            <a:avLst/>
          </a:prstGeom>
          <a:noFill/>
        </p:spPr>
        <p:txBody>
          <a:bodyPr wrap="square" rtlCol="0">
            <a:spAutoFit/>
          </a:bodyPr>
          <a:lstStyle/>
          <a:p>
            <a:r>
              <a:rPr lang="fr-FR" sz="2400" b="1"/>
              <a:t>Chaire extérieure de Prato.</a:t>
            </a:r>
            <a:endParaRPr lang="fr-FR" sz="2400" b="1" dirty="0"/>
          </a:p>
        </p:txBody>
      </p:sp>
    </p:spTree>
    <p:extLst>
      <p:ext uri="{BB962C8B-B14F-4D97-AF65-F5344CB8AC3E}">
        <p14:creationId xmlns:p14="http://schemas.microsoft.com/office/powerpoint/2010/main" val="324061838"/>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7980E-18F0-7AF9-57C8-56B34664920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B437729-7AB1-4488-4170-E5296B32D0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64726" y="529087"/>
            <a:ext cx="6228000" cy="5799825"/>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BD2E530-ACCC-819F-2A0D-0C27F0DDE5FB}"/>
              </a:ext>
            </a:extLst>
          </p:cNvPr>
          <p:cNvSpPr txBox="1"/>
          <p:nvPr/>
        </p:nvSpPr>
        <p:spPr>
          <a:xfrm>
            <a:off x="9129823" y="2274837"/>
            <a:ext cx="3048000" cy="2308324"/>
          </a:xfrm>
          <a:prstGeom prst="rect">
            <a:avLst/>
          </a:prstGeom>
          <a:noFill/>
        </p:spPr>
        <p:txBody>
          <a:bodyPr wrap="square" rtlCol="0">
            <a:spAutoFit/>
          </a:bodyPr>
          <a:lstStyle/>
          <a:p>
            <a:r>
              <a:rPr lang="fr-FR" sz="2400" b="1"/>
              <a:t>L'Ascencion de saint Jean, 1434-1443, stuc (polychrome) diamètre : 215cm, San Lorenzo, Florence.</a:t>
            </a:r>
            <a:endParaRPr lang="fr-FR" sz="2400" b="1" dirty="0"/>
          </a:p>
        </p:txBody>
      </p:sp>
    </p:spTree>
    <p:extLst>
      <p:ext uri="{BB962C8B-B14F-4D97-AF65-F5344CB8AC3E}">
        <p14:creationId xmlns:p14="http://schemas.microsoft.com/office/powerpoint/2010/main" val="2589689109"/>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C52765-D5AA-A33A-48EE-DE0B6E7568D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8C43742-DCF3-51ED-484C-9DDD16B84F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20760" y="243000"/>
            <a:ext cx="4069940" cy="6372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3A1B0B6-266F-36E1-8783-8CCB85D6EDF1}"/>
              </a:ext>
            </a:extLst>
          </p:cNvPr>
          <p:cNvSpPr txBox="1"/>
          <p:nvPr/>
        </p:nvSpPr>
        <p:spPr>
          <a:xfrm>
            <a:off x="744278" y="2463565"/>
            <a:ext cx="3157870" cy="830997"/>
          </a:xfrm>
          <a:prstGeom prst="rect">
            <a:avLst/>
          </a:prstGeom>
          <a:noFill/>
        </p:spPr>
        <p:txBody>
          <a:bodyPr wrap="square" rtlCol="0">
            <a:spAutoFit/>
          </a:bodyPr>
          <a:lstStyle/>
          <a:p>
            <a:r>
              <a:rPr lang="fr-FR" sz="2400" b="1"/>
              <a:t>Crucifix, vers 1444, bronze, 180 x 160cm</a:t>
            </a:r>
            <a:endParaRPr lang="fr-FR" sz="2400" b="1" dirty="0"/>
          </a:p>
        </p:txBody>
      </p:sp>
    </p:spTree>
    <p:extLst>
      <p:ext uri="{BB962C8B-B14F-4D97-AF65-F5344CB8AC3E}">
        <p14:creationId xmlns:p14="http://schemas.microsoft.com/office/powerpoint/2010/main" val="2911509354"/>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04603-95AE-A701-FD70-16AE267FBEE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2AD06BA-294A-EF95-AD66-BECA90A030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26000" y="580927"/>
            <a:ext cx="7740000" cy="5696146"/>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3395F75-372A-A47F-FFA8-B5E5067048FA}"/>
              </a:ext>
            </a:extLst>
          </p:cNvPr>
          <p:cNvSpPr txBox="1"/>
          <p:nvPr/>
        </p:nvSpPr>
        <p:spPr>
          <a:xfrm>
            <a:off x="10068781" y="2587094"/>
            <a:ext cx="2123219" cy="1938992"/>
          </a:xfrm>
          <a:prstGeom prst="rect">
            <a:avLst/>
          </a:prstGeom>
          <a:noFill/>
        </p:spPr>
        <p:txBody>
          <a:bodyPr wrap="square" rtlCol="0">
            <a:spAutoFit/>
          </a:bodyPr>
          <a:lstStyle/>
          <a:p>
            <a:r>
              <a:rPr lang="fr-FR" sz="2400" b="1"/>
              <a:t>Mise au tombeau, après 1446, Calcaire, 138 x 188 cm</a:t>
            </a:r>
            <a:endParaRPr lang="fr-FR" sz="2400" b="1" dirty="0"/>
          </a:p>
        </p:txBody>
      </p:sp>
    </p:spTree>
    <p:extLst>
      <p:ext uri="{BB962C8B-B14F-4D97-AF65-F5344CB8AC3E}">
        <p14:creationId xmlns:p14="http://schemas.microsoft.com/office/powerpoint/2010/main" val="627752320"/>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63658-A88C-935E-24BD-D902D6659DB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F62BE2C-F6A2-77A5-940E-49806BB846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2000" y="1279846"/>
            <a:ext cx="10368000" cy="4541388"/>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42F1F19-164D-3E64-901D-E5C4D644C446}"/>
              </a:ext>
            </a:extLst>
          </p:cNvPr>
          <p:cNvSpPr txBox="1"/>
          <p:nvPr/>
        </p:nvSpPr>
        <p:spPr>
          <a:xfrm>
            <a:off x="1892595" y="5821234"/>
            <a:ext cx="9952074" cy="461665"/>
          </a:xfrm>
          <a:prstGeom prst="rect">
            <a:avLst/>
          </a:prstGeom>
          <a:noFill/>
        </p:spPr>
        <p:txBody>
          <a:bodyPr wrap="square" rtlCol="0">
            <a:spAutoFit/>
          </a:bodyPr>
          <a:lstStyle/>
          <a:p>
            <a:r>
              <a:rPr lang="fr-FR" sz="2400" b="1"/>
              <a:t>Le miracle du coeur de l'avare, après 1446, Bronze 57 x 123cm</a:t>
            </a:r>
            <a:endParaRPr lang="fr-FR" sz="2400" b="1" dirty="0"/>
          </a:p>
        </p:txBody>
      </p:sp>
    </p:spTree>
    <p:extLst>
      <p:ext uri="{BB962C8B-B14F-4D97-AF65-F5344CB8AC3E}">
        <p14:creationId xmlns:p14="http://schemas.microsoft.com/office/powerpoint/2010/main" val="4102709570"/>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C4F51-6BBF-DB83-A528-A988CBD9AE0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F42ECE6-EA54-79B9-9874-05B07FF80E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0227" y="279000"/>
            <a:ext cx="4732395"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3281CB7-9644-5727-80D9-81A40ECC5979}"/>
              </a:ext>
            </a:extLst>
          </p:cNvPr>
          <p:cNvSpPr txBox="1"/>
          <p:nvPr/>
        </p:nvSpPr>
        <p:spPr>
          <a:xfrm>
            <a:off x="276446" y="2459504"/>
            <a:ext cx="3349256" cy="1938992"/>
          </a:xfrm>
          <a:prstGeom prst="rect">
            <a:avLst/>
          </a:prstGeom>
          <a:noFill/>
        </p:spPr>
        <p:txBody>
          <a:bodyPr wrap="square" rtlCol="0">
            <a:spAutoFit/>
          </a:bodyPr>
          <a:lstStyle/>
          <a:p>
            <a:r>
              <a:rPr lang="fr-FR" sz="2400" b="1" dirty="0"/>
              <a:t>Saint Louis de Toulouse (à gauche) et Saint </a:t>
            </a:r>
            <a:r>
              <a:rPr lang="fr-FR" sz="2400" b="1" dirty="0" err="1"/>
              <a:t>Prosdocime</a:t>
            </a:r>
            <a:r>
              <a:rPr lang="fr-FR" sz="2400" b="1" dirty="0"/>
              <a:t> (à droite), après 1446, bronze, 163cm</a:t>
            </a:r>
          </a:p>
        </p:txBody>
      </p:sp>
    </p:spTree>
    <p:extLst>
      <p:ext uri="{BB962C8B-B14F-4D97-AF65-F5344CB8AC3E}">
        <p14:creationId xmlns:p14="http://schemas.microsoft.com/office/powerpoint/2010/main" val="2348254050"/>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0E39A-8A00-906E-4BDB-34F9AD7E4CC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D70CB21-B2E6-56BA-5B2F-A83BC8C309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34883" y="261000"/>
            <a:ext cx="4752000" cy="6336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25846F5-6574-D3B9-F211-76A52C09F4C3}"/>
              </a:ext>
            </a:extLst>
          </p:cNvPr>
          <p:cNvSpPr txBox="1"/>
          <p:nvPr/>
        </p:nvSpPr>
        <p:spPr>
          <a:xfrm>
            <a:off x="8399721" y="2381693"/>
            <a:ext cx="3675321" cy="1569660"/>
          </a:xfrm>
          <a:prstGeom prst="rect">
            <a:avLst/>
          </a:prstGeom>
          <a:noFill/>
        </p:spPr>
        <p:txBody>
          <a:bodyPr wrap="square" rtlCol="0">
            <a:spAutoFit/>
          </a:bodyPr>
          <a:lstStyle/>
          <a:p>
            <a:r>
              <a:rPr lang="it-IT" sz="2400" b="1"/>
              <a:t>La Madeleine, 1453-1455, bois polychrome, 188cm, Museo dell'Opera del Duomo, Florence</a:t>
            </a:r>
            <a:endParaRPr lang="fr-FR" sz="2400" b="1" dirty="0"/>
          </a:p>
        </p:txBody>
      </p:sp>
    </p:spTree>
    <p:extLst>
      <p:ext uri="{BB962C8B-B14F-4D97-AF65-F5344CB8AC3E}">
        <p14:creationId xmlns:p14="http://schemas.microsoft.com/office/powerpoint/2010/main" val="2030888678"/>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3CE8F-7408-02B6-2EAE-0ADFEFFB2FF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77CF915-4A00-2FD6-4BD4-D1732A8900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8691" y="279000"/>
            <a:ext cx="3543305"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56E42AF-8ADF-61D2-E4B9-BAD1A47C32C1}"/>
              </a:ext>
            </a:extLst>
          </p:cNvPr>
          <p:cNvSpPr txBox="1"/>
          <p:nvPr/>
        </p:nvSpPr>
        <p:spPr>
          <a:xfrm>
            <a:off x="1446027" y="2090172"/>
            <a:ext cx="2934586" cy="2677656"/>
          </a:xfrm>
          <a:prstGeom prst="rect">
            <a:avLst/>
          </a:prstGeom>
          <a:noFill/>
        </p:spPr>
        <p:txBody>
          <a:bodyPr wrap="square" rtlCol="0">
            <a:spAutoFit/>
          </a:bodyPr>
          <a:lstStyle/>
          <a:p>
            <a:r>
              <a:rPr lang="fr-FR" sz="2400" b="1"/>
              <a:t>Judith et Holopherne, vers 1453-1457, bronze hauteur (sans le socle) 236cm, Palazzo Vecchio, Florence</a:t>
            </a:r>
            <a:endParaRPr lang="fr-FR" sz="2400" b="1" dirty="0"/>
          </a:p>
        </p:txBody>
      </p:sp>
    </p:spTree>
    <p:extLst>
      <p:ext uri="{BB962C8B-B14F-4D97-AF65-F5344CB8AC3E}">
        <p14:creationId xmlns:p14="http://schemas.microsoft.com/office/powerpoint/2010/main" val="348255556"/>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2A15D-CA9B-9B31-CD34-734E5E2B979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6029FC8-9E17-AB4A-CEA9-D5F88E80A9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4000" y="488743"/>
            <a:ext cx="8964000" cy="5667863"/>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639634C-1DF3-B517-0A9D-3A751B95C9FA}"/>
              </a:ext>
            </a:extLst>
          </p:cNvPr>
          <p:cNvSpPr txBox="1"/>
          <p:nvPr/>
        </p:nvSpPr>
        <p:spPr>
          <a:xfrm>
            <a:off x="3009014" y="6138424"/>
            <a:ext cx="7028121" cy="461665"/>
          </a:xfrm>
          <a:prstGeom prst="rect">
            <a:avLst/>
          </a:prstGeom>
          <a:noFill/>
        </p:spPr>
        <p:txBody>
          <a:bodyPr wrap="square" rtlCol="0">
            <a:spAutoFit/>
          </a:bodyPr>
          <a:lstStyle/>
          <a:p>
            <a:r>
              <a:rPr lang="fr-FR" sz="2400" b="1"/>
              <a:t>Chaire de la Résurrection, (détail) San Lorenzo</a:t>
            </a:r>
            <a:endParaRPr lang="fr-FR" sz="2400" b="1" dirty="0"/>
          </a:p>
        </p:txBody>
      </p:sp>
    </p:spTree>
    <p:extLst>
      <p:ext uri="{BB962C8B-B14F-4D97-AF65-F5344CB8AC3E}">
        <p14:creationId xmlns:p14="http://schemas.microsoft.com/office/powerpoint/2010/main" val="3146842088"/>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2A847-E715-3DE7-C988-BE6CE7C83C2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7D559A9-C6CD-5858-2819-883ADA9080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7126" y="279000"/>
            <a:ext cx="4250172"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52B7969-2D3E-27F2-3D2C-4BB9D6FA70D5}"/>
              </a:ext>
            </a:extLst>
          </p:cNvPr>
          <p:cNvSpPr txBox="1"/>
          <p:nvPr/>
        </p:nvSpPr>
        <p:spPr>
          <a:xfrm>
            <a:off x="8282763" y="2519916"/>
            <a:ext cx="3274828" cy="830997"/>
          </a:xfrm>
          <a:prstGeom prst="rect">
            <a:avLst/>
          </a:prstGeom>
          <a:noFill/>
        </p:spPr>
        <p:txBody>
          <a:bodyPr wrap="square" rtlCol="0">
            <a:spAutoFit/>
          </a:bodyPr>
          <a:lstStyle/>
          <a:p>
            <a:r>
              <a:rPr lang="fr-FR" sz="2400" b="1"/>
              <a:t>Chaire de la Passion, San Lorenzo</a:t>
            </a:r>
            <a:endParaRPr lang="fr-FR" sz="2400" b="1" dirty="0"/>
          </a:p>
        </p:txBody>
      </p:sp>
    </p:spTree>
    <p:extLst>
      <p:ext uri="{BB962C8B-B14F-4D97-AF65-F5344CB8AC3E}">
        <p14:creationId xmlns:p14="http://schemas.microsoft.com/office/powerpoint/2010/main" val="216273567"/>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7C98B-0D13-6FA3-F41E-3C90D537ABD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00BB02A-6AAB-55DD-D979-BC9FC200BD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9876" y="495232"/>
            <a:ext cx="7092000" cy="5867535"/>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453519D-3248-B796-865B-ADACF0A39950}"/>
              </a:ext>
            </a:extLst>
          </p:cNvPr>
          <p:cNvSpPr txBox="1"/>
          <p:nvPr/>
        </p:nvSpPr>
        <p:spPr>
          <a:xfrm>
            <a:off x="316487" y="2126512"/>
            <a:ext cx="1871330" cy="1938992"/>
          </a:xfrm>
          <a:prstGeom prst="rect">
            <a:avLst/>
          </a:prstGeom>
          <a:noFill/>
        </p:spPr>
        <p:txBody>
          <a:bodyPr wrap="square" rtlCol="0">
            <a:spAutoFit/>
          </a:bodyPr>
          <a:lstStyle/>
          <a:p>
            <a:r>
              <a:rPr lang="fr-FR" sz="2400" b="1" dirty="0"/>
              <a:t>Déploration du christ (détail de la Chaire de la Passion)</a:t>
            </a:r>
          </a:p>
        </p:txBody>
      </p:sp>
    </p:spTree>
    <p:extLst>
      <p:ext uri="{BB962C8B-B14F-4D97-AF65-F5344CB8AC3E}">
        <p14:creationId xmlns:p14="http://schemas.microsoft.com/office/powerpoint/2010/main" val="2881807582"/>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58AB48-8633-992F-185E-234E7272E89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666F438-E117-B0D8-7F58-88031BE16C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4493" y="391500"/>
            <a:ext cx="8100000" cy="6075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9D5EE656-1611-C3AE-E794-3770EE3F4A8C}"/>
              </a:ext>
            </a:extLst>
          </p:cNvPr>
          <p:cNvSpPr txBox="1"/>
          <p:nvPr/>
        </p:nvSpPr>
        <p:spPr>
          <a:xfrm>
            <a:off x="9912084" y="2212700"/>
            <a:ext cx="2161067" cy="2677656"/>
          </a:xfrm>
          <a:prstGeom prst="rect">
            <a:avLst/>
          </a:prstGeom>
          <a:noFill/>
        </p:spPr>
        <p:txBody>
          <a:bodyPr wrap="square">
            <a:spAutoFit/>
          </a:bodyPr>
          <a:lstStyle/>
          <a:p>
            <a:r>
              <a:rPr lang="fr-FR" sz="2400" b="1" dirty="0"/>
              <a:t>Judith et Holopherne, Florence, détail du visage penché vers le spectateur</a:t>
            </a:r>
          </a:p>
        </p:txBody>
      </p:sp>
    </p:spTree>
    <p:extLst>
      <p:ext uri="{BB962C8B-B14F-4D97-AF65-F5344CB8AC3E}">
        <p14:creationId xmlns:p14="http://schemas.microsoft.com/office/powerpoint/2010/main" val="3212423323"/>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9BE43-356F-7E8A-0342-7D7872EB239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86CF5B2-F7DD-BD94-E924-A5B98C887F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8685" y="297000"/>
            <a:ext cx="3899767" cy="6264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3A49789-680B-C334-ED1E-4F9976F8C837}"/>
              </a:ext>
            </a:extLst>
          </p:cNvPr>
          <p:cNvSpPr txBox="1"/>
          <p:nvPr/>
        </p:nvSpPr>
        <p:spPr>
          <a:xfrm>
            <a:off x="1403497" y="2030818"/>
            <a:ext cx="2349796" cy="3416320"/>
          </a:xfrm>
          <a:prstGeom prst="rect">
            <a:avLst/>
          </a:prstGeom>
          <a:noFill/>
        </p:spPr>
        <p:txBody>
          <a:bodyPr wrap="square" rtlCol="0">
            <a:spAutoFit/>
          </a:bodyPr>
          <a:lstStyle/>
          <a:p>
            <a:r>
              <a:rPr lang="it-IT" sz="2400" b="1"/>
              <a:t>Saint Jean l'Evangéliste, Florence Museo dell'Opera del Duomo, 1408-1415, Marbre, 2,10x0,88x0,54 m.</a:t>
            </a:r>
            <a:endParaRPr lang="fr-FR" sz="2400" b="1" dirty="0"/>
          </a:p>
        </p:txBody>
      </p:sp>
    </p:spTree>
    <p:extLst>
      <p:ext uri="{BB962C8B-B14F-4D97-AF65-F5344CB8AC3E}">
        <p14:creationId xmlns:p14="http://schemas.microsoft.com/office/powerpoint/2010/main" val="1138611540"/>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95D1D-8836-ADD2-A384-DBA759819B4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30E4A0E-AE12-6E62-85E2-94D71F4EED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1103" y="279000"/>
            <a:ext cx="3543308"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4DC3EE3-0D02-AB8C-EA14-6C5AA03A9027}"/>
              </a:ext>
            </a:extLst>
          </p:cNvPr>
          <p:cNvSpPr txBox="1"/>
          <p:nvPr/>
        </p:nvSpPr>
        <p:spPr>
          <a:xfrm>
            <a:off x="7846828" y="2445488"/>
            <a:ext cx="3455581" cy="1200329"/>
          </a:xfrm>
          <a:prstGeom prst="rect">
            <a:avLst/>
          </a:prstGeom>
          <a:noFill/>
        </p:spPr>
        <p:txBody>
          <a:bodyPr wrap="square" rtlCol="0">
            <a:spAutoFit/>
          </a:bodyPr>
          <a:lstStyle/>
          <a:p>
            <a:r>
              <a:rPr lang="pt-BR" sz="2400" b="1"/>
              <a:t>David de Donatello, bronze, H : 158cm, Florence (de face)</a:t>
            </a:r>
            <a:endParaRPr lang="fr-FR" sz="2400" b="1" dirty="0"/>
          </a:p>
        </p:txBody>
      </p:sp>
    </p:spTree>
    <p:extLst>
      <p:ext uri="{BB962C8B-B14F-4D97-AF65-F5344CB8AC3E}">
        <p14:creationId xmlns:p14="http://schemas.microsoft.com/office/powerpoint/2010/main" val="1691557217"/>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A9ABE-83B7-B48C-FE1A-A3EB10594ED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1B00B10-B648-61A4-08A3-9180E827C1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0608" y="243000"/>
            <a:ext cx="2720756" cy="6372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17E2890-E015-DC95-D641-7DD098882C98}"/>
              </a:ext>
            </a:extLst>
          </p:cNvPr>
          <p:cNvSpPr txBox="1"/>
          <p:nvPr/>
        </p:nvSpPr>
        <p:spPr>
          <a:xfrm>
            <a:off x="1367677" y="2796363"/>
            <a:ext cx="3242931" cy="954107"/>
          </a:xfrm>
          <a:prstGeom prst="rect">
            <a:avLst/>
          </a:prstGeom>
          <a:noFill/>
        </p:spPr>
        <p:txBody>
          <a:bodyPr wrap="square" rtlCol="0">
            <a:spAutoFit/>
          </a:bodyPr>
          <a:lstStyle/>
          <a:p>
            <a:r>
              <a:rPr lang="pt-BR" sz="2800" b="1"/>
              <a:t>David de Donatello (de dos)</a:t>
            </a:r>
            <a:endParaRPr lang="fr-FR" sz="2800" b="1" dirty="0"/>
          </a:p>
        </p:txBody>
      </p:sp>
    </p:spTree>
    <p:extLst>
      <p:ext uri="{BB962C8B-B14F-4D97-AF65-F5344CB8AC3E}">
        <p14:creationId xmlns:p14="http://schemas.microsoft.com/office/powerpoint/2010/main" val="3233634066"/>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15B5A-A85C-FF04-2ADF-5D3574FA28B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62C28BD-F1C5-3D2A-1ED1-910A56E0F9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181" y="309312"/>
            <a:ext cx="2808000" cy="6239375"/>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87C5D30-890E-F90A-18D2-7F8FD3753555}"/>
              </a:ext>
            </a:extLst>
          </p:cNvPr>
          <p:cNvSpPr txBox="1"/>
          <p:nvPr/>
        </p:nvSpPr>
        <p:spPr>
          <a:xfrm>
            <a:off x="3115340" y="4545993"/>
            <a:ext cx="4040372" cy="1200329"/>
          </a:xfrm>
          <a:prstGeom prst="rect">
            <a:avLst/>
          </a:prstGeom>
          <a:noFill/>
        </p:spPr>
        <p:txBody>
          <a:bodyPr wrap="square" rtlCol="0">
            <a:spAutoFit/>
          </a:bodyPr>
          <a:lstStyle/>
          <a:p>
            <a:r>
              <a:rPr lang="fr-FR" sz="2400" b="1"/>
              <a:t>Abraham prêt à sacrifier Isaac - Marbre, musée de l'Œuvre du Dôme</a:t>
            </a:r>
            <a:endParaRPr lang="fr-FR" sz="2400" b="1" dirty="0"/>
          </a:p>
        </p:txBody>
      </p:sp>
      <p:sp>
        <p:nvSpPr>
          <p:cNvPr id="5" name="ZoneTexte 4">
            <a:extLst>
              <a:ext uri="{FF2B5EF4-FFF2-40B4-BE49-F238E27FC236}">
                <a16:creationId xmlns:a16="http://schemas.microsoft.com/office/drawing/2014/main" id="{0231FC81-CC32-B84E-0984-7A26B78330B1}"/>
              </a:ext>
            </a:extLst>
          </p:cNvPr>
          <p:cNvSpPr txBox="1"/>
          <p:nvPr/>
        </p:nvSpPr>
        <p:spPr>
          <a:xfrm>
            <a:off x="4465675" y="425302"/>
            <a:ext cx="6815470" cy="830997"/>
          </a:xfrm>
          <a:prstGeom prst="rect">
            <a:avLst/>
          </a:prstGeom>
          <a:noFill/>
        </p:spPr>
        <p:txBody>
          <a:bodyPr wrap="square" rtlCol="0">
            <a:spAutoFit/>
          </a:bodyPr>
          <a:lstStyle/>
          <a:p>
            <a:r>
              <a:rPr lang="fr-FR" sz="2400" b="1" dirty="0"/>
              <a:t>Lorient Vous A Présenté Les Œuvres Du Sculpteur Donatello</a:t>
            </a:r>
          </a:p>
        </p:txBody>
      </p:sp>
      <p:sp>
        <p:nvSpPr>
          <p:cNvPr id="6" name="ZoneTexte 5">
            <a:extLst>
              <a:ext uri="{FF2B5EF4-FFF2-40B4-BE49-F238E27FC236}">
                <a16:creationId xmlns:a16="http://schemas.microsoft.com/office/drawing/2014/main" id="{94B23776-F342-E240-06A9-26D21D13DFDD}"/>
              </a:ext>
            </a:extLst>
          </p:cNvPr>
          <p:cNvSpPr txBox="1"/>
          <p:nvPr/>
        </p:nvSpPr>
        <p:spPr>
          <a:xfrm>
            <a:off x="4465675" y="1936713"/>
            <a:ext cx="5539562" cy="1569660"/>
          </a:xfrm>
          <a:prstGeom prst="rect">
            <a:avLst/>
          </a:prstGeom>
          <a:noFill/>
        </p:spPr>
        <p:txBody>
          <a:bodyPr wrap="square" rtlCol="0">
            <a:spAutoFit/>
          </a:bodyPr>
          <a:lstStyle/>
          <a:p>
            <a:r>
              <a:rPr lang="fr-FR" sz="2400" b="1" dirty="0"/>
              <a:t>Les Images Et Le son Du Net</a:t>
            </a:r>
          </a:p>
          <a:p>
            <a:endParaRPr lang="fr-FR" sz="2400" b="1" dirty="0"/>
          </a:p>
          <a:p>
            <a:endParaRPr lang="fr-FR" sz="2400" b="1" dirty="0"/>
          </a:p>
          <a:p>
            <a:r>
              <a:rPr lang="fr-FR" sz="2400" b="1" dirty="0"/>
              <a:t>                           Daniel</a:t>
            </a:r>
          </a:p>
        </p:txBody>
      </p:sp>
    </p:spTree>
    <p:extLst>
      <p:ext uri="{BB962C8B-B14F-4D97-AF65-F5344CB8AC3E}">
        <p14:creationId xmlns:p14="http://schemas.microsoft.com/office/powerpoint/2010/main" val="2995144256"/>
      </p:ext>
    </p:extLst>
  </p:cSld>
  <p:clrMapOvr>
    <a:masterClrMapping/>
  </p:clrMapOvr>
  <mc:AlternateContent xmlns:mc="http://schemas.openxmlformats.org/markup-compatibility/2006">
    <mc:Choice xmlns:p14="http://schemas.microsoft.com/office/powerpoint/2010/main" Requires="p14">
      <p:transition spd="slow" p14:dur="5000" advClick="0" advTm="13000"/>
    </mc:Choice>
    <mc:Fallback>
      <p:transition spd="slow" advClick="0" advTm="13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140</TotalTime>
  <Words>497</Words>
  <Application>Microsoft Office PowerPoint</Application>
  <PresentationFormat>Grand écran</PresentationFormat>
  <Paragraphs>36</Paragraphs>
  <Slides>28</Slides>
  <Notes>0</Notes>
  <HiddenSlides>0</HiddenSlides>
  <MMClips>1</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2026-05-12T07:53:05Z</dcterms:created>
  <dcterms:modified xsi:type="dcterms:W3CDTF">2026-07-04T09:13:32Z</dcterms:modified>
</cp:coreProperties>
</file>