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73" r:id="rId3"/>
    <p:sldId id="266" r:id="rId4"/>
    <p:sldId id="293" r:id="rId5"/>
    <p:sldId id="294" r:id="rId6"/>
    <p:sldId id="262" r:id="rId7"/>
    <p:sldId id="292" r:id="rId8"/>
    <p:sldId id="257" r:id="rId9"/>
    <p:sldId id="265" r:id="rId10"/>
    <p:sldId id="295" r:id="rId11"/>
    <p:sldId id="296" r:id="rId12"/>
    <p:sldId id="298" r:id="rId13"/>
    <p:sldId id="297" r:id="rId14"/>
    <p:sldId id="263" r:id="rId15"/>
    <p:sldId id="291" r:id="rId16"/>
    <p:sldId id="264" r:id="rId17"/>
    <p:sldId id="267" r:id="rId18"/>
    <p:sldId id="268" r:id="rId19"/>
    <p:sldId id="270" r:id="rId20"/>
    <p:sldId id="271" r:id="rId21"/>
    <p:sldId id="285" r:id="rId22"/>
    <p:sldId id="290" r:id="rId23"/>
    <p:sldId id="272" r:id="rId24"/>
    <p:sldId id="286" r:id="rId25"/>
    <p:sldId id="288" r:id="rId26"/>
    <p:sldId id="274" r:id="rId27"/>
    <p:sldId id="275" r:id="rId28"/>
    <p:sldId id="276" r:id="rId29"/>
    <p:sldId id="277" r:id="rId30"/>
    <p:sldId id="278" r:id="rId31"/>
    <p:sldId id="281" r:id="rId32"/>
    <p:sldId id="282" r:id="rId33"/>
    <p:sldId id="283" r:id="rId34"/>
    <p:sldId id="284" r:id="rId35"/>
    <p:sldId id="279" r:id="rId36"/>
    <p:sldId id="280" r:id="rId37"/>
    <p:sldId id="289" r:id="rId38"/>
    <p:sldId id="287" r:id="rId39"/>
    <p:sldId id="269" r:id="rId4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QCoGOvkrNqYid32Qe078A==" hashData="OGojCop55UE4envJTQwtmDhBqpLdzuELj0pkGH4jFIH/X83NuPfSBJ4d47p8UJfm9ClcsFsAWiG8/7YLv4X/o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C09D"/>
    <a:srgbClr val="DCBA97"/>
    <a:srgbClr val="E0BE99"/>
    <a:srgbClr val="E3C1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0" autoAdjust="0"/>
    <p:restoredTop sz="94660"/>
  </p:normalViewPr>
  <p:slideViewPr>
    <p:cSldViewPr snapToGrid="0">
      <p:cViewPr varScale="1">
        <p:scale>
          <a:sx n="115" d="100"/>
          <a:sy n="115" d="100"/>
        </p:scale>
        <p:origin x="20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685A5EFD-8B6C-465D-9C70-7AF6A74F4AC8}" type="datetimeFigureOut">
              <a:rPr lang="fr-FR" smtClean="0"/>
              <a:t>20/06/2026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4815574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85A5EFD-8B6C-465D-9C70-7AF6A74F4AC8}" type="datetimeFigureOut">
              <a:rPr lang="fr-FR" smtClean="0"/>
              <a:t>20/06/2026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706485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685A5EFD-8B6C-465D-9C70-7AF6A74F4AC8}" type="datetimeFigureOut">
              <a:rPr lang="fr-FR" smtClean="0"/>
              <a:t>20/06/2026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3678921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85A5EFD-8B6C-465D-9C70-7AF6A74F4AC8}" type="datetimeFigureOut">
              <a:rPr lang="fr-FR" smtClean="0"/>
              <a:t>20/06/2026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1397222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85A5EFD-8B6C-465D-9C70-7AF6A74F4AC8}" type="datetimeFigureOut">
              <a:rPr lang="fr-FR" smtClean="0"/>
              <a:t>20/06/2026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153160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85A5EFD-8B6C-465D-9C70-7AF6A74F4AC8}" type="datetimeFigureOut">
              <a:rPr lang="fr-FR" smtClean="0"/>
              <a:t>20/06/2026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3522782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85A5EFD-8B6C-465D-9C70-7AF6A74F4AC8}" type="datetimeFigureOut">
              <a:rPr lang="fr-FR" smtClean="0"/>
              <a:t>20/06/2026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1473850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685A5EFD-8B6C-465D-9C70-7AF6A74F4AC8}" type="datetimeFigureOut">
              <a:rPr lang="fr-FR" smtClean="0"/>
              <a:t>20/06/2026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130528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685A5EFD-8B6C-465D-9C70-7AF6A74F4AC8}" type="datetimeFigureOut">
              <a:rPr lang="fr-FR" smtClean="0"/>
              <a:t>20/06/2026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1030262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85A5EFD-8B6C-465D-9C70-7AF6A74F4AC8}" type="datetimeFigureOut">
              <a:rPr lang="fr-FR" smtClean="0"/>
              <a:t>20/06/2026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2753459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85A5EFD-8B6C-465D-9C70-7AF6A74F4AC8}" type="datetimeFigureOut">
              <a:rPr lang="fr-FR" smtClean="0"/>
              <a:t>20/06/2026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E357A49-8488-47DB-A64D-E297429AA5E3}" type="slidenum">
              <a:rPr lang="fr-FR" smtClean="0"/>
              <a:t>‹N°›</a:t>
            </a:fld>
            <a:endParaRPr lang="fr-FR"/>
          </a:p>
        </p:txBody>
      </p:sp>
    </p:spTree>
    <p:extLst>
      <p:ext uri="{BB962C8B-B14F-4D97-AF65-F5344CB8AC3E}">
        <p14:creationId xmlns:p14="http://schemas.microsoft.com/office/powerpoint/2010/main" val="760998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5A5EFD-8B6C-465D-9C70-7AF6A74F4AC8}" type="datetimeFigureOut">
              <a:rPr lang="fr-FR" smtClean="0"/>
              <a:t>20/06/2026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357A49-8488-47DB-A64D-E297429AA5E3}" type="slidenum">
              <a:rPr lang="fr-FR" smtClean="0"/>
              <a:t>‹N°›</a:t>
            </a:fld>
            <a:endParaRPr lang="fr-FR"/>
          </a:p>
        </p:txBody>
      </p:sp>
    </p:spTree>
    <p:extLst>
      <p:ext uri="{BB962C8B-B14F-4D97-AF65-F5344CB8AC3E}">
        <p14:creationId xmlns:p14="http://schemas.microsoft.com/office/powerpoint/2010/main" val="2358113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jpeg"/><Relationship Id="rId5" Type="http://schemas.openxmlformats.org/officeDocument/2006/relationships/image" Target="../media/image2.png"/><Relationship Id="rId10" Type="http://schemas.openxmlformats.org/officeDocument/2006/relationships/image" Target="../media/image6.png"/><Relationship Id="rId4" Type="http://schemas.openxmlformats.org/officeDocument/2006/relationships/image" Target="../media/image1.jpg"/><Relationship Id="rId9" Type="http://schemas.openxmlformats.org/officeDocument/2006/relationships/image" Target="../media/image5.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jpg"/><Relationship Id="rId1" Type="http://schemas.openxmlformats.org/officeDocument/2006/relationships/slideLayout" Target="../slideLayouts/slideLayout7.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7.jp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48.jpeg"/><Relationship Id="rId4" Type="http://schemas.openxmlformats.org/officeDocument/2006/relationships/image" Target="../media/image47.jpeg"/></Relationships>
</file>

<file path=ppt/slides/_rels/slide1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1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7.jpg"/><Relationship Id="rId1" Type="http://schemas.openxmlformats.org/officeDocument/2006/relationships/slideLayout" Target="../slideLayouts/slideLayout7.xml"/><Relationship Id="rId4" Type="http://schemas.microsoft.com/office/2007/relationships/hdphoto" Target="../media/hdphoto4.wdp"/></Relationships>
</file>

<file path=ppt/slides/_rels/slide2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jpg"/><Relationship Id="rId4" Type="http://schemas.openxmlformats.org/officeDocument/2006/relationships/image" Target="../media/image53.png"/></Relationships>
</file>

<file path=ppt/slides/_rels/slide2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58.jpg"/><Relationship Id="rId4" Type="http://schemas.openxmlformats.org/officeDocument/2006/relationships/image" Target="../media/image57.jpeg"/></Relationships>
</file>

<file path=ppt/slides/_rels/slide2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2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2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2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27.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78.jpeg"/><Relationship Id="rId4" Type="http://schemas.openxmlformats.org/officeDocument/2006/relationships/image" Target="../media/image77.jpeg"/></Relationships>
</file>

<file path=ppt/slides/_rels/slide2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80.jpeg"/></Relationships>
</file>

<file path=ppt/slides/_rels/slide3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31.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87.png"/><Relationship Id="rId4" Type="http://schemas.openxmlformats.org/officeDocument/2006/relationships/image" Target="../media/image86.jpeg"/></Relationships>
</file>

<file path=ppt/slides/_rels/slide3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89.jpeg"/></Relationships>
</file>

<file path=ppt/slides/_rels/slide33.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91.jpeg"/></Relationships>
</file>

<file path=ppt/slides/_rels/slide34.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93.jpeg"/></Relationships>
</file>

<file path=ppt/slides/_rels/slide35.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95.jpeg"/></Relationships>
</file>

<file path=ppt/slides/_rels/slide36.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media/image103.jpeg"/><Relationship Id="rId3" Type="http://schemas.openxmlformats.org/officeDocument/2006/relationships/image" Target="../media/image98.jpeg"/><Relationship Id="rId7" Type="http://schemas.openxmlformats.org/officeDocument/2006/relationships/image" Target="../media/image102.jpe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101.jpeg"/><Relationship Id="rId5" Type="http://schemas.openxmlformats.org/officeDocument/2006/relationships/image" Target="../media/image100.jpeg"/><Relationship Id="rId4" Type="http://schemas.openxmlformats.org/officeDocument/2006/relationships/image" Target="../media/image99.jpeg"/></Relationships>
</file>

<file path=ppt/slides/_rels/slide39.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104.jpeg"/><Relationship Id="rId7" Type="http://schemas.openxmlformats.org/officeDocument/2006/relationships/image" Target="../media/image106.png"/><Relationship Id="rId2" Type="http://schemas.openxmlformats.org/officeDocument/2006/relationships/image" Target="../media/image7.jpg"/><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105.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46"/>
            <a:ext cx="12192001" cy="6838531"/>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74607" y="1863164"/>
            <a:ext cx="1836000" cy="1836000"/>
          </a:xfrm>
          <a:prstGeom prst="rect">
            <a:avLst/>
          </a:prstGeom>
        </p:spPr>
      </p:pic>
      <p:pic>
        <p:nvPicPr>
          <p:cNvPr id="5" name="Image 4"/>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7589520" y="1862051"/>
            <a:ext cx="4602479" cy="1837113"/>
          </a:xfrm>
          <a:prstGeom prst="rect">
            <a:avLst/>
          </a:prstGeom>
        </p:spPr>
      </p:pic>
      <p:pic>
        <p:nvPicPr>
          <p:cNvPr id="6" name="Image 5"/>
          <p:cNvPicPr>
            <a:picLocks noChangeAspect="1"/>
          </p:cNvPicPr>
          <p:nvPr/>
        </p:nvPicPr>
        <p:blipFill>
          <a:blip r:embed="rId7" cstate="email">
            <a:extLst>
              <a:ext uri="{BEBA8EAE-BF5A-486C-A8C5-ECC9F3942E4B}">
                <a14:imgProps xmlns:a14="http://schemas.microsoft.com/office/drawing/2010/main">
                  <a14:imgLayer r:embed="rId8">
                    <a14:imgEffect>
                      <a14:backgroundRemoval t="1961" b="89706" l="0" r="97876"/>
                    </a14:imgEffect>
                  </a14:imgLayer>
                </a14:imgProps>
              </a:ext>
              <a:ext uri="{28A0092B-C50C-407E-A947-70E740481C1C}">
                <a14:useLocalDpi xmlns:a14="http://schemas.microsoft.com/office/drawing/2010/main"/>
              </a:ext>
            </a:extLst>
          </a:blip>
          <a:stretch>
            <a:fillRect/>
          </a:stretch>
        </p:blipFill>
        <p:spPr>
          <a:xfrm>
            <a:off x="9427742" y="4698000"/>
            <a:ext cx="2160000" cy="2160000"/>
          </a:xfrm>
          <a:prstGeom prst="rect">
            <a:avLst/>
          </a:prstGeom>
        </p:spPr>
      </p:pic>
      <p:pic>
        <p:nvPicPr>
          <p:cNvPr id="7" name="Image 6"/>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995496" y="384327"/>
            <a:ext cx="2124000" cy="1359360"/>
          </a:xfrm>
          <a:prstGeom prst="rect">
            <a:avLst/>
          </a:prstGeom>
        </p:spPr>
      </p:pic>
      <p:pic>
        <p:nvPicPr>
          <p:cNvPr id="4" name="Le bagne ; Pitié, pitié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942282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xit" presetSubtype="0" fill="hold" nodeType="withEffect">
                                  <p:stCondLst>
                                    <p:cond delay="0"/>
                                  </p:stCondLst>
                                  <p:childTnLst>
                                    <p:animEffect transition="out" filter="wipe(down)">
                                      <p:cBhvr>
                                        <p:cTn id="6" dur="180" accel="50000">
                                          <p:stCondLst>
                                            <p:cond delay="1820"/>
                                          </p:stCondLst>
                                        </p:cTn>
                                        <p:tgtEl>
                                          <p:spTgt spid="5"/>
                                        </p:tgtEl>
                                      </p:cBhvr>
                                    </p:animEffect>
                                    <p:anim calcmode="lin" valueType="num">
                                      <p:cBhvr>
                                        <p:cTn id="7" dur="1822" tmFilter="0,0; 0.14,0.31; 0.43,0.73; 0.71,0.91; 1.0,1.0">
                                          <p:stCondLst>
                                            <p:cond delay="0"/>
                                          </p:stCondLst>
                                        </p:cTn>
                                        <p:tgtEl>
                                          <p:spTgt spid="5"/>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5"/>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5"/>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5"/>
                                        </p:tgtEl>
                                        <p:attrNameLst>
                                          <p:attrName>ppt_y</p:attrName>
                                        </p:attrNameLst>
                                      </p:cBhvr>
                                      <p:tavLst>
                                        <p:tav tm="0">
                                          <p:val>
                                            <p:strVal val="ppt_y"/>
                                          </p:val>
                                        </p:tav>
                                        <p:tav tm="100000">
                                          <p:val>
                                            <p:strVal val="ppt_y+ppt_h"/>
                                          </p:val>
                                        </p:tav>
                                      </p:tavLst>
                                    </p:anim>
                                    <p:animScale>
                                      <p:cBhvr>
                                        <p:cTn id="14" dur="26">
                                          <p:stCondLst>
                                            <p:cond delay="620"/>
                                          </p:stCondLst>
                                        </p:cTn>
                                        <p:tgtEl>
                                          <p:spTgt spid="5"/>
                                        </p:tgtEl>
                                      </p:cBhvr>
                                      <p:to x="100000" y="60000"/>
                                    </p:animScale>
                                    <p:animScale>
                                      <p:cBhvr>
                                        <p:cTn id="15" dur="166" decel="50000">
                                          <p:stCondLst>
                                            <p:cond delay="646"/>
                                          </p:stCondLst>
                                        </p:cTn>
                                        <p:tgtEl>
                                          <p:spTgt spid="5"/>
                                        </p:tgtEl>
                                      </p:cBhvr>
                                      <p:to x="100000" y="100000"/>
                                    </p:animScale>
                                    <p:animScale>
                                      <p:cBhvr>
                                        <p:cTn id="16" dur="26">
                                          <p:stCondLst>
                                            <p:cond delay="1312"/>
                                          </p:stCondLst>
                                        </p:cTn>
                                        <p:tgtEl>
                                          <p:spTgt spid="5"/>
                                        </p:tgtEl>
                                      </p:cBhvr>
                                      <p:to x="100000" y="80000"/>
                                    </p:animScale>
                                    <p:animScale>
                                      <p:cBhvr>
                                        <p:cTn id="17" dur="166" decel="50000">
                                          <p:stCondLst>
                                            <p:cond delay="1338"/>
                                          </p:stCondLst>
                                        </p:cTn>
                                        <p:tgtEl>
                                          <p:spTgt spid="5"/>
                                        </p:tgtEl>
                                      </p:cBhvr>
                                      <p:to x="100000" y="100000"/>
                                    </p:animScale>
                                    <p:animScale>
                                      <p:cBhvr>
                                        <p:cTn id="18" dur="26">
                                          <p:stCondLst>
                                            <p:cond delay="1642"/>
                                          </p:stCondLst>
                                        </p:cTn>
                                        <p:tgtEl>
                                          <p:spTgt spid="5"/>
                                        </p:tgtEl>
                                      </p:cBhvr>
                                      <p:to x="100000" y="90000"/>
                                    </p:animScale>
                                    <p:animScale>
                                      <p:cBhvr>
                                        <p:cTn id="19" dur="166" decel="50000">
                                          <p:stCondLst>
                                            <p:cond delay="1668"/>
                                          </p:stCondLst>
                                        </p:cTn>
                                        <p:tgtEl>
                                          <p:spTgt spid="5"/>
                                        </p:tgtEl>
                                      </p:cBhvr>
                                      <p:to x="100000" y="100000"/>
                                    </p:animScale>
                                    <p:animScale>
                                      <p:cBhvr>
                                        <p:cTn id="20" dur="26">
                                          <p:stCondLst>
                                            <p:cond delay="1808"/>
                                          </p:stCondLst>
                                        </p:cTn>
                                        <p:tgtEl>
                                          <p:spTgt spid="5"/>
                                        </p:tgtEl>
                                      </p:cBhvr>
                                      <p:to x="100000" y="95000"/>
                                    </p:animScale>
                                    <p:animScale>
                                      <p:cBhvr>
                                        <p:cTn id="21" dur="166" decel="50000">
                                          <p:stCondLst>
                                            <p:cond delay="1834"/>
                                          </p:stCondLst>
                                        </p:cTn>
                                        <p:tgtEl>
                                          <p:spTgt spid="5"/>
                                        </p:tgtEl>
                                      </p:cBhvr>
                                      <p:to x="100000" y="100000"/>
                                    </p:animScale>
                                    <p:set>
                                      <p:cBhvr>
                                        <p:cTn id="22" dur="1" fill="hold">
                                          <p:stCondLst>
                                            <p:cond delay="1999"/>
                                          </p:stCondLst>
                                        </p:cTn>
                                        <p:tgtEl>
                                          <p:spTgt spid="5"/>
                                        </p:tgtEl>
                                        <p:attrNameLst>
                                          <p:attrName>style.visibility</p:attrName>
                                        </p:attrNameLst>
                                      </p:cBhvr>
                                      <p:to>
                                        <p:strVal val="hidden"/>
                                      </p:to>
                                    </p:set>
                                  </p:childTnLst>
                                </p:cTn>
                              </p:par>
                              <p:par>
                                <p:cTn id="23" presetID="35" presetClass="path" presetSubtype="0" repeatCount="2000" accel="50000" fill="hold" nodeType="withEffect">
                                  <p:stCondLst>
                                    <p:cond delay="0"/>
                                  </p:stCondLst>
                                  <p:childTnLst>
                                    <p:animMotion origin="layout" path="M 1.04167E-6 -1.11111E-6 L -0.77227 0.0206 " pathEditMode="relative" rAng="0" ptsTypes="AA">
                                      <p:cBhvr>
                                        <p:cTn id="24" dur="2000" fill="hold"/>
                                        <p:tgtEl>
                                          <p:spTgt spid="6"/>
                                        </p:tgtEl>
                                        <p:attrNameLst>
                                          <p:attrName>ppt_x</p:attrName>
                                          <p:attrName>ppt_y</p:attrName>
                                        </p:attrNameLst>
                                      </p:cBhvr>
                                      <p:rCtr x="-38620" y="1019"/>
                                    </p:animMotion>
                                  </p:childTnLst>
                                </p:cTn>
                              </p:par>
                            </p:childTnLst>
                          </p:cTn>
                        </p:par>
                        <p:par>
                          <p:cTn id="25" fill="hold">
                            <p:stCondLst>
                              <p:cond delay="4000"/>
                            </p:stCondLst>
                            <p:childTnLst>
                              <p:par>
                                <p:cTn id="26" presetID="1" presetClass="mediacall" presetSubtype="0" fill="hold" nodeType="afterEffect">
                                  <p:stCondLst>
                                    <p:cond delay="0"/>
                                  </p:stCondLst>
                                  <p:childTnLst>
                                    <p:cmd type="call" cmd="playFrom(0.0)">
                                      <p:cBhvr>
                                        <p:cTn id="27"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28"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sp>
        <p:nvSpPr>
          <p:cNvPr id="3" name="Rectangle 2"/>
          <p:cNvSpPr/>
          <p:nvPr/>
        </p:nvSpPr>
        <p:spPr>
          <a:xfrm>
            <a:off x="573578" y="321661"/>
            <a:ext cx="6096000" cy="2585323"/>
          </a:xfrm>
          <a:prstGeom prst="rect">
            <a:avLst/>
          </a:prstGeom>
        </p:spPr>
        <p:txBody>
          <a:bodyPr>
            <a:spAutoFit/>
          </a:bodyPr>
          <a:lstStyle/>
          <a:p>
            <a:r>
              <a:rPr lang="fr-FR" dirty="0">
                <a:solidFill>
                  <a:srgbClr val="000000"/>
                </a:solidFill>
                <a:latin typeface="latin_ext"/>
              </a:rPr>
              <a:t>Après la suppression progressive des galères sous Louis XV s'ouvre le temps des bagnes portuaires (Toulon, </a:t>
            </a:r>
            <a:r>
              <a:rPr lang="fr-FR" dirty="0" smtClean="0">
                <a:solidFill>
                  <a:srgbClr val="000000"/>
                </a:solidFill>
                <a:latin typeface="latin_ext"/>
              </a:rPr>
              <a:t>La Rochelle ‘Rochefort’, </a:t>
            </a:r>
            <a:r>
              <a:rPr lang="fr-FR" dirty="0">
                <a:solidFill>
                  <a:srgbClr val="000000"/>
                </a:solidFill>
                <a:latin typeface="latin_ext"/>
              </a:rPr>
              <a:t>Brest) désormais voués à l'exécution de la peine des Travaux Forcés. Mais quelques décennies plus tard, dans les années 1840, se répandent l'idée que la concentration de milliers de forçats regroupés dans quelques arsenaux est dangereuse pour la population civile, contagieuse pour les ouvriers libres et coûteuse pour l'Etat.</a:t>
            </a:r>
            <a:endParaRPr lang="fr-FR" dirty="0"/>
          </a:p>
        </p:txBody>
      </p:sp>
      <p:pic>
        <p:nvPicPr>
          <p:cNvPr id="5" name="Imag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243156" y="142234"/>
            <a:ext cx="4644000" cy="2944179"/>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315156" y="3610234"/>
            <a:ext cx="4572000" cy="2833891"/>
          </a:xfrm>
          <a:prstGeom prst="rect">
            <a:avLst/>
          </a:prstGeom>
        </p:spPr>
      </p:pic>
      <p:pic>
        <p:nvPicPr>
          <p:cNvPr id="7" name="Image 6"/>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73578" y="3053391"/>
            <a:ext cx="5868000" cy="3651771"/>
          </a:xfrm>
          <a:prstGeom prst="rect">
            <a:avLst/>
          </a:prstGeom>
        </p:spPr>
      </p:pic>
      <p:sp>
        <p:nvSpPr>
          <p:cNvPr id="8" name="ZoneTexte 7"/>
          <p:cNvSpPr txBox="1"/>
          <p:nvPr/>
        </p:nvSpPr>
        <p:spPr>
          <a:xfrm>
            <a:off x="7514705" y="631767"/>
            <a:ext cx="3607724" cy="369332"/>
          </a:xfrm>
          <a:prstGeom prst="rect">
            <a:avLst/>
          </a:prstGeom>
          <a:noFill/>
        </p:spPr>
        <p:txBody>
          <a:bodyPr wrap="square" rtlCol="0">
            <a:spAutoFit/>
          </a:bodyPr>
          <a:lstStyle/>
          <a:p>
            <a:r>
              <a:rPr lang="fr-FR" b="1" dirty="0" smtClean="0">
                <a:solidFill>
                  <a:srgbClr val="FF0000"/>
                </a:solidFill>
              </a:rPr>
              <a:t>Le bagne cessera d’exister en 1873 </a:t>
            </a:r>
            <a:endParaRPr lang="fr-FR" b="1" dirty="0">
              <a:solidFill>
                <a:srgbClr val="FF0000"/>
              </a:solidFill>
            </a:endParaRPr>
          </a:p>
        </p:txBody>
      </p:sp>
      <p:sp>
        <p:nvSpPr>
          <p:cNvPr id="9" name="ZoneTexte 8"/>
          <p:cNvSpPr txBox="1"/>
          <p:nvPr/>
        </p:nvSpPr>
        <p:spPr>
          <a:xfrm>
            <a:off x="1246908" y="3358342"/>
            <a:ext cx="5062451" cy="369332"/>
          </a:xfrm>
          <a:prstGeom prst="rect">
            <a:avLst/>
          </a:prstGeom>
          <a:noFill/>
        </p:spPr>
        <p:txBody>
          <a:bodyPr wrap="square" rtlCol="0">
            <a:spAutoFit/>
          </a:bodyPr>
          <a:lstStyle/>
          <a:p>
            <a:r>
              <a:rPr lang="fr-FR" b="1" dirty="0" smtClean="0">
                <a:solidFill>
                  <a:srgbClr val="FF0000"/>
                </a:solidFill>
              </a:rPr>
              <a:t>Le bagne de Brest a fonctionné de 1749 à1858</a:t>
            </a:r>
            <a:endParaRPr lang="fr-FR" b="1" dirty="0">
              <a:solidFill>
                <a:srgbClr val="FF0000"/>
              </a:solidFill>
            </a:endParaRPr>
          </a:p>
        </p:txBody>
      </p:sp>
    </p:spTree>
    <p:extLst>
      <p:ext uri="{BB962C8B-B14F-4D97-AF65-F5344CB8AC3E}">
        <p14:creationId xmlns:p14="http://schemas.microsoft.com/office/powerpoint/2010/main" val="19724381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98599" y="625197"/>
            <a:ext cx="4572000" cy="2864168"/>
          </a:xfrm>
          <a:prstGeom prst="rect">
            <a:avLst/>
          </a:prstGeom>
        </p:spPr>
      </p:pic>
      <p:sp>
        <p:nvSpPr>
          <p:cNvPr id="4" name="ZoneTexte 3"/>
          <p:cNvSpPr txBox="1"/>
          <p:nvPr/>
        </p:nvSpPr>
        <p:spPr>
          <a:xfrm>
            <a:off x="5877098" y="127878"/>
            <a:ext cx="2385753" cy="369332"/>
          </a:xfrm>
          <a:prstGeom prst="rect">
            <a:avLst/>
          </a:prstGeom>
          <a:noFill/>
        </p:spPr>
        <p:txBody>
          <a:bodyPr wrap="square" rtlCol="0">
            <a:spAutoFit/>
          </a:bodyPr>
          <a:lstStyle/>
          <a:p>
            <a:r>
              <a:rPr lang="fr-FR" b="1" dirty="0" smtClean="0">
                <a:solidFill>
                  <a:srgbClr val="FF0000"/>
                </a:solidFill>
              </a:rPr>
              <a:t>Bagne de l’île de Ré</a:t>
            </a:r>
            <a:endParaRPr lang="fr-FR" b="1" dirty="0">
              <a:solidFill>
                <a:srgbClr val="FF0000"/>
              </a:solidFill>
            </a:endParaRPr>
          </a:p>
        </p:txBody>
      </p:sp>
      <p:pic>
        <p:nvPicPr>
          <p:cNvPr id="5" name="Imag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259094" y="3851673"/>
            <a:ext cx="3204000" cy="2347269"/>
          </a:xfrm>
          <a:prstGeom prst="rect">
            <a:avLst/>
          </a:prstGeom>
        </p:spPr>
      </p:pic>
      <p:pic>
        <p:nvPicPr>
          <p:cNvPr id="7" name="Image 6"/>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988594" y="625197"/>
            <a:ext cx="4284000" cy="2864168"/>
          </a:xfrm>
          <a:prstGeom prst="rect">
            <a:avLst/>
          </a:prstGeom>
        </p:spPr>
      </p:pic>
      <p:pic>
        <p:nvPicPr>
          <p:cNvPr id="9" name="Image 8"/>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3590" y="4003642"/>
            <a:ext cx="4140000" cy="2716684"/>
          </a:xfrm>
          <a:prstGeom prst="rect">
            <a:avLst/>
          </a:prstGeom>
        </p:spPr>
      </p:pic>
      <p:pic>
        <p:nvPicPr>
          <p:cNvPr id="10" name="Image 9"/>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147857" y="71315"/>
            <a:ext cx="2484000" cy="3780358"/>
          </a:xfrm>
          <a:prstGeom prst="rect">
            <a:avLst/>
          </a:prstGeom>
        </p:spPr>
      </p:pic>
      <p:pic>
        <p:nvPicPr>
          <p:cNvPr id="11" name="Image 10"/>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7498599" y="3851673"/>
            <a:ext cx="4572000" cy="2866708"/>
          </a:xfrm>
          <a:prstGeom prst="rect">
            <a:avLst/>
          </a:prstGeom>
        </p:spPr>
      </p:pic>
    </p:spTree>
    <p:extLst>
      <p:ext uri="{BB962C8B-B14F-4D97-AF65-F5344CB8AC3E}">
        <p14:creationId xmlns:p14="http://schemas.microsoft.com/office/powerpoint/2010/main" val="19696794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rotWithShape="1">
          <a:blip r:embed="rId3" cstate="email">
            <a:duotone>
              <a:prstClr val="black"/>
              <a:schemeClr val="tx2">
                <a:tint val="45000"/>
                <a:satMod val="400000"/>
              </a:schemeClr>
            </a:duotone>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a:ext>
            </a:extLst>
          </a:blip>
          <a:srcRect r="2786"/>
          <a:stretch/>
        </p:blipFill>
        <p:spPr>
          <a:xfrm>
            <a:off x="0" y="-138"/>
            <a:ext cx="12192000" cy="6851707"/>
          </a:xfrm>
          <a:prstGeom prst="rect">
            <a:avLst/>
          </a:prstGeom>
        </p:spPr>
      </p:pic>
    </p:spTree>
    <p:extLst>
      <p:ext uri="{BB962C8B-B14F-4D97-AF65-F5344CB8AC3E}">
        <p14:creationId xmlns:p14="http://schemas.microsoft.com/office/powerpoint/2010/main" val="28949860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rotWithShape="1">
          <a:blip r:embed="rId3" cstate="email">
            <a:duotone>
              <a:prstClr val="black"/>
              <a:srgbClr val="D9C3A5">
                <a:tint val="50000"/>
                <a:satMod val="180000"/>
              </a:srgbClr>
            </a:duotone>
            <a:extLst>
              <a:ext uri="{28A0092B-C50C-407E-A947-70E740481C1C}">
                <a14:useLocalDpi xmlns:a14="http://schemas.microsoft.com/office/drawing/2010/main"/>
              </a:ext>
            </a:extLst>
          </a:blip>
          <a:srcRect/>
          <a:stretch/>
        </p:blipFill>
        <p:spPr>
          <a:xfrm>
            <a:off x="0" y="0"/>
            <a:ext cx="12192000" cy="6851569"/>
          </a:xfrm>
          <a:prstGeom prst="rect">
            <a:avLst/>
          </a:prstGeom>
        </p:spPr>
      </p:pic>
    </p:spTree>
    <p:extLst>
      <p:ext uri="{BB962C8B-B14F-4D97-AF65-F5344CB8AC3E}">
        <p14:creationId xmlns:p14="http://schemas.microsoft.com/office/powerpoint/2010/main" val="15333841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sp>
        <p:nvSpPr>
          <p:cNvPr id="3" name="Rectangle 2"/>
          <p:cNvSpPr/>
          <p:nvPr/>
        </p:nvSpPr>
        <p:spPr>
          <a:xfrm>
            <a:off x="247025" y="81942"/>
            <a:ext cx="6653713" cy="2862322"/>
          </a:xfrm>
          <a:prstGeom prst="rect">
            <a:avLst/>
          </a:prstGeom>
        </p:spPr>
        <p:txBody>
          <a:bodyPr wrap="square">
            <a:spAutoFit/>
          </a:bodyPr>
          <a:lstStyle/>
          <a:p>
            <a:r>
              <a:rPr lang="fr-FR" dirty="0"/>
              <a:t>A la fin du XIX </a:t>
            </a:r>
            <a:r>
              <a:rPr lang="fr-FR" baseline="30000" dirty="0"/>
              <a:t>e</a:t>
            </a:r>
            <a:r>
              <a:rPr lang="fr-FR" dirty="0"/>
              <a:t> siècle, le système a trouvé sa logique et défini son fonctionnement. Une à deux fois par an, les navires </a:t>
            </a:r>
            <a:r>
              <a:rPr lang="fr-FR" b="1" i="1" dirty="0"/>
              <a:t>de la Loire</a:t>
            </a:r>
            <a:r>
              <a:rPr lang="fr-FR" dirty="0"/>
              <a:t> puis</a:t>
            </a:r>
            <a:r>
              <a:rPr lang="fr-FR" b="1" dirty="0"/>
              <a:t> </a:t>
            </a:r>
            <a:r>
              <a:rPr lang="fr-FR" b="1" i="1" dirty="0" smtClean="0"/>
              <a:t>le </a:t>
            </a:r>
            <a:r>
              <a:rPr lang="fr-FR" b="1" i="1" dirty="0"/>
              <a:t>Martinière</a:t>
            </a:r>
            <a:r>
              <a:rPr lang="fr-FR" dirty="0"/>
              <a:t> (entre les deux guerres mondiales) transfèrent, par effectif de 600 à 700 matricules, les condamnés rassemblés à Saint-Martin de Ré vers Saint-Laurent-du-Maroni devenu véritable capitale d'un univers pénitentiaire qui compte aussi les Iles du Salut, le camp de la relégation à Saint-Jean-du-Maroni, l'îlot Saint-Louis pour les lépreux, des camps forestiers à l'effrayante réputation, celui de Kourou moins meurtrier et Cayenne où se retrouvent plutôt les forçats libérés mais exilés à vie en Guyane.</a:t>
            </a:r>
          </a:p>
        </p:txBody>
      </p:sp>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052029" y="159116"/>
            <a:ext cx="4788000" cy="3019185"/>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52029" y="3481570"/>
            <a:ext cx="4788000" cy="2984169"/>
          </a:xfrm>
          <a:prstGeom prst="rect">
            <a:avLst/>
          </a:prstGeom>
        </p:spPr>
      </p:pic>
      <p:pic>
        <p:nvPicPr>
          <p:cNvPr id="8" name="Image 7"/>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85847" y="3481570"/>
            <a:ext cx="3872399" cy="3204188"/>
          </a:xfrm>
          <a:prstGeom prst="rect">
            <a:avLst/>
          </a:prstGeom>
        </p:spPr>
      </p:pic>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86136" y="3582239"/>
            <a:ext cx="2124000" cy="3167434"/>
          </a:xfrm>
          <a:prstGeom prst="rect">
            <a:avLst/>
          </a:prstGeom>
        </p:spPr>
      </p:pic>
      <p:sp>
        <p:nvSpPr>
          <p:cNvPr id="10" name="Rectangle 9"/>
          <p:cNvSpPr/>
          <p:nvPr/>
        </p:nvSpPr>
        <p:spPr>
          <a:xfrm>
            <a:off x="247025" y="3026314"/>
            <a:ext cx="6018809" cy="646331"/>
          </a:xfrm>
          <a:prstGeom prst="rect">
            <a:avLst/>
          </a:prstGeom>
        </p:spPr>
        <p:txBody>
          <a:bodyPr wrap="square">
            <a:spAutoFit/>
          </a:bodyPr>
          <a:lstStyle/>
          <a:p>
            <a:r>
              <a:rPr lang="fr-FR" dirty="0" smtClean="0">
                <a:solidFill>
                  <a:srgbClr val="FF0000"/>
                </a:solidFill>
              </a:rPr>
              <a:t>Habillement </a:t>
            </a:r>
            <a:r>
              <a:rPr lang="fr-FR" dirty="0">
                <a:solidFill>
                  <a:srgbClr val="FF0000"/>
                </a:solidFill>
              </a:rPr>
              <a:t>et fers que reçoit un forçat en arrivant au bagne (France). En 1840.</a:t>
            </a:r>
          </a:p>
        </p:txBody>
      </p:sp>
    </p:spTree>
    <p:extLst>
      <p:ext uri="{BB962C8B-B14F-4D97-AF65-F5344CB8AC3E}">
        <p14:creationId xmlns:p14="http://schemas.microsoft.com/office/powerpoint/2010/main" val="9177456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29"/>
            <a:ext cx="12204000" cy="6858029"/>
          </a:xfrm>
          <a:prstGeom prst="rect">
            <a:avLst/>
          </a:prstGeom>
        </p:spPr>
      </p:pic>
      <p:sp>
        <p:nvSpPr>
          <p:cNvPr id="4" name="ZoneTexte 3"/>
          <p:cNvSpPr txBox="1"/>
          <p:nvPr/>
        </p:nvSpPr>
        <p:spPr>
          <a:xfrm>
            <a:off x="8394558" y="936120"/>
            <a:ext cx="3610629" cy="2522458"/>
          </a:xfrm>
          <a:prstGeom prst="flowChartDocument">
            <a:avLst/>
          </a:prstGeom>
          <a:solidFill>
            <a:schemeClr val="bg1"/>
          </a:solidFill>
        </p:spPr>
        <p:txBody>
          <a:bodyPr wrap="square" rtlCol="0">
            <a:spAutoFit/>
          </a:bodyPr>
          <a:lstStyle/>
          <a:p>
            <a:r>
              <a:rPr lang="fr-FR" b="1" dirty="0" smtClean="0"/>
              <a:t>Île du </a:t>
            </a:r>
            <a:r>
              <a:rPr lang="fr-FR" b="1" dirty="0" smtClean="0"/>
              <a:t>Diable</a:t>
            </a:r>
          </a:p>
          <a:p>
            <a:r>
              <a:rPr lang="fr-FR" dirty="0"/>
              <a:t>Gros rocher, qui après avoir servi de léproserie a été réservée aux détenus politiques, et est devenue célèbre pour avoir hébergé le capitaine Dreyfus d'avril 1895 à juin 1899, </a:t>
            </a:r>
            <a:endParaRPr lang="fr-FR" dirty="0"/>
          </a:p>
        </p:txBody>
      </p:sp>
      <p:sp>
        <p:nvSpPr>
          <p:cNvPr id="7" name="ZoneTexte 6"/>
          <p:cNvSpPr txBox="1"/>
          <p:nvPr/>
        </p:nvSpPr>
        <p:spPr>
          <a:xfrm>
            <a:off x="4035516" y="981698"/>
            <a:ext cx="4100052" cy="1834515"/>
          </a:xfrm>
          <a:prstGeom prst="flowChartDocument">
            <a:avLst/>
          </a:prstGeom>
          <a:solidFill>
            <a:schemeClr val="bg1"/>
          </a:solidFill>
        </p:spPr>
        <p:txBody>
          <a:bodyPr wrap="square" rtlCol="0">
            <a:spAutoFit/>
          </a:bodyPr>
          <a:lstStyle/>
          <a:p>
            <a:r>
              <a:rPr lang="fr-FR" b="1" dirty="0" smtClean="0"/>
              <a:t>Île </a:t>
            </a:r>
            <a:r>
              <a:rPr lang="fr-FR" b="1" dirty="0" smtClean="0"/>
              <a:t>Royale</a:t>
            </a:r>
          </a:p>
          <a:p>
            <a:r>
              <a:rPr lang="fr-FR" dirty="0"/>
              <a:t>Beaucoup plus grande que la précédente, réservée au condamnés ayant à subir les plus lourdes peines, possède d'importants bâtiments ainsi qu'un hôpital.</a:t>
            </a:r>
            <a:endParaRPr lang="fr-FR" dirty="0"/>
          </a:p>
        </p:txBody>
      </p:sp>
      <p:sp>
        <p:nvSpPr>
          <p:cNvPr id="8" name="ZoneTexte 7"/>
          <p:cNvSpPr txBox="1"/>
          <p:nvPr/>
        </p:nvSpPr>
        <p:spPr>
          <a:xfrm>
            <a:off x="251662" y="983031"/>
            <a:ext cx="3524864" cy="1490543"/>
          </a:xfrm>
          <a:prstGeom prst="flowChartDocument">
            <a:avLst/>
          </a:prstGeom>
          <a:solidFill>
            <a:schemeClr val="bg1"/>
          </a:solidFill>
        </p:spPr>
        <p:txBody>
          <a:bodyPr wrap="square" rtlCol="0">
            <a:spAutoFit/>
          </a:bodyPr>
          <a:lstStyle/>
          <a:p>
            <a:r>
              <a:rPr lang="fr-FR" b="1" dirty="0" smtClean="0"/>
              <a:t>Île </a:t>
            </a:r>
            <a:r>
              <a:rPr lang="fr-FR" b="1" dirty="0" smtClean="0"/>
              <a:t>Saint-Joseph</a:t>
            </a:r>
          </a:p>
          <a:p>
            <a:r>
              <a:rPr lang="fr-FR" dirty="0"/>
              <a:t>Appelée aussi île du silence, car les condamnés n'avaient pas droit à la parole.</a:t>
            </a:r>
            <a:endParaRPr lang="fr-FR" dirty="0"/>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6261" y="5435481"/>
            <a:ext cx="2340000" cy="1416088"/>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02068" y="5388275"/>
            <a:ext cx="2340000" cy="1441993"/>
          </a:xfrm>
          <a:prstGeom prst="rect">
            <a:avLst/>
          </a:prstGeom>
        </p:spPr>
      </p:pic>
      <p:pic>
        <p:nvPicPr>
          <p:cNvPr id="9" name="Image 8"/>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338290" y="5388275"/>
            <a:ext cx="3348000" cy="1439267"/>
          </a:xfrm>
          <a:prstGeom prst="rect">
            <a:avLst/>
          </a:prstGeom>
        </p:spPr>
      </p:pic>
    </p:spTree>
    <p:extLst>
      <p:ext uri="{BB962C8B-B14F-4D97-AF65-F5344CB8AC3E}">
        <p14:creationId xmlns:p14="http://schemas.microsoft.com/office/powerpoint/2010/main" val="6631185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0"/>
            <a:ext cx="12192000" cy="6851678"/>
          </a:xfrm>
          <a:prstGeom prst="rect">
            <a:avLst/>
          </a:prstGeom>
        </p:spPr>
      </p:pic>
      <p:sp>
        <p:nvSpPr>
          <p:cNvPr id="3" name="Rectangle 2"/>
          <p:cNvSpPr/>
          <p:nvPr/>
        </p:nvSpPr>
        <p:spPr>
          <a:xfrm>
            <a:off x="471055" y="499310"/>
            <a:ext cx="6096000" cy="2031325"/>
          </a:xfrm>
          <a:prstGeom prst="rect">
            <a:avLst/>
          </a:prstGeom>
        </p:spPr>
        <p:txBody>
          <a:bodyPr>
            <a:spAutoFit/>
          </a:bodyPr>
          <a:lstStyle/>
          <a:p>
            <a:r>
              <a:rPr lang="fr-FR" dirty="0">
                <a:solidFill>
                  <a:srgbClr val="000000"/>
                </a:solidFill>
                <a:latin typeface="latin_ext"/>
              </a:rPr>
              <a:t>Napoléon III décide, au début de son règne, de l'exil définitif de ceux (et de celles) qui bafouent gravement la loi. Après avoir hésité sur quelques horizons possibles, le choix se porte sur la Guyane que l'on espère développer grâce à l'afflux d'une main d'œuvre de réprouvés pouvoir, de surcroît, trouver dans le travail, le rachat de leurs fautes.</a:t>
            </a:r>
            <a:endParaRPr lang="fr-FR" dirty="0"/>
          </a:p>
        </p:txBody>
      </p:sp>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907875" y="199540"/>
            <a:ext cx="4824000" cy="3087561"/>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907875" y="3537378"/>
            <a:ext cx="4824000" cy="3063914"/>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7186" y="2781021"/>
            <a:ext cx="5076000" cy="3820271"/>
          </a:xfrm>
          <a:prstGeom prst="rect">
            <a:avLst/>
          </a:prstGeom>
        </p:spPr>
      </p:pic>
    </p:spTree>
    <p:extLst>
      <p:ext uri="{BB962C8B-B14F-4D97-AF65-F5344CB8AC3E}">
        <p14:creationId xmlns:p14="http://schemas.microsoft.com/office/powerpoint/2010/main" val="42699139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056451" y="194337"/>
            <a:ext cx="4572000" cy="3167264"/>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54632" y="273867"/>
            <a:ext cx="4752000" cy="3087733"/>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92378" y="3638757"/>
            <a:ext cx="3708000" cy="2688839"/>
          </a:xfrm>
          <a:prstGeom prst="rect">
            <a:avLst/>
          </a:prstGeom>
        </p:spPr>
      </p:pic>
      <p:pic>
        <p:nvPicPr>
          <p:cNvPr id="6" name="Imag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174300" y="3686065"/>
            <a:ext cx="4068000" cy="2641532"/>
          </a:xfrm>
          <a:prstGeom prst="rect">
            <a:avLst/>
          </a:prstGeom>
        </p:spPr>
      </p:pic>
      <p:pic>
        <p:nvPicPr>
          <p:cNvPr id="9" name="Image 8"/>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81994" y="3686065"/>
            <a:ext cx="3960000" cy="2641532"/>
          </a:xfrm>
          <a:prstGeom prst="rect">
            <a:avLst/>
          </a:prstGeom>
        </p:spPr>
      </p:pic>
    </p:spTree>
    <p:extLst>
      <p:ext uri="{BB962C8B-B14F-4D97-AF65-F5344CB8AC3E}">
        <p14:creationId xmlns:p14="http://schemas.microsoft.com/office/powerpoint/2010/main" val="18221130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0000" y="46611"/>
            <a:ext cx="8352000" cy="3147889"/>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0000" y="3241220"/>
            <a:ext cx="8352000" cy="3560040"/>
          </a:xfrm>
          <a:prstGeom prst="rect">
            <a:avLst/>
          </a:prstGeom>
        </p:spPr>
      </p:pic>
      <p:sp>
        <p:nvSpPr>
          <p:cNvPr id="5" name="ZoneTexte 4"/>
          <p:cNvSpPr txBox="1"/>
          <p:nvPr/>
        </p:nvSpPr>
        <p:spPr>
          <a:xfrm>
            <a:off x="328233" y="1460827"/>
            <a:ext cx="1263535" cy="923330"/>
          </a:xfrm>
          <a:prstGeom prst="rect">
            <a:avLst/>
          </a:prstGeom>
          <a:solidFill>
            <a:schemeClr val="accent5">
              <a:lumMod val="40000"/>
              <a:lumOff val="60000"/>
            </a:schemeClr>
          </a:solidFill>
        </p:spPr>
        <p:txBody>
          <a:bodyPr wrap="square" rtlCol="0">
            <a:spAutoFit/>
          </a:bodyPr>
          <a:lstStyle/>
          <a:p>
            <a:r>
              <a:rPr lang="fr-FR" dirty="0" smtClean="0"/>
              <a:t>Ses images date de 1973</a:t>
            </a:r>
            <a:endParaRPr lang="fr-FR" dirty="0"/>
          </a:p>
        </p:txBody>
      </p:sp>
    </p:spTree>
    <p:extLst>
      <p:ext uri="{BB962C8B-B14F-4D97-AF65-F5344CB8AC3E}">
        <p14:creationId xmlns:p14="http://schemas.microsoft.com/office/powerpoint/2010/main" val="209585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spTree>
    <p:extLst>
      <p:ext uri="{BB962C8B-B14F-4D97-AF65-F5344CB8AC3E}">
        <p14:creationId xmlns:p14="http://schemas.microsoft.com/office/powerpoint/2010/main" val="8610165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
            <a:ext cx="12192000" cy="6851569"/>
          </a:xfrm>
          <a:prstGeom prst="rect">
            <a:avLst/>
          </a:prstGeom>
        </p:spPr>
      </p:pic>
    </p:spTree>
    <p:extLst>
      <p:ext uri="{BB962C8B-B14F-4D97-AF65-F5344CB8AC3E}">
        <p14:creationId xmlns:p14="http://schemas.microsoft.com/office/powerpoint/2010/main" val="9494217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8000" y="3387775"/>
            <a:ext cx="9036000" cy="3427344"/>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60000" y="6"/>
            <a:ext cx="9072000" cy="3338161"/>
          </a:xfrm>
          <a:prstGeom prst="rect">
            <a:avLst/>
          </a:prstGeom>
        </p:spPr>
      </p:pic>
    </p:spTree>
    <p:extLst>
      <p:ext uri="{BB962C8B-B14F-4D97-AF65-F5344CB8AC3E}">
        <p14:creationId xmlns:p14="http://schemas.microsoft.com/office/powerpoint/2010/main" val="10474790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24000" y="2820746"/>
            <a:ext cx="5868000" cy="3910452"/>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2820746"/>
            <a:ext cx="6228000" cy="3910452"/>
          </a:xfrm>
          <a:prstGeom prst="rect">
            <a:avLst/>
          </a:prstGeom>
        </p:spPr>
      </p:pic>
      <p:sp>
        <p:nvSpPr>
          <p:cNvPr id="5" name="Rectangle 4"/>
          <p:cNvSpPr/>
          <p:nvPr/>
        </p:nvSpPr>
        <p:spPr>
          <a:xfrm>
            <a:off x="166254" y="256157"/>
            <a:ext cx="11596255" cy="2031325"/>
          </a:xfrm>
          <a:prstGeom prst="rect">
            <a:avLst/>
          </a:prstGeom>
        </p:spPr>
        <p:txBody>
          <a:bodyPr wrap="square">
            <a:spAutoFit/>
          </a:bodyPr>
          <a:lstStyle/>
          <a:p>
            <a:r>
              <a:rPr lang="fr-FR" i="1" dirty="0">
                <a:solidFill>
                  <a:srgbClr val="4D4646"/>
                </a:solidFill>
                <a:latin typeface="Inter" panose="020B0502030000000004" pitchFamily="34" charset="0"/>
              </a:rPr>
              <a:t>La cellule </a:t>
            </a:r>
            <a:r>
              <a:rPr lang="fr-FR" i="1" dirty="0" smtClean="0">
                <a:solidFill>
                  <a:srgbClr val="4D4646"/>
                </a:solidFill>
                <a:latin typeface="Inter" panose="020B0502030000000004" pitchFamily="34" charset="0"/>
              </a:rPr>
              <a:t>a </a:t>
            </a:r>
            <a:r>
              <a:rPr lang="fr-FR" i="1" dirty="0">
                <a:solidFill>
                  <a:srgbClr val="4D4646"/>
                </a:solidFill>
                <a:latin typeface="Inter" panose="020B0502030000000004" pitchFamily="34" charset="0"/>
              </a:rPr>
              <a:t>été construite pour accueillir 40 </a:t>
            </a:r>
            <a:r>
              <a:rPr lang="fr-FR" i="1" dirty="0" smtClean="0">
                <a:solidFill>
                  <a:srgbClr val="4D4646"/>
                </a:solidFill>
                <a:latin typeface="Inter" panose="020B0502030000000004" pitchFamily="34" charset="0"/>
              </a:rPr>
              <a:t>bagnards</a:t>
            </a:r>
            <a:r>
              <a:rPr lang="fr-FR" dirty="0" smtClean="0">
                <a:solidFill>
                  <a:srgbClr val="4D4646"/>
                </a:solidFill>
                <a:latin typeface="Inter" panose="020B0502030000000004" pitchFamily="34" charset="0"/>
              </a:rPr>
              <a:t>.</a:t>
            </a:r>
            <a:r>
              <a:rPr lang="fr-FR" dirty="0">
                <a:solidFill>
                  <a:srgbClr val="4D4646"/>
                </a:solidFill>
                <a:latin typeface="Inter" panose="020B0502030000000004" pitchFamily="34" charset="0"/>
              </a:rPr>
              <a:t> </a:t>
            </a:r>
            <a:r>
              <a:rPr lang="fr-FR" i="1" dirty="0">
                <a:solidFill>
                  <a:srgbClr val="4D4646"/>
                </a:solidFill>
                <a:latin typeface="Inter" panose="020B0502030000000004" pitchFamily="34" charset="0"/>
              </a:rPr>
              <a:t>En fait, ils étaient très souvent 80 à vivre là, le double de la capacité prévue. C’était la même chose dans les autres bâtiments. </a:t>
            </a:r>
            <a:r>
              <a:rPr lang="fr-FR" dirty="0">
                <a:solidFill>
                  <a:srgbClr val="4D4646"/>
                </a:solidFill>
                <a:latin typeface="Inter" panose="020B0502030000000004" pitchFamily="34" charset="0"/>
              </a:rPr>
              <a:t>» Les bat-flancs, faits de ciment et de briques, sont toujours là : les pierres traversent les siècles. « </a:t>
            </a:r>
            <a:r>
              <a:rPr lang="fr-FR" i="1" dirty="0">
                <a:solidFill>
                  <a:srgbClr val="4D4646"/>
                </a:solidFill>
                <a:latin typeface="Inter" panose="020B0502030000000004" pitchFamily="34" charset="0"/>
              </a:rPr>
              <a:t>Les repose-têtes étaient aussi construits en dur, explique notre accompagnateur, et les bagnards passaient leurs nuits enfermés et entassés dans des conditions épouvantables, de 8 heures du soir à 5 heures du matin. </a:t>
            </a:r>
            <a:r>
              <a:rPr lang="fr-FR" dirty="0">
                <a:solidFill>
                  <a:srgbClr val="4D4646"/>
                </a:solidFill>
                <a:latin typeface="Inter" panose="020B0502030000000004" pitchFamily="34" charset="0"/>
              </a:rPr>
              <a:t>» Au réveil, l’enfer continuait. « </a:t>
            </a:r>
            <a:r>
              <a:rPr lang="fr-FR" i="1" dirty="0">
                <a:solidFill>
                  <a:srgbClr val="4D4646"/>
                </a:solidFill>
                <a:latin typeface="Inter" panose="020B0502030000000004" pitchFamily="34" charset="0"/>
              </a:rPr>
              <a:t>On leur donnait une heure pour faire leurs besoins et se laver au-dessus d’un seau d’eau mais c’était presque impossible car ils étaient trop nombreux dans chaque dortoir. </a:t>
            </a:r>
            <a:r>
              <a:rPr lang="fr-FR" dirty="0">
                <a:solidFill>
                  <a:srgbClr val="4D4646"/>
                </a:solidFill>
                <a:latin typeface="Inter" panose="020B0502030000000004" pitchFamily="34" charset="0"/>
              </a:rPr>
              <a:t>»</a:t>
            </a:r>
            <a:endParaRPr lang="fr-FR" dirty="0"/>
          </a:p>
        </p:txBody>
      </p:sp>
    </p:spTree>
    <p:extLst>
      <p:ext uri="{BB962C8B-B14F-4D97-AF65-F5344CB8AC3E}">
        <p14:creationId xmlns:p14="http://schemas.microsoft.com/office/powerpoint/2010/main" val="40943249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4" name="Image 3"/>
          <p:cNvPicPr>
            <a:picLocks noChangeAspect="1"/>
          </p:cNvPicPr>
          <p:nvPr/>
        </p:nvPicPr>
        <p:blipFill>
          <a:blip r:embed="rId3" cstate="email">
            <a:duotone>
              <a:prstClr val="black"/>
              <a:srgbClr val="D9C3A5">
                <a:tint val="50000"/>
                <a:satMod val="180000"/>
              </a:srgbClr>
            </a:duotone>
            <a:extLst>
              <a:ext uri="{28A0092B-C50C-407E-A947-70E740481C1C}">
                <a14:useLocalDpi xmlns:a14="http://schemas.microsoft.com/office/drawing/2010/main"/>
              </a:ext>
            </a:extLst>
          </a:blip>
          <a:stretch>
            <a:fillRect/>
          </a:stretch>
        </p:blipFill>
        <p:spPr>
          <a:xfrm>
            <a:off x="1213658" y="0"/>
            <a:ext cx="10058400" cy="2956034"/>
          </a:xfrm>
          <a:prstGeom prst="rect">
            <a:avLst/>
          </a:prstGeom>
        </p:spPr>
      </p:pic>
      <p:pic>
        <p:nvPicPr>
          <p:cNvPr id="7" name="Image 6"/>
          <p:cNvPicPr>
            <a:picLocks noChangeAspect="1"/>
          </p:cNvPicPr>
          <p:nvPr/>
        </p:nvPicPr>
        <p:blipFill rotWithShape="1">
          <a:blip r:embed="rId4" cstate="email">
            <a:grayscl/>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a:ext>
            </a:extLst>
          </a:blip>
          <a:srcRect/>
          <a:stretch/>
        </p:blipFill>
        <p:spPr>
          <a:xfrm>
            <a:off x="1213658" y="3067396"/>
            <a:ext cx="10058400" cy="3790604"/>
          </a:xfrm>
          <a:prstGeom prst="rect">
            <a:avLst/>
          </a:prstGeom>
        </p:spPr>
      </p:pic>
    </p:spTree>
    <p:extLst>
      <p:ext uri="{BB962C8B-B14F-4D97-AF65-F5344CB8AC3E}">
        <p14:creationId xmlns:p14="http://schemas.microsoft.com/office/powerpoint/2010/main" val="5899559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sp>
        <p:nvSpPr>
          <p:cNvPr id="3" name="Rectangle 2"/>
          <p:cNvSpPr/>
          <p:nvPr/>
        </p:nvSpPr>
        <p:spPr>
          <a:xfrm>
            <a:off x="324196" y="538306"/>
            <a:ext cx="7426185" cy="6186309"/>
          </a:xfrm>
          <a:prstGeom prst="rect">
            <a:avLst/>
          </a:prstGeom>
        </p:spPr>
        <p:txBody>
          <a:bodyPr wrap="square">
            <a:spAutoFit/>
          </a:bodyPr>
          <a:lstStyle/>
          <a:p>
            <a:r>
              <a:rPr lang="fr-FR" b="1" dirty="0">
                <a:latin typeface="Playfair Display"/>
              </a:rPr>
              <a:t>Des condamnés aux régimes différents</a:t>
            </a:r>
          </a:p>
          <a:p>
            <a:r>
              <a:rPr lang="fr-FR" dirty="0">
                <a:latin typeface="Inter" panose="020B0502030000000004" pitchFamily="34" charset="0"/>
              </a:rPr>
              <a:t>Dans les bagnes, c’étaient les peines qui définissaient les catégories des bagnards.</a:t>
            </a:r>
          </a:p>
          <a:p>
            <a:r>
              <a:rPr lang="fr-FR" b="1" dirty="0">
                <a:latin typeface="Inter" panose="020B0502030000000004" pitchFamily="34" charset="0"/>
              </a:rPr>
              <a:t>Les transportés.</a:t>
            </a:r>
            <a:r>
              <a:rPr lang="fr-FR" dirty="0">
                <a:latin typeface="Inter" panose="020B0502030000000004" pitchFamily="34" charset="0"/>
              </a:rPr>
              <a:t> C’est la loi du 30 mai 1854 qui a décrété la transportation hors de France de tous les condamnés à une peine de travaux forcés de cinq ans minimum. Cette même loi a institué le “doublage” : un condamné à moins de huit années de travaux forcés était tenu, à l’expiration de sa peine, de résider dans la colonie pendant un temps égal à la durée de sa condamnation. Lorsque la peine infligée était égale ou supérieure à huit ans, l’assignation à résidence en Guyane était définitive.</a:t>
            </a:r>
          </a:p>
          <a:p>
            <a:r>
              <a:rPr lang="fr-FR" b="1" dirty="0">
                <a:latin typeface="Inter" panose="020B0502030000000004" pitchFamily="34" charset="0"/>
              </a:rPr>
              <a:t>Les déportés.</a:t>
            </a:r>
            <a:r>
              <a:rPr lang="fr-FR" dirty="0">
                <a:latin typeface="Inter" panose="020B0502030000000004" pitchFamily="34" charset="0"/>
              </a:rPr>
              <a:t> On désignait ainsi ceux qui étaient condamnés pour des raisons politiques et déportés hors de France. Un exemple connu est celui du capitaine Dreyfus, accusé d’espionnage mais dont l’innocence a été reconnue en 1906. Cette déportation des condamnés politiques a en fait débuté lors de la Révolution française. Ceux qui échappaient à la guillotine étaient conduits en Guyane. Les premiers furent des prêtres réfractaires à partir de 1792.</a:t>
            </a:r>
          </a:p>
          <a:p>
            <a:r>
              <a:rPr lang="fr-FR" b="1" dirty="0">
                <a:latin typeface="Inter" panose="020B0502030000000004" pitchFamily="34" charset="0"/>
              </a:rPr>
              <a:t>Les relégués. </a:t>
            </a:r>
            <a:r>
              <a:rPr lang="fr-FR" dirty="0">
                <a:latin typeface="Inter" panose="020B0502030000000004" pitchFamily="34" charset="0"/>
              </a:rPr>
              <a:t>À partir de 1885, en cas de récidive, les condamnés étaient envoyés en Guyane pour une peine supplémentaire, même s’ils avaient purgé la totalité de leur peine en France.</a:t>
            </a:r>
            <a:endParaRPr lang="fr-FR" b="0" i="0" dirty="0">
              <a:effectLst/>
              <a:latin typeface="Inter" panose="020B0502030000000004" pitchFamily="34" charset="0"/>
            </a:endParaRPr>
          </a:p>
        </p:txBody>
      </p:sp>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874342" y="229486"/>
            <a:ext cx="4193697" cy="6392487"/>
          </a:xfrm>
          <a:prstGeom prst="rect">
            <a:avLst/>
          </a:prstGeom>
        </p:spPr>
      </p:pic>
    </p:spTree>
    <p:extLst>
      <p:ext uri="{BB962C8B-B14F-4D97-AF65-F5344CB8AC3E}">
        <p14:creationId xmlns:p14="http://schemas.microsoft.com/office/powerpoint/2010/main" val="8716432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sp>
        <p:nvSpPr>
          <p:cNvPr id="3" name="Rectangle 2"/>
          <p:cNvSpPr/>
          <p:nvPr/>
        </p:nvSpPr>
        <p:spPr>
          <a:xfrm>
            <a:off x="396998" y="371361"/>
            <a:ext cx="6096000" cy="2862322"/>
          </a:xfrm>
          <a:prstGeom prst="rect">
            <a:avLst/>
          </a:prstGeom>
        </p:spPr>
        <p:txBody>
          <a:bodyPr>
            <a:spAutoFit/>
          </a:bodyPr>
          <a:lstStyle/>
          <a:p>
            <a:r>
              <a:rPr lang="fr-FR" dirty="0">
                <a:solidFill>
                  <a:srgbClr val="000000"/>
                </a:solidFill>
                <a:latin typeface="latin_ext"/>
              </a:rPr>
              <a:t>Cette première époque du bagne est celle d'une hécatombe due aux épidémies, à une administration déficiente, à l'absence de soins et aux mauvais traitements. Le taux de mortalité (26% de l'effectif en 1856) est tel qu'en 1867, il est décidé de remplacer la Guyane par la Nouvelle-Calédonie comme nouvelle terre de punition à plusieurs mois de navigation des ports français. Et c'est vers ces rives lointaines de la France australe que seront dirigées en 1871 les Communards victimes des tribunaux versaillais.</a:t>
            </a:r>
            <a:endParaRPr lang="fr-FR" dirty="0"/>
          </a:p>
        </p:txBody>
      </p:sp>
      <p:pic>
        <p:nvPicPr>
          <p:cNvPr id="5" name="Imag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843868" y="3505614"/>
            <a:ext cx="5096256" cy="3266071"/>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35265" y="3322607"/>
            <a:ext cx="5364000" cy="3440038"/>
          </a:xfrm>
          <a:prstGeom prst="rect">
            <a:avLst/>
          </a:prstGeom>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76499" y="137004"/>
            <a:ext cx="4932000" cy="3231498"/>
          </a:xfrm>
          <a:prstGeom prst="rect">
            <a:avLst/>
          </a:prstGeom>
        </p:spPr>
      </p:pic>
    </p:spTree>
    <p:extLst>
      <p:ext uri="{BB962C8B-B14F-4D97-AF65-F5344CB8AC3E}">
        <p14:creationId xmlns:p14="http://schemas.microsoft.com/office/powerpoint/2010/main" val="13896386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sp>
        <p:nvSpPr>
          <p:cNvPr id="3" name="Rectangle 2"/>
          <p:cNvSpPr/>
          <p:nvPr/>
        </p:nvSpPr>
        <p:spPr>
          <a:xfrm>
            <a:off x="324196" y="194076"/>
            <a:ext cx="11867804" cy="3416320"/>
          </a:xfrm>
          <a:prstGeom prst="rect">
            <a:avLst/>
          </a:prstGeom>
        </p:spPr>
        <p:txBody>
          <a:bodyPr wrap="square">
            <a:spAutoFit/>
          </a:bodyPr>
          <a:lstStyle/>
          <a:p>
            <a:r>
              <a:rPr lang="fr-FR" dirty="0"/>
              <a:t>Le 17 juin 1938 un décret-loi signé du Président de la République Albert Lebrun a mis fin à la peine des travaux forcés en Guyane. Mais ce n’est que 8 ans plus tard, en 1946, que le bagne sera définitivement fermé et que commencera le rapatriement des libérés et des condamnés en cours de peine, ce qui a été possible grâce au concours aussi précieux qu’efficace apporté par l’Armée du Salut. Ces derniers voyages de retour s’échelonneront jusqu’en 1953 exécutés par différents navires affrétés dont plusieurs liberty </a:t>
            </a:r>
            <a:r>
              <a:rPr lang="fr-FR" dirty="0" err="1"/>
              <a:t>ships</a:t>
            </a:r>
            <a:r>
              <a:rPr lang="fr-FR" dirty="0"/>
              <a:t>. </a:t>
            </a:r>
            <a:r>
              <a:rPr lang="fr-FR" dirty="0" smtClean="0">
                <a:solidFill>
                  <a:srgbClr val="000000"/>
                </a:solidFill>
                <a:latin typeface="Calibri" panose="020F0502020204030204" pitchFamily="34" charset="0"/>
                <a:cs typeface="Calibri" panose="020F0502020204030204" pitchFamily="34" charset="0"/>
              </a:rPr>
              <a:t>C'était </a:t>
            </a:r>
            <a:r>
              <a:rPr lang="fr-FR" dirty="0">
                <a:solidFill>
                  <a:srgbClr val="000000"/>
                </a:solidFill>
                <a:latin typeface="Calibri" panose="020F0502020204030204" pitchFamily="34" charset="0"/>
                <a:cs typeface="Calibri" panose="020F0502020204030204" pitchFamily="34" charset="0"/>
              </a:rPr>
              <a:t>la fin des convois pour la Guyane mais le rapatriement des condamnés en cours de peine n'était nullement prévu et ce sont eux qui vont subir, sous le régime de Vichy, une nouvelle hécatombe provoquée par les rigueurs d'une administration impitoyable et par une mauvaise alimentation due aux difficultés de ravitaillement (le taux de mortalité atteint 20 % de l'effectif en 1942). Les survivants, très souvent amnistiés, sont rapatriés en France (ou en Afrique du Nord) de 1946 à 1953, réinsérés dans la société pour une partie d'entre eux grâce à l'action de l'Armée du Salut ou incarcérés dans des prisons centrales pour les plus lourdement condamnés</a:t>
            </a:r>
            <a:r>
              <a:rPr lang="fr-FR" dirty="0" smtClean="0">
                <a:solidFill>
                  <a:srgbClr val="000000"/>
                </a:solidFill>
                <a:latin typeface="Calibri" panose="020F0502020204030204" pitchFamily="34" charset="0"/>
                <a:cs typeface="Calibri" panose="020F0502020204030204" pitchFamily="34" charset="0"/>
              </a:rPr>
              <a:t>.</a:t>
            </a:r>
            <a:r>
              <a:rPr lang="fr-FR" dirty="0"/>
              <a:t> Aussi, nombre de journalistes sont là, certains venus de Paris, quand le paquebot « Athos II » accoste, le 16 août 1946 : à son bord se trouvent les 149 premiers forçats du bagne de Cayenne libérés et rapatriés depuis son abolition officielle… en 1938.</a:t>
            </a:r>
            <a:endParaRPr lang="fr-FR" dirty="0">
              <a:latin typeface="Calibri" panose="020F0502020204030204" pitchFamily="34" charset="0"/>
              <a:cs typeface="Calibri" panose="020F0502020204030204" pitchFamily="34"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9252" y="3707476"/>
            <a:ext cx="5076000" cy="3110220"/>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727469" y="3707476"/>
            <a:ext cx="6309360" cy="3110221"/>
          </a:xfrm>
          <a:prstGeom prst="rect">
            <a:avLst/>
          </a:prstGeom>
        </p:spPr>
      </p:pic>
    </p:spTree>
    <p:extLst>
      <p:ext uri="{BB962C8B-B14F-4D97-AF65-F5344CB8AC3E}">
        <p14:creationId xmlns:p14="http://schemas.microsoft.com/office/powerpoint/2010/main" val="11565878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5" name="Image 4"/>
          <p:cNvPicPr>
            <a:picLocks noChangeAspect="1"/>
          </p:cNvPicPr>
          <p:nvPr/>
        </p:nvPicPr>
        <p:blipFill>
          <a:blip r:embed="rId3" cstate="email">
            <a:clrChange>
              <a:clrFrom>
                <a:srgbClr val="000000">
                  <a:alpha val="0"/>
                </a:srgbClr>
              </a:clrFrom>
              <a:clrTo>
                <a:srgbClr val="000000">
                  <a:alpha val="0"/>
                </a:srgbClr>
              </a:clrTo>
            </a:clrChange>
            <a:duotone>
              <a:schemeClr val="accent3">
                <a:shade val="45000"/>
                <a:satMod val="135000"/>
              </a:schemeClr>
              <a:prstClr val="white"/>
            </a:duotone>
            <a:extLst>
              <a:ext uri="{BEBA8EAE-BF5A-486C-A8C5-ECC9F3942E4B}">
                <a14:imgProps xmlns:a14="http://schemas.microsoft.com/office/drawing/2010/main">
                  <a14:imgLayer r:embed="rId4">
                    <a14:imgEffect>
                      <a14:backgroundRemoval t="207" b="98244" l="0" r="99747"/>
                    </a14:imgEffect>
                  </a14:imgLayer>
                </a14:imgProps>
              </a:ext>
              <a:ext uri="{28A0092B-C50C-407E-A947-70E740481C1C}">
                <a14:useLocalDpi xmlns:a14="http://schemas.microsoft.com/office/drawing/2010/main"/>
              </a:ext>
            </a:extLst>
          </a:blip>
          <a:stretch>
            <a:fillRect/>
          </a:stretch>
        </p:blipFill>
        <p:spPr>
          <a:xfrm>
            <a:off x="0" y="0"/>
            <a:ext cx="12192000" cy="6830596"/>
          </a:xfrm>
          <a:prstGeom prst="rect">
            <a:avLst/>
          </a:prstGeom>
        </p:spPr>
      </p:pic>
      <p:sp>
        <p:nvSpPr>
          <p:cNvPr id="6" name="ZoneTexte 5"/>
          <p:cNvSpPr txBox="1"/>
          <p:nvPr/>
        </p:nvSpPr>
        <p:spPr>
          <a:xfrm>
            <a:off x="2251365" y="2061557"/>
            <a:ext cx="8156170" cy="2585323"/>
          </a:xfrm>
          <a:prstGeom prst="rect">
            <a:avLst/>
          </a:prstGeom>
          <a:noFill/>
        </p:spPr>
        <p:txBody>
          <a:bodyPr wrap="square" rtlCol="0">
            <a:spAutoFit/>
            <a:scene3d>
              <a:camera prst="orthographicFront"/>
              <a:lightRig rig="threePt" dir="t"/>
            </a:scene3d>
            <a:sp3d extrusionH="57150">
              <a:bevelT w="38100" h="38100" prst="relaxedInset"/>
            </a:sp3d>
          </a:bodyPr>
          <a:lstStyle/>
          <a:p>
            <a:r>
              <a:rPr lang="fr-FR" sz="5400" b="1" dirty="0" smtClean="0">
                <a:ln w="12700">
                  <a:solidFill>
                    <a:srgbClr val="FF0000"/>
                  </a:solidFill>
                  <a:prstDash val="solid"/>
                </a:ln>
                <a:pattFill prst="dkUpDiag">
                  <a:fgClr>
                    <a:schemeClr val="tx2"/>
                  </a:fgClr>
                  <a:bgClr>
                    <a:schemeClr val="tx2">
                      <a:lumMod val="20000"/>
                      <a:lumOff val="80000"/>
                    </a:schemeClr>
                  </a:bgClr>
                </a:pattFill>
                <a:effectLst>
                  <a:glow rad="101600">
                    <a:schemeClr val="accent5">
                      <a:satMod val="175000"/>
                      <a:alpha val="40000"/>
                    </a:schemeClr>
                  </a:glow>
                  <a:outerShdw blurRad="50800" dist="38100" dir="16200000" rotWithShape="0">
                    <a:prstClr val="black">
                      <a:alpha val="40000"/>
                    </a:prstClr>
                  </a:outerShdw>
                </a:effectLst>
                <a:latin typeface="BATAVIA" panose="00000400000000000000" pitchFamily="2" charset="2"/>
              </a:rPr>
              <a:t>Bagnards célèbres </a:t>
            </a:r>
          </a:p>
          <a:p>
            <a:r>
              <a:rPr lang="fr-FR" sz="5400" b="1" dirty="0" smtClean="0">
                <a:ln w="12700">
                  <a:solidFill>
                    <a:srgbClr val="FF0000"/>
                  </a:solidFill>
                  <a:prstDash val="solid"/>
                </a:ln>
                <a:pattFill prst="dkUpDiag">
                  <a:fgClr>
                    <a:schemeClr val="tx2"/>
                  </a:fgClr>
                  <a:bgClr>
                    <a:schemeClr val="tx2">
                      <a:lumMod val="20000"/>
                      <a:lumOff val="80000"/>
                    </a:schemeClr>
                  </a:bgClr>
                </a:pattFill>
                <a:effectLst>
                  <a:glow rad="101600">
                    <a:schemeClr val="accent5">
                      <a:satMod val="175000"/>
                      <a:alpha val="40000"/>
                    </a:schemeClr>
                  </a:glow>
                  <a:outerShdw blurRad="50800" dist="38100" dir="16200000" rotWithShape="0">
                    <a:prstClr val="black">
                      <a:alpha val="40000"/>
                    </a:prstClr>
                  </a:outerShdw>
                </a:effectLst>
                <a:latin typeface="BATAVIA" panose="00000400000000000000" pitchFamily="2" charset="2"/>
              </a:rPr>
              <a:t>              Et</a:t>
            </a:r>
          </a:p>
          <a:p>
            <a:r>
              <a:rPr lang="fr-FR" sz="5400" b="1" dirty="0" smtClean="0">
                <a:ln w="12700">
                  <a:solidFill>
                    <a:srgbClr val="FF0000"/>
                  </a:solidFill>
                  <a:prstDash val="solid"/>
                </a:ln>
                <a:pattFill prst="dkUpDiag">
                  <a:fgClr>
                    <a:schemeClr val="tx2"/>
                  </a:fgClr>
                  <a:bgClr>
                    <a:schemeClr val="tx2">
                      <a:lumMod val="20000"/>
                      <a:lumOff val="80000"/>
                    </a:schemeClr>
                  </a:bgClr>
                </a:pattFill>
                <a:effectLst>
                  <a:glow rad="101600">
                    <a:schemeClr val="accent5">
                      <a:satMod val="175000"/>
                      <a:alpha val="40000"/>
                    </a:schemeClr>
                  </a:glow>
                  <a:outerShdw blurRad="50800" dist="38100" dir="16200000" rotWithShape="0">
                    <a:prstClr val="black">
                      <a:alpha val="40000"/>
                    </a:prstClr>
                  </a:outerShdw>
                </a:effectLst>
                <a:latin typeface="BATAVIA" panose="00000400000000000000" pitchFamily="2" charset="2"/>
              </a:rPr>
              <a:t>        Inconnus</a:t>
            </a:r>
            <a:endParaRPr lang="fr-FR" sz="5400" b="1" dirty="0">
              <a:ln w="12700">
                <a:solidFill>
                  <a:srgbClr val="FF0000"/>
                </a:solidFill>
                <a:prstDash val="solid"/>
              </a:ln>
              <a:pattFill prst="dkUpDiag">
                <a:fgClr>
                  <a:schemeClr val="tx2"/>
                </a:fgClr>
                <a:bgClr>
                  <a:schemeClr val="tx2">
                    <a:lumMod val="20000"/>
                    <a:lumOff val="80000"/>
                  </a:schemeClr>
                </a:bgClr>
              </a:pattFill>
              <a:effectLst>
                <a:glow rad="101600">
                  <a:schemeClr val="accent5">
                    <a:satMod val="175000"/>
                    <a:alpha val="40000"/>
                  </a:schemeClr>
                </a:glow>
                <a:outerShdw blurRad="50800" dist="38100" dir="16200000" rotWithShape="0">
                  <a:prstClr val="black">
                    <a:alpha val="40000"/>
                  </a:prstClr>
                </a:outerShdw>
              </a:effectLst>
              <a:latin typeface="BATAVIA" panose="00000400000000000000" pitchFamily="2" charset="2"/>
            </a:endParaRPr>
          </a:p>
        </p:txBody>
      </p:sp>
    </p:spTree>
    <p:extLst>
      <p:ext uri="{BB962C8B-B14F-4D97-AF65-F5344CB8AC3E}">
        <p14:creationId xmlns:p14="http://schemas.microsoft.com/office/powerpoint/2010/main" val="26969704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996608" y="2843606"/>
            <a:ext cx="2448000" cy="3798154"/>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54925" y="0"/>
            <a:ext cx="4792042" cy="68580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77449" y="203835"/>
            <a:ext cx="2276475" cy="2609850"/>
          </a:xfrm>
          <a:prstGeom prst="rect">
            <a:avLst/>
          </a:prstGeom>
        </p:spPr>
      </p:pic>
      <p:pic>
        <p:nvPicPr>
          <p:cNvPr id="6" name="Image 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33261" y="4354923"/>
            <a:ext cx="2952000" cy="2189031"/>
          </a:xfrm>
          <a:prstGeom prst="rect">
            <a:avLst/>
          </a:prstGeom>
        </p:spPr>
      </p:pic>
      <p:sp>
        <p:nvSpPr>
          <p:cNvPr id="7" name="Rectangle 6"/>
          <p:cNvSpPr/>
          <p:nvPr/>
        </p:nvSpPr>
        <p:spPr>
          <a:xfrm>
            <a:off x="8285018" y="290775"/>
            <a:ext cx="3568931" cy="2246769"/>
          </a:xfrm>
          <a:prstGeom prst="rect">
            <a:avLst/>
          </a:prstGeom>
          <a:solidFill>
            <a:schemeClr val="accent4">
              <a:lumMod val="20000"/>
              <a:lumOff val="80000"/>
            </a:schemeClr>
          </a:solidFill>
        </p:spPr>
        <p:txBody>
          <a:bodyPr wrap="square">
            <a:spAutoFit/>
          </a:bodyPr>
          <a:lstStyle/>
          <a:p>
            <a:r>
              <a:rPr lang="fr-FR" sz="1400" b="1" dirty="0">
                <a:solidFill>
                  <a:srgbClr val="1F1F1F"/>
                </a:solidFill>
                <a:latin typeface="Google Sans"/>
              </a:rPr>
              <a:t>Henri Charrière</a:t>
            </a:r>
            <a:r>
              <a:rPr lang="fr-FR" sz="1400" dirty="0">
                <a:solidFill>
                  <a:srgbClr val="1F1F1F"/>
                </a:solidFill>
                <a:latin typeface="Google Sans"/>
              </a:rPr>
              <a:t>, dit « Papillon », né le 16 novembre 1906 à Saint-Étienne-de-</a:t>
            </a:r>
            <a:r>
              <a:rPr lang="fr-FR" sz="1400" dirty="0" err="1">
                <a:solidFill>
                  <a:srgbClr val="1F1F1F"/>
                </a:solidFill>
                <a:latin typeface="Google Sans"/>
              </a:rPr>
              <a:t>Lugdarès</a:t>
            </a:r>
            <a:r>
              <a:rPr lang="fr-FR" sz="1400" dirty="0">
                <a:solidFill>
                  <a:srgbClr val="1F1F1F"/>
                </a:solidFill>
                <a:latin typeface="Google Sans"/>
              </a:rPr>
              <a:t> en Ardèche et mort le 29 juillet 1973 à Madrid, est un ancien bagnard. Il est rendu célèbre par son ouvrage Papillon, écrit en 1969, présenté comme un récit autobiographique, ce qu'il n'est que </a:t>
            </a:r>
            <a:r>
              <a:rPr lang="fr-FR" sz="1400" dirty="0" smtClean="0">
                <a:solidFill>
                  <a:srgbClr val="1F1F1F"/>
                </a:solidFill>
                <a:latin typeface="Google Sans"/>
              </a:rPr>
              <a:t>partiellement vrai.</a:t>
            </a:r>
            <a:r>
              <a:rPr lang="fr-FR" sz="1400" dirty="0">
                <a:latin typeface="Google Sans"/>
              </a:rPr>
              <a:t> Charrière est condamné le 28 octobre 1931 aux travaux forcés à perpétuité au </a:t>
            </a:r>
            <a:r>
              <a:rPr lang="fr-FR" sz="1400" dirty="0" smtClean="0">
                <a:latin typeface="Google Sans"/>
              </a:rPr>
              <a:t>bagne</a:t>
            </a:r>
            <a:r>
              <a:rPr lang="fr-FR" sz="1400" dirty="0">
                <a:latin typeface="Google Sans"/>
              </a:rPr>
              <a:t> </a:t>
            </a:r>
            <a:r>
              <a:rPr lang="fr-FR" sz="1400" dirty="0" smtClean="0">
                <a:latin typeface="Google Sans"/>
              </a:rPr>
              <a:t>de</a:t>
            </a:r>
            <a:r>
              <a:rPr lang="fr-FR" sz="1400" dirty="0">
                <a:latin typeface="Google Sans"/>
              </a:rPr>
              <a:t> </a:t>
            </a:r>
            <a:r>
              <a:rPr lang="fr-FR" sz="1400" u="sng" dirty="0">
                <a:latin typeface="Google Sans"/>
              </a:rPr>
              <a:t>Guyane</a:t>
            </a:r>
            <a:r>
              <a:rPr lang="fr-FR" sz="1400" dirty="0">
                <a:latin typeface="Google Sans"/>
              </a:rPr>
              <a:t>.</a:t>
            </a:r>
          </a:p>
        </p:txBody>
      </p:sp>
      <p:sp>
        <p:nvSpPr>
          <p:cNvPr id="8" name="Rectangle 7"/>
          <p:cNvSpPr/>
          <p:nvPr/>
        </p:nvSpPr>
        <p:spPr>
          <a:xfrm>
            <a:off x="33261" y="3644037"/>
            <a:ext cx="3078087" cy="584775"/>
          </a:xfrm>
          <a:prstGeom prst="rect">
            <a:avLst/>
          </a:prstGeom>
        </p:spPr>
        <p:txBody>
          <a:bodyPr wrap="none">
            <a:spAutoFit/>
          </a:bodyPr>
          <a:lstStyle/>
          <a:p>
            <a:r>
              <a:rPr lang="fr-FR" dirty="0"/>
              <a:t>lieu </a:t>
            </a:r>
            <a:r>
              <a:rPr lang="fr-FR" dirty="0" smtClean="0"/>
              <a:t>d'inhumation </a:t>
            </a:r>
          </a:p>
          <a:p>
            <a:r>
              <a:rPr lang="fr-FR" sz="1400" dirty="0" smtClean="0">
                <a:solidFill>
                  <a:srgbClr val="1F1F1F"/>
                </a:solidFill>
                <a:latin typeface="Google Sans"/>
              </a:rPr>
              <a:t>2 </a:t>
            </a:r>
            <a:r>
              <a:rPr lang="fr-FR" sz="1400" dirty="0">
                <a:solidFill>
                  <a:srgbClr val="1F1F1F"/>
                </a:solidFill>
                <a:latin typeface="Google Sans"/>
              </a:rPr>
              <a:t>août 1973, Cimetière de </a:t>
            </a:r>
            <a:r>
              <a:rPr lang="fr-FR" sz="1400" dirty="0" smtClean="0">
                <a:solidFill>
                  <a:srgbClr val="1F1F1F"/>
                </a:solidFill>
                <a:latin typeface="Google Sans"/>
              </a:rPr>
              <a:t>Lanas,07 </a:t>
            </a:r>
            <a:endParaRPr lang="fr-FR" sz="1400" dirty="0"/>
          </a:p>
        </p:txBody>
      </p:sp>
    </p:spTree>
    <p:extLst>
      <p:ext uri="{BB962C8B-B14F-4D97-AF65-F5344CB8AC3E}">
        <p14:creationId xmlns:p14="http://schemas.microsoft.com/office/powerpoint/2010/main" val="23904330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30190" y="108952"/>
            <a:ext cx="2088000" cy="3166613"/>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881747" y="127024"/>
            <a:ext cx="4855921" cy="6633556"/>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440834" y="4817245"/>
            <a:ext cx="3048000" cy="1714500"/>
          </a:xfrm>
          <a:prstGeom prst="rect">
            <a:avLst/>
          </a:prstGeom>
        </p:spPr>
      </p:pic>
      <p:pic>
        <p:nvPicPr>
          <p:cNvPr id="7" name="Image 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68190" y="3443802"/>
            <a:ext cx="2412000" cy="3380003"/>
          </a:xfrm>
          <a:prstGeom prst="rect">
            <a:avLst/>
          </a:prstGeom>
        </p:spPr>
      </p:pic>
      <p:sp>
        <p:nvSpPr>
          <p:cNvPr id="8" name="Rectangle 7"/>
          <p:cNvSpPr/>
          <p:nvPr/>
        </p:nvSpPr>
        <p:spPr>
          <a:xfrm>
            <a:off x="8038407" y="317187"/>
            <a:ext cx="4152895" cy="4093428"/>
          </a:xfrm>
          <a:prstGeom prst="rect">
            <a:avLst/>
          </a:prstGeom>
          <a:solidFill>
            <a:schemeClr val="accent4">
              <a:lumMod val="20000"/>
              <a:lumOff val="80000"/>
            </a:schemeClr>
          </a:solidFill>
        </p:spPr>
        <p:txBody>
          <a:bodyPr wrap="square">
            <a:spAutoFit/>
          </a:bodyPr>
          <a:lstStyle/>
          <a:p>
            <a:r>
              <a:rPr lang="fr-FR" sz="1400" b="1" dirty="0">
                <a:solidFill>
                  <a:srgbClr val="000000"/>
                </a:solidFill>
                <a:latin typeface="Google Sans"/>
              </a:rPr>
              <a:t>Raymond </a:t>
            </a:r>
            <a:r>
              <a:rPr lang="fr-FR" sz="1400" b="1" dirty="0" smtClean="0">
                <a:solidFill>
                  <a:srgbClr val="000000"/>
                </a:solidFill>
                <a:latin typeface="Google Sans"/>
              </a:rPr>
              <a:t>Vaudé</a:t>
            </a:r>
            <a:r>
              <a:rPr lang="fr-FR" sz="1400" dirty="0" smtClean="0">
                <a:solidFill>
                  <a:srgbClr val="000000"/>
                </a:solidFill>
                <a:latin typeface="Google Sans"/>
              </a:rPr>
              <a:t>, né le 20/03/1902 </a:t>
            </a:r>
            <a:r>
              <a:rPr lang="fr-FR" sz="1400" dirty="0" err="1">
                <a:latin typeface="Google Sans"/>
              </a:rPr>
              <a:t>Virey</a:t>
            </a:r>
            <a:r>
              <a:rPr lang="fr-FR" sz="1400" dirty="0">
                <a:latin typeface="Google Sans"/>
              </a:rPr>
              <a:t>-</a:t>
            </a:r>
            <a:r>
              <a:rPr lang="fr-FR" sz="1400" dirty="0" err="1">
                <a:latin typeface="Google Sans"/>
              </a:rPr>
              <a:t>sous-Bar</a:t>
            </a:r>
            <a:r>
              <a:rPr lang="fr-FR" sz="1400" dirty="0">
                <a:latin typeface="Google Sans"/>
              </a:rPr>
              <a:t>, </a:t>
            </a:r>
            <a:r>
              <a:rPr lang="fr-FR" sz="1400" dirty="0" err="1" smtClean="0">
                <a:latin typeface="Google Sans"/>
              </a:rPr>
              <a:t>Aube.Décédé</a:t>
            </a:r>
            <a:r>
              <a:rPr lang="fr-FR" sz="1400" dirty="0" smtClean="0">
                <a:latin typeface="Google Sans"/>
              </a:rPr>
              <a:t> le 19/01/1986 </a:t>
            </a:r>
            <a:r>
              <a:rPr lang="fr-FR" sz="1400" dirty="0">
                <a:latin typeface="Google Sans"/>
              </a:rPr>
              <a:t>Kourou, </a:t>
            </a:r>
            <a:r>
              <a:rPr lang="fr-FR" sz="1400" dirty="0" err="1">
                <a:latin typeface="Google Sans"/>
              </a:rPr>
              <a:t>Guyanne</a:t>
            </a:r>
            <a:r>
              <a:rPr lang="fr-FR" sz="1400" dirty="0">
                <a:latin typeface="Google Sans"/>
              </a:rPr>
              <a:t> Française</a:t>
            </a:r>
            <a:r>
              <a:rPr lang="fr-FR" sz="1600" dirty="0" smtClean="0">
                <a:solidFill>
                  <a:srgbClr val="000000"/>
                </a:solidFill>
                <a:latin typeface="Google Sans"/>
              </a:rPr>
              <a:t> </a:t>
            </a:r>
            <a:r>
              <a:rPr lang="fr-FR" sz="1400" dirty="0">
                <a:solidFill>
                  <a:srgbClr val="000000"/>
                </a:solidFill>
                <a:latin typeface="Google Sans"/>
              </a:rPr>
              <a:t>engagé volontaire dans la Marine Nationale, libéré du service en 1923, dérape dix ans plus tard et est  condamné par les assises de la Seine le 27 janvier 1933. Il part en Guyane, sous le matricule 52.306 par le convoi de 1935, sur le </a:t>
            </a:r>
            <a:r>
              <a:rPr lang="fr-FR" sz="1400" i="1" dirty="0">
                <a:solidFill>
                  <a:srgbClr val="000000"/>
                </a:solidFill>
                <a:latin typeface="Google Sans"/>
              </a:rPr>
              <a:t>La Martinière</a:t>
            </a:r>
            <a:r>
              <a:rPr lang="fr-FR" sz="1400" dirty="0">
                <a:solidFill>
                  <a:srgbClr val="000000"/>
                </a:solidFill>
                <a:latin typeface="Google Sans"/>
              </a:rPr>
              <a:t>. Il accomplit sa peine intégralement, mais ne supporte pas la condition de "libéré astreint à résidence" avec son corollaire de misère et de dégradation morale (il aurait dû demeurer cinq ans de plus en Guyane, à supposer qu'il eut de quoi payer son retour).</a:t>
            </a:r>
            <a:r>
              <a:rPr lang="fr-FR" sz="1400" dirty="0">
                <a:latin typeface="Google Sans"/>
              </a:rPr>
              <a:t/>
            </a:r>
            <a:br>
              <a:rPr lang="fr-FR" sz="1400" dirty="0">
                <a:latin typeface="Google Sans"/>
              </a:rPr>
            </a:br>
            <a:r>
              <a:rPr lang="fr-FR" sz="1400" dirty="0">
                <a:latin typeface="Google Sans"/>
              </a:rPr>
              <a:t/>
            </a:r>
            <a:br>
              <a:rPr lang="fr-FR" sz="1400" dirty="0">
                <a:latin typeface="Google Sans"/>
              </a:rPr>
            </a:br>
            <a:r>
              <a:rPr lang="fr-FR" sz="1400" b="1" dirty="0">
                <a:solidFill>
                  <a:srgbClr val="000000"/>
                </a:solidFill>
                <a:latin typeface="Google Sans"/>
              </a:rPr>
              <a:t>Evadé, il revient en France et s'engage courageusement dans la Résistance, ce qui lui vaut une réhabilitation solennelle, qui efface sa peine passée</a:t>
            </a:r>
            <a:r>
              <a:rPr lang="fr-FR" sz="1400" dirty="0">
                <a:solidFill>
                  <a:srgbClr val="000000"/>
                </a:solidFill>
                <a:latin typeface="Google Sans"/>
              </a:rPr>
              <a:t>.</a:t>
            </a:r>
            <a:endParaRPr lang="fr-FR" sz="1400" dirty="0">
              <a:latin typeface="Google Sans"/>
            </a:endParaRPr>
          </a:p>
        </p:txBody>
      </p:sp>
    </p:spTree>
    <p:extLst>
      <p:ext uri="{BB962C8B-B14F-4D97-AF65-F5344CB8AC3E}">
        <p14:creationId xmlns:p14="http://schemas.microsoft.com/office/powerpoint/2010/main" val="20142389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6800" y="809798"/>
            <a:ext cx="10058400" cy="5655612"/>
          </a:xfrm>
          <a:prstGeom prst="rect">
            <a:avLst/>
          </a:prstGeom>
        </p:spPr>
      </p:pic>
    </p:spTree>
    <p:extLst>
      <p:ext uri="{BB962C8B-B14F-4D97-AF65-F5344CB8AC3E}">
        <p14:creationId xmlns:p14="http://schemas.microsoft.com/office/powerpoint/2010/main" val="9290316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8935769" y="2329653"/>
            <a:ext cx="3060000" cy="4370405"/>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52460" y="0"/>
            <a:ext cx="5287079" cy="685800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3528" y="199966"/>
            <a:ext cx="2160000" cy="2941650"/>
          </a:xfrm>
          <a:prstGeom prst="rect">
            <a:avLst/>
          </a:prstGeom>
        </p:spPr>
      </p:pic>
      <p:sp>
        <p:nvSpPr>
          <p:cNvPr id="7" name="Rectangle 6"/>
          <p:cNvSpPr/>
          <p:nvPr/>
        </p:nvSpPr>
        <p:spPr>
          <a:xfrm>
            <a:off x="8935769" y="532475"/>
            <a:ext cx="3184187" cy="1384995"/>
          </a:xfrm>
          <a:prstGeom prst="rect">
            <a:avLst/>
          </a:prstGeom>
          <a:solidFill>
            <a:schemeClr val="accent4">
              <a:lumMod val="20000"/>
              <a:lumOff val="80000"/>
            </a:schemeClr>
          </a:solidFill>
        </p:spPr>
        <p:txBody>
          <a:bodyPr wrap="square">
            <a:spAutoFit/>
          </a:bodyPr>
          <a:lstStyle/>
          <a:p>
            <a:r>
              <a:rPr lang="fr-FR" sz="1400" b="1" dirty="0">
                <a:solidFill>
                  <a:srgbClr val="1F1F1F"/>
                </a:solidFill>
                <a:latin typeface="Google Sans"/>
              </a:rPr>
              <a:t>René </a:t>
            </a:r>
            <a:r>
              <a:rPr lang="fr-FR" sz="1400" b="1" dirty="0" err="1">
                <a:solidFill>
                  <a:srgbClr val="1F1F1F"/>
                </a:solidFill>
                <a:latin typeface="Google Sans"/>
              </a:rPr>
              <a:t>Belbenoît</a:t>
            </a:r>
            <a:r>
              <a:rPr lang="fr-FR" sz="1400" dirty="0">
                <a:solidFill>
                  <a:srgbClr val="1F1F1F"/>
                </a:solidFill>
                <a:latin typeface="Google Sans"/>
              </a:rPr>
              <a:t>, né le 4 avril 1899 à Paris 13ᵉ et mort le 26 février 1959 à Lucerne </a:t>
            </a:r>
            <a:r>
              <a:rPr lang="fr-FR" sz="1400" dirty="0" err="1">
                <a:solidFill>
                  <a:srgbClr val="1F1F1F"/>
                </a:solidFill>
                <a:latin typeface="Google Sans"/>
              </a:rPr>
              <a:t>Valley</a:t>
            </a:r>
            <a:r>
              <a:rPr lang="fr-FR" sz="1400" dirty="0">
                <a:solidFill>
                  <a:srgbClr val="1F1F1F"/>
                </a:solidFill>
                <a:latin typeface="Google Sans"/>
              </a:rPr>
              <a:t>, est un prisonnier et bagnard français. Il est connu pour avoir été emprisonné à l'île du Diable en Guyane et s'en être échappé.</a:t>
            </a:r>
            <a:endParaRPr lang="fr-FR" sz="1400" dirty="0"/>
          </a:p>
        </p:txBody>
      </p:sp>
      <p:pic>
        <p:nvPicPr>
          <p:cNvPr id="8" name="Image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4229" y="4111365"/>
            <a:ext cx="3132000" cy="2431595"/>
          </a:xfrm>
          <a:prstGeom prst="rect">
            <a:avLst/>
          </a:prstGeom>
        </p:spPr>
      </p:pic>
    </p:spTree>
    <p:extLst>
      <p:ext uri="{BB962C8B-B14F-4D97-AF65-F5344CB8AC3E}">
        <p14:creationId xmlns:p14="http://schemas.microsoft.com/office/powerpoint/2010/main" val="36455948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578800" y="2928745"/>
            <a:ext cx="2196000" cy="38524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0734" y="414944"/>
            <a:ext cx="3888000" cy="220320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293934" y="0"/>
            <a:ext cx="4867666" cy="6858000"/>
          </a:xfrm>
          <a:prstGeom prst="rect">
            <a:avLst/>
          </a:prstGeom>
        </p:spPr>
      </p:pic>
      <p:pic>
        <p:nvPicPr>
          <p:cNvPr id="6" name="Image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3128" y="3425730"/>
            <a:ext cx="3924000" cy="2979679"/>
          </a:xfrm>
          <a:prstGeom prst="rect">
            <a:avLst/>
          </a:prstGeom>
        </p:spPr>
      </p:pic>
      <p:sp>
        <p:nvSpPr>
          <p:cNvPr id="7" name="Rectangle 6"/>
          <p:cNvSpPr/>
          <p:nvPr/>
        </p:nvSpPr>
        <p:spPr>
          <a:xfrm>
            <a:off x="9201702" y="146938"/>
            <a:ext cx="3003665" cy="2739211"/>
          </a:xfrm>
          <a:prstGeom prst="rect">
            <a:avLst/>
          </a:prstGeom>
          <a:solidFill>
            <a:schemeClr val="accent4">
              <a:lumMod val="20000"/>
              <a:lumOff val="80000"/>
            </a:schemeClr>
          </a:solidFill>
        </p:spPr>
        <p:txBody>
          <a:bodyPr wrap="square">
            <a:spAutoFit/>
          </a:bodyPr>
          <a:lstStyle/>
          <a:p>
            <a:pPr fontAlgn="base"/>
            <a:r>
              <a:rPr lang="fr-FR" sz="1400" dirty="0" smtClean="0">
                <a:solidFill>
                  <a:srgbClr val="1F1F1F"/>
                </a:solidFill>
                <a:latin typeface="Google Sans"/>
              </a:rPr>
              <a:t>Né le 10/05/188 </a:t>
            </a:r>
            <a:r>
              <a:rPr lang="fr-FR" sz="1400" dirty="0" err="1" smtClean="0">
                <a:latin typeface="Google Sans"/>
              </a:rPr>
              <a:t>Plomodiern</a:t>
            </a:r>
            <a:r>
              <a:rPr lang="fr-FR" sz="1400" dirty="0" smtClean="0">
                <a:latin typeface="Google Sans"/>
              </a:rPr>
              <a:t>,, Finistère, décédé le 13/2/1954 .</a:t>
            </a:r>
            <a:r>
              <a:rPr lang="fr-FR" dirty="0" smtClean="0"/>
              <a:t> </a:t>
            </a:r>
            <a:r>
              <a:rPr lang="fr-FR" sz="1400" dirty="0" smtClean="0">
                <a:solidFill>
                  <a:srgbClr val="1F1F1F"/>
                </a:solidFill>
                <a:latin typeface="Google Sans"/>
              </a:rPr>
              <a:t>L’affaire </a:t>
            </a:r>
            <a:r>
              <a:rPr lang="fr-FR" sz="1400" dirty="0" err="1" smtClean="0">
                <a:solidFill>
                  <a:srgbClr val="1F1F1F"/>
                </a:solidFill>
                <a:latin typeface="Google Sans"/>
              </a:rPr>
              <a:t>Seznec</a:t>
            </a:r>
            <a:r>
              <a:rPr lang="fr-FR" sz="1400" dirty="0" smtClean="0">
                <a:solidFill>
                  <a:srgbClr val="1F1F1F"/>
                </a:solidFill>
                <a:latin typeface="Google Sans"/>
              </a:rPr>
              <a:t> est une affaire criminelle célèbre dans laquelle Guillaume </a:t>
            </a:r>
            <a:r>
              <a:rPr lang="fr-FR" sz="1400" b="1" dirty="0" smtClean="0">
                <a:solidFill>
                  <a:srgbClr val="1F1F1F"/>
                </a:solidFill>
                <a:latin typeface="Google Sans"/>
              </a:rPr>
              <a:t>Joseph </a:t>
            </a:r>
            <a:r>
              <a:rPr lang="fr-FR" sz="1400" b="1" dirty="0" err="1" smtClean="0">
                <a:solidFill>
                  <a:srgbClr val="1F1F1F"/>
                </a:solidFill>
                <a:latin typeface="Google Sans"/>
              </a:rPr>
              <a:t>Seznec</a:t>
            </a:r>
            <a:r>
              <a:rPr lang="fr-FR" sz="1400" b="1" dirty="0" smtClean="0">
                <a:solidFill>
                  <a:srgbClr val="1F1F1F"/>
                </a:solidFill>
                <a:latin typeface="Google Sans"/>
              </a:rPr>
              <a:t> </a:t>
            </a:r>
            <a:r>
              <a:rPr lang="fr-FR" sz="1400" dirty="0" smtClean="0">
                <a:solidFill>
                  <a:srgbClr val="1F1F1F"/>
                </a:solidFill>
                <a:latin typeface="Google Sans"/>
              </a:rPr>
              <a:t>est reconnu coupable, </a:t>
            </a:r>
            <a:r>
              <a:rPr lang="fr-FR" sz="1400" dirty="0">
                <a:latin typeface="Google Sans"/>
              </a:rPr>
              <a:t>Le 3 novembre </a:t>
            </a:r>
            <a:r>
              <a:rPr lang="fr-FR" sz="1400" dirty="0" smtClean="0">
                <a:latin typeface="Google Sans"/>
              </a:rPr>
              <a:t>1924, </a:t>
            </a:r>
            <a:r>
              <a:rPr lang="fr-FR" sz="1400" dirty="0">
                <a:latin typeface="Google Sans"/>
              </a:rPr>
              <a:t>Guillaume </a:t>
            </a:r>
            <a:r>
              <a:rPr lang="fr-FR" sz="1400" dirty="0" err="1">
                <a:latin typeface="Google Sans"/>
              </a:rPr>
              <a:t>Seznec</a:t>
            </a:r>
            <a:r>
              <a:rPr lang="fr-FR" sz="1400" dirty="0">
                <a:latin typeface="Google Sans"/>
              </a:rPr>
              <a:t> était condamné au bagne à perpétuité par la cour d’assises du Finistère pour avoir assassiné Pierre </a:t>
            </a:r>
            <a:r>
              <a:rPr lang="fr-FR" sz="1400" dirty="0" err="1" smtClean="0">
                <a:latin typeface="Google Sans"/>
              </a:rPr>
              <a:t>Quémeneur</a:t>
            </a:r>
            <a:r>
              <a:rPr lang="fr-FR" sz="1400" dirty="0" smtClean="0">
                <a:latin typeface="Google Sans"/>
              </a:rPr>
              <a:t>. </a:t>
            </a:r>
            <a:r>
              <a:rPr lang="fr-FR" sz="1400" dirty="0" smtClean="0">
                <a:solidFill>
                  <a:srgbClr val="1F1F1F"/>
                </a:solidFill>
                <a:latin typeface="Google Sans"/>
              </a:rPr>
              <a:t>conseiller général du Finistère</a:t>
            </a:r>
            <a:endParaRPr lang="fr-FR" sz="1400" dirty="0"/>
          </a:p>
        </p:txBody>
      </p:sp>
      <p:sp>
        <p:nvSpPr>
          <p:cNvPr id="8" name="Rectangle 7"/>
          <p:cNvSpPr/>
          <p:nvPr/>
        </p:nvSpPr>
        <p:spPr>
          <a:xfrm>
            <a:off x="864734" y="2928745"/>
            <a:ext cx="6096000" cy="523220"/>
          </a:xfrm>
          <a:prstGeom prst="rect">
            <a:avLst/>
          </a:prstGeom>
        </p:spPr>
        <p:txBody>
          <a:bodyPr>
            <a:spAutoFit/>
          </a:bodyPr>
          <a:lstStyle/>
          <a:p>
            <a:r>
              <a:rPr lang="fr-FR" sz="1400" dirty="0">
                <a:latin typeface="Google Sans"/>
              </a:rPr>
              <a:t>Inhumation17 févr. </a:t>
            </a:r>
            <a:r>
              <a:rPr lang="fr-FR" sz="1400" dirty="0" smtClean="0">
                <a:latin typeface="Google Sans"/>
              </a:rPr>
              <a:t>1954 à</a:t>
            </a:r>
            <a:endParaRPr lang="fr-FR" sz="1400" dirty="0">
              <a:latin typeface="Google Sans"/>
            </a:endParaRPr>
          </a:p>
          <a:p>
            <a:r>
              <a:rPr lang="fr-FR" sz="1400" dirty="0" err="1" smtClean="0">
                <a:latin typeface="Google Sans"/>
              </a:rPr>
              <a:t>Plomodiern</a:t>
            </a:r>
            <a:r>
              <a:rPr lang="fr-FR" sz="1400" dirty="0" smtClean="0">
                <a:latin typeface="Google Sans"/>
              </a:rPr>
              <a:t> Finistère</a:t>
            </a:r>
            <a:endParaRPr lang="fr-FR" sz="1400" b="0" i="0" dirty="0">
              <a:effectLst/>
              <a:latin typeface="Google Sans"/>
            </a:endParaRPr>
          </a:p>
        </p:txBody>
      </p:sp>
    </p:spTree>
    <p:extLst>
      <p:ext uri="{BB962C8B-B14F-4D97-AF65-F5344CB8AC3E}">
        <p14:creationId xmlns:p14="http://schemas.microsoft.com/office/powerpoint/2010/main" val="13577128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25796" y="-6431"/>
            <a:ext cx="4906472"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0287" y="-6431"/>
            <a:ext cx="4964124" cy="6858000"/>
          </a:xfrm>
          <a:prstGeom prst="rect">
            <a:avLst/>
          </a:prstGeom>
        </p:spPr>
      </p:pic>
    </p:spTree>
    <p:extLst>
      <p:ext uri="{BB962C8B-B14F-4D97-AF65-F5344CB8AC3E}">
        <p14:creationId xmlns:p14="http://schemas.microsoft.com/office/powerpoint/2010/main" val="24688190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053" y="0"/>
            <a:ext cx="4622800" cy="6858000"/>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44012" y="3956583"/>
            <a:ext cx="2124000" cy="2801720"/>
          </a:xfrm>
          <a:prstGeom prst="rect">
            <a:avLst/>
          </a:prstGeom>
        </p:spPr>
      </p:pic>
      <p:pic>
        <p:nvPicPr>
          <p:cNvPr id="1030" name="Picture 6" descr="DREYFUS Alfred (X1878) - Bibliothèque Centrale"/>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2523" y="3495482"/>
            <a:ext cx="1944000" cy="335608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730836" y="323888"/>
            <a:ext cx="4461164" cy="3539430"/>
          </a:xfrm>
          <a:prstGeom prst="rect">
            <a:avLst/>
          </a:prstGeom>
          <a:solidFill>
            <a:schemeClr val="accent4">
              <a:lumMod val="20000"/>
              <a:lumOff val="80000"/>
            </a:schemeClr>
          </a:solidFill>
        </p:spPr>
        <p:txBody>
          <a:bodyPr wrap="square">
            <a:spAutoFit/>
          </a:bodyPr>
          <a:lstStyle/>
          <a:p>
            <a:r>
              <a:rPr lang="fr-FR" sz="1400" b="1" dirty="0">
                <a:solidFill>
                  <a:srgbClr val="1F1F1F"/>
                </a:solidFill>
                <a:latin typeface="Google Sans"/>
              </a:rPr>
              <a:t>Alfred Dreyfus</a:t>
            </a:r>
            <a:r>
              <a:rPr lang="fr-FR" sz="1400" dirty="0">
                <a:solidFill>
                  <a:srgbClr val="1F1F1F"/>
                </a:solidFill>
                <a:latin typeface="Google Sans"/>
              </a:rPr>
              <a:t>, né le 9 octobre 1859 à Mulhouse et mort le 12 juillet 1935 à Paris, est un officier d'artillerie français d'origine alsacienne et de confession juive</a:t>
            </a:r>
            <a:r>
              <a:rPr lang="fr-FR" sz="1400" dirty="0" smtClean="0">
                <a:solidFill>
                  <a:srgbClr val="1F1F1F"/>
                </a:solidFill>
                <a:latin typeface="Google Sans"/>
              </a:rPr>
              <a:t>.</a:t>
            </a:r>
            <a:r>
              <a:rPr lang="fr-FR" altLang="fr-FR" sz="1400" dirty="0">
                <a:solidFill>
                  <a:srgbClr val="202122"/>
                </a:solidFill>
                <a:latin typeface="Google Sans"/>
                <a:cs typeface="Arial" panose="020B0604020202020204" pitchFamily="34" charset="0"/>
              </a:rPr>
              <a:t> Il est </a:t>
            </a:r>
            <a:r>
              <a:rPr lang="fr-FR" altLang="fr-FR" sz="1400" dirty="0">
                <a:latin typeface="Google Sans"/>
                <a:cs typeface="Arial" panose="020B0604020202020204" pitchFamily="34" charset="0"/>
              </a:rPr>
              <a:t>victime</a:t>
            </a:r>
            <a:r>
              <a:rPr lang="fr-FR" altLang="fr-FR" sz="1400" dirty="0">
                <a:solidFill>
                  <a:srgbClr val="202122"/>
                </a:solidFill>
                <a:latin typeface="Google Sans"/>
                <a:cs typeface="Arial" panose="020B0604020202020204" pitchFamily="34" charset="0"/>
              </a:rPr>
              <a:t>, en 1894, d'une machination judiciaire qui est à l'origine d'une </a:t>
            </a:r>
            <a:r>
              <a:rPr lang="fr-FR" altLang="fr-FR" sz="1400" dirty="0">
                <a:solidFill>
                  <a:srgbClr val="3366CC"/>
                </a:solidFill>
                <a:latin typeface="Google Sans"/>
                <a:cs typeface="Arial" panose="020B0604020202020204" pitchFamily="34" charset="0"/>
              </a:rPr>
              <a:t>crise politique</a:t>
            </a:r>
            <a:r>
              <a:rPr lang="fr-FR" altLang="fr-FR" sz="1400" dirty="0">
                <a:solidFill>
                  <a:srgbClr val="202122"/>
                </a:solidFill>
                <a:latin typeface="Google Sans"/>
                <a:cs typeface="Arial" panose="020B0604020202020204" pitchFamily="34" charset="0"/>
              </a:rPr>
              <a:t> majeure de la </a:t>
            </a:r>
            <a:r>
              <a:rPr lang="fr-FR" altLang="fr-FR" sz="1400" dirty="0">
                <a:solidFill>
                  <a:srgbClr val="3366CC"/>
                </a:solidFill>
                <a:latin typeface="Google Sans"/>
                <a:cs typeface="Arial" panose="020B0604020202020204" pitchFamily="34" charset="0"/>
              </a:rPr>
              <a:t>III</a:t>
            </a:r>
            <a:r>
              <a:rPr lang="fr-FR" altLang="fr-FR" sz="1400" baseline="30000" dirty="0">
                <a:solidFill>
                  <a:srgbClr val="3366CC"/>
                </a:solidFill>
                <a:latin typeface="Google Sans"/>
                <a:cs typeface="Arial" panose="020B0604020202020204" pitchFamily="34" charset="0"/>
              </a:rPr>
              <a:t>e</a:t>
            </a:r>
            <a:r>
              <a:rPr lang="fr-FR" altLang="fr-FR" sz="1400" dirty="0">
                <a:solidFill>
                  <a:srgbClr val="3366CC"/>
                </a:solidFill>
                <a:latin typeface="Google Sans"/>
                <a:cs typeface="Arial" panose="020B0604020202020204" pitchFamily="34" charset="0"/>
              </a:rPr>
              <a:t> République</a:t>
            </a:r>
            <a:r>
              <a:rPr lang="fr-FR" altLang="fr-FR" sz="1400" dirty="0">
                <a:latin typeface="Google Sans"/>
              </a:rPr>
              <a:t> </a:t>
            </a:r>
            <a:r>
              <a:rPr lang="fr-FR" altLang="fr-FR" sz="1400" dirty="0" smtClean="0">
                <a:latin typeface="Google Sans"/>
              </a:rPr>
              <a:t>.</a:t>
            </a:r>
            <a:r>
              <a:rPr lang="fr-FR" sz="1400" dirty="0" smtClean="0">
                <a:latin typeface="Google Sans"/>
              </a:rPr>
              <a:t> </a:t>
            </a:r>
            <a:r>
              <a:rPr lang="fr-FR" sz="1400" dirty="0">
                <a:latin typeface="Google Sans"/>
              </a:rPr>
              <a:t>Ils le condamnent à la déportation perpétuelle (la peine de mort étant abolie pour les crimes politiques en vertu de l'article 5 de la Constitution de 1848), à la destitution de son grade et à la </a:t>
            </a:r>
            <a:r>
              <a:rPr lang="fr-FR" sz="1400" dirty="0" smtClean="0">
                <a:latin typeface="Google Sans"/>
              </a:rPr>
              <a:t>dégradation.</a:t>
            </a:r>
            <a:r>
              <a:rPr lang="fr-FR" sz="1400" dirty="0">
                <a:latin typeface="Google Sans"/>
              </a:rPr>
              <a:t> Le 21 février 1895, après un mois au bagne de l'île de Ré, il embarque sur le vaisseau </a:t>
            </a:r>
            <a:r>
              <a:rPr lang="fr-FR" sz="1400" i="1" dirty="0">
                <a:latin typeface="Google Sans"/>
              </a:rPr>
              <a:t>Ville-de-Saint-Nazaire</a:t>
            </a:r>
            <a:r>
              <a:rPr lang="fr-FR" sz="1400" dirty="0">
                <a:latin typeface="Google Sans"/>
              </a:rPr>
              <a:t> qui fait cap vers la Guyane. Il arrive le 12 mars 1895 au bagne de l'île Royale puis il est transféré en avril à </a:t>
            </a:r>
            <a:r>
              <a:rPr lang="fr-FR" sz="1400" b="1" dirty="0">
                <a:latin typeface="Google Sans"/>
              </a:rPr>
              <a:t>l'île du Diable</a:t>
            </a:r>
            <a:r>
              <a:rPr lang="fr-FR" sz="1400" dirty="0">
                <a:latin typeface="Google Sans"/>
              </a:rPr>
              <a:t>. Logé dans une case de pierre de quatre mètre sur quatre, il est, avec ses gardiens, le seul habitant de l'île.</a:t>
            </a:r>
          </a:p>
        </p:txBody>
      </p:sp>
      <p:pic>
        <p:nvPicPr>
          <p:cNvPr id="1026" name="Picture 2" descr="Cinq années de ma vie - Alfred Dreyfus, Pierre Vidal-Naquet - Éditions La Découverte"/>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70523" y="145538"/>
            <a:ext cx="2088000" cy="3204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58065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6292" y="1368330"/>
            <a:ext cx="8743950" cy="4114800"/>
          </a:xfrm>
          <a:prstGeom prst="rect">
            <a:avLst/>
          </a:prstGeom>
        </p:spPr>
      </p:pic>
    </p:spTree>
    <p:extLst>
      <p:ext uri="{BB962C8B-B14F-4D97-AF65-F5344CB8AC3E}">
        <p14:creationId xmlns:p14="http://schemas.microsoft.com/office/powerpoint/2010/main" val="2014981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125727" y="2729127"/>
            <a:ext cx="2808000" cy="402912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11548" y="0"/>
            <a:ext cx="4768903" cy="6858000"/>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976" y="848014"/>
            <a:ext cx="3204000" cy="5358646"/>
          </a:xfrm>
          <a:prstGeom prst="rect">
            <a:avLst/>
          </a:prstGeom>
        </p:spPr>
      </p:pic>
      <p:sp>
        <p:nvSpPr>
          <p:cNvPr id="6" name="Rectangle 5"/>
          <p:cNvSpPr/>
          <p:nvPr/>
        </p:nvSpPr>
        <p:spPr>
          <a:xfrm>
            <a:off x="8589392" y="387710"/>
            <a:ext cx="3493667" cy="1600438"/>
          </a:xfrm>
          <a:prstGeom prst="rect">
            <a:avLst/>
          </a:prstGeom>
          <a:solidFill>
            <a:schemeClr val="accent4">
              <a:lumMod val="20000"/>
              <a:lumOff val="80000"/>
            </a:schemeClr>
          </a:solidFill>
        </p:spPr>
        <p:txBody>
          <a:bodyPr wrap="square">
            <a:spAutoFit/>
          </a:bodyPr>
          <a:lstStyle/>
          <a:p>
            <a:r>
              <a:rPr lang="fr-FR" sz="1400" b="1" dirty="0">
                <a:solidFill>
                  <a:srgbClr val="1F1F1F"/>
                </a:solidFill>
                <a:latin typeface="Google Sans"/>
              </a:rPr>
              <a:t>Paul </a:t>
            </a:r>
            <a:r>
              <a:rPr lang="fr-FR" sz="1400" b="1" dirty="0" err="1">
                <a:solidFill>
                  <a:srgbClr val="1F1F1F"/>
                </a:solidFill>
                <a:latin typeface="Google Sans"/>
              </a:rPr>
              <a:t>Roussenq</a:t>
            </a:r>
            <a:r>
              <a:rPr lang="fr-FR" sz="1400" dirty="0">
                <a:solidFill>
                  <a:srgbClr val="1F1F1F"/>
                </a:solidFill>
                <a:latin typeface="Google Sans"/>
              </a:rPr>
              <a:t>, dit l’</a:t>
            </a:r>
            <a:r>
              <a:rPr lang="fr-FR" sz="1400" dirty="0" err="1">
                <a:solidFill>
                  <a:srgbClr val="1F1F1F"/>
                </a:solidFill>
                <a:latin typeface="Google Sans"/>
              </a:rPr>
              <a:t>Inco</a:t>
            </a:r>
            <a:r>
              <a:rPr lang="fr-FR" sz="1400" dirty="0">
                <a:solidFill>
                  <a:srgbClr val="1F1F1F"/>
                </a:solidFill>
                <a:latin typeface="Google Sans"/>
              </a:rPr>
              <a:t> est un anarchiste français, né le 28 septembre 1885 à Saint-Gilles-du-Gard et mort le 5 août 1949 à Bayonne. De 1909 à 1929, il est emprisonné au Bagne des Îles du Salut en Guyane, dont la moitié en cachot.</a:t>
            </a:r>
            <a:endParaRPr lang="fr-FR" sz="1400" dirty="0">
              <a:latin typeface="Google Sans"/>
            </a:endParaRPr>
          </a:p>
        </p:txBody>
      </p:sp>
    </p:spTree>
    <p:extLst>
      <p:ext uri="{BB962C8B-B14F-4D97-AF65-F5344CB8AC3E}">
        <p14:creationId xmlns:p14="http://schemas.microsoft.com/office/powerpoint/2010/main" val="31425099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68043" y="0"/>
            <a:ext cx="4535274"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600918" y="0"/>
            <a:ext cx="4793481" cy="6858000"/>
          </a:xfrm>
          <a:prstGeom prst="rect">
            <a:avLst/>
          </a:prstGeom>
        </p:spPr>
      </p:pic>
    </p:spTree>
    <p:extLst>
      <p:ext uri="{BB962C8B-B14F-4D97-AF65-F5344CB8AC3E}">
        <p14:creationId xmlns:p14="http://schemas.microsoft.com/office/powerpoint/2010/main" val="10123398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1374" y="0"/>
            <a:ext cx="4929448" cy="6858000"/>
          </a:xfrm>
          <a:prstGeom prst="rect">
            <a:avLst/>
          </a:prstGeom>
        </p:spPr>
      </p:pic>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03138" y="3041838"/>
            <a:ext cx="2448000" cy="3616124"/>
          </a:xfrm>
          <a:prstGeom prst="rect">
            <a:avLst/>
          </a:prstGeom>
        </p:spPr>
      </p:pic>
      <p:pic>
        <p:nvPicPr>
          <p:cNvPr id="2052" name="Picture 4" descr="Signature manuscrite de Vidocq."/>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677138" y="6080676"/>
            <a:ext cx="900000" cy="5805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104909" y="396024"/>
            <a:ext cx="4231178" cy="2523768"/>
          </a:xfrm>
          <a:prstGeom prst="rect">
            <a:avLst/>
          </a:prstGeom>
          <a:solidFill>
            <a:schemeClr val="accent4">
              <a:lumMod val="20000"/>
              <a:lumOff val="80000"/>
            </a:schemeClr>
          </a:solidFill>
        </p:spPr>
        <p:txBody>
          <a:bodyPr wrap="square">
            <a:spAutoFit/>
          </a:bodyPr>
          <a:lstStyle/>
          <a:p>
            <a:r>
              <a:rPr lang="fr-FR" sz="1400" b="1" dirty="0">
                <a:solidFill>
                  <a:srgbClr val="1F1F1F"/>
                </a:solidFill>
                <a:latin typeface="Google Sans"/>
              </a:rPr>
              <a:t>Eugène-François Vidocq</a:t>
            </a:r>
            <a:r>
              <a:rPr lang="fr-FR" sz="1400" dirty="0">
                <a:solidFill>
                  <a:srgbClr val="1F1F1F"/>
                </a:solidFill>
                <a:latin typeface="Google Sans"/>
              </a:rPr>
              <a:t>, né le 24 juillet 1775 à Arras et mort le 11 mai 1857 à Paris, est un aventurier, </a:t>
            </a:r>
            <a:r>
              <a:rPr lang="fr-FR" sz="1400" dirty="0">
                <a:latin typeface="Google Sans"/>
              </a:rPr>
              <a:t> il est condamné à huit ans de bagne à Brest. Huit jours plus tard, il s’échappe avant d’être rattrapé puis il récidivera ensuite au bagne de Toulon. Vidocq a plus d’un tour dans son sac pour se faire la belle. </a:t>
            </a:r>
          </a:p>
          <a:p>
            <a:r>
              <a:rPr lang="fr-FR" sz="1400" dirty="0" smtClean="0">
                <a:solidFill>
                  <a:srgbClr val="1F1F1F"/>
                </a:solidFill>
                <a:latin typeface="Google Sans"/>
              </a:rPr>
              <a:t>bagnard </a:t>
            </a:r>
            <a:r>
              <a:rPr lang="fr-FR" sz="1400" dirty="0">
                <a:solidFill>
                  <a:srgbClr val="1F1F1F"/>
                </a:solidFill>
                <a:latin typeface="Google Sans"/>
              </a:rPr>
              <a:t>repenti, détective et chef de la police française, souvent considéré comme le père de la criminologie moderne et de la police de renseignements</a:t>
            </a:r>
            <a:r>
              <a:rPr lang="fr-FR" sz="1400" dirty="0" smtClean="0">
                <a:solidFill>
                  <a:srgbClr val="1F1F1F"/>
                </a:solidFill>
                <a:latin typeface="Google Sans"/>
              </a:rPr>
              <a:t>.</a:t>
            </a:r>
            <a:r>
              <a:rPr lang="fr-FR" dirty="0"/>
              <a:t> </a:t>
            </a:r>
            <a:endParaRPr lang="fr-FR" sz="1400" dirty="0">
              <a:latin typeface="Google Sans"/>
            </a:endParaRPr>
          </a:p>
        </p:txBody>
      </p:sp>
      <p:pic>
        <p:nvPicPr>
          <p:cNvPr id="3" name="Image 2"/>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83687" y="1052729"/>
            <a:ext cx="2664000" cy="4346216"/>
          </a:xfrm>
          <a:prstGeom prst="rect">
            <a:avLst/>
          </a:prstGeom>
        </p:spPr>
      </p:pic>
    </p:spTree>
    <p:extLst>
      <p:ext uri="{BB962C8B-B14F-4D97-AF65-F5344CB8AC3E}">
        <p14:creationId xmlns:p14="http://schemas.microsoft.com/office/powerpoint/2010/main" val="22392418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26317" y="189915"/>
            <a:ext cx="6408000" cy="4111216"/>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9458" y="0"/>
            <a:ext cx="4641011" cy="6858000"/>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678083" y="4812606"/>
            <a:ext cx="6104467" cy="1854201"/>
          </a:xfrm>
          <a:prstGeom prst="rect">
            <a:avLst/>
          </a:prstGeom>
        </p:spPr>
      </p:pic>
    </p:spTree>
    <p:extLst>
      <p:ext uri="{BB962C8B-B14F-4D97-AF65-F5344CB8AC3E}">
        <p14:creationId xmlns:p14="http://schemas.microsoft.com/office/powerpoint/2010/main" val="8508906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09347" y="-109"/>
            <a:ext cx="9468000" cy="4031804"/>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76838" y="4148051"/>
            <a:ext cx="10008000" cy="2703518"/>
          </a:xfrm>
          <a:prstGeom prst="rect">
            <a:avLst/>
          </a:prstGeom>
        </p:spPr>
      </p:pic>
    </p:spTree>
    <p:extLst>
      <p:ext uri="{BB962C8B-B14F-4D97-AF65-F5344CB8AC3E}">
        <p14:creationId xmlns:p14="http://schemas.microsoft.com/office/powerpoint/2010/main" val="29403115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4423" y="0"/>
            <a:ext cx="4962963" cy="68580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40000" y="-12913"/>
            <a:ext cx="5256000" cy="6864482"/>
          </a:xfrm>
          <a:prstGeom prst="rect">
            <a:avLst/>
          </a:prstGeom>
        </p:spPr>
      </p:pic>
    </p:spTree>
    <p:extLst>
      <p:ext uri="{BB962C8B-B14F-4D97-AF65-F5344CB8AC3E}">
        <p14:creationId xmlns:p14="http://schemas.microsoft.com/office/powerpoint/2010/main" val="23177261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47729" y="0"/>
            <a:ext cx="4645488"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9566" y="0"/>
            <a:ext cx="4652564" cy="6858000"/>
          </a:xfrm>
          <a:prstGeom prst="rect">
            <a:avLst/>
          </a:prstGeom>
        </p:spPr>
      </p:pic>
      <p:sp>
        <p:nvSpPr>
          <p:cNvPr id="5" name="ZoneTexte 4"/>
          <p:cNvSpPr txBox="1"/>
          <p:nvPr/>
        </p:nvSpPr>
        <p:spPr>
          <a:xfrm>
            <a:off x="5267394" y="412955"/>
            <a:ext cx="1935071" cy="461665"/>
          </a:xfrm>
          <a:prstGeom prst="rect">
            <a:avLst/>
          </a:prstGeom>
          <a:solidFill>
            <a:schemeClr val="bg1">
              <a:lumMod val="85000"/>
            </a:schemeClr>
          </a:solidFill>
        </p:spPr>
        <p:txBody>
          <a:bodyPr wrap="square" rtlCol="0">
            <a:spAutoFit/>
          </a:bodyPr>
          <a:lstStyle/>
          <a:p>
            <a:r>
              <a:rPr lang="fr-FR" sz="2400" b="1" dirty="0" smtClean="0">
                <a:latin typeface="Arial" panose="020B0604020202020204" pitchFamily="34" charset="0"/>
                <a:cs typeface="Arial" panose="020B0604020202020204" pitchFamily="34" charset="0"/>
              </a:rPr>
              <a:t>INCONNUS</a:t>
            </a:r>
            <a:r>
              <a:rPr lang="fr-FR" dirty="0" smtClean="0"/>
              <a:t> </a:t>
            </a:r>
            <a:endParaRPr lang="fr-FR" dirty="0"/>
          </a:p>
        </p:txBody>
      </p:sp>
    </p:spTree>
    <p:extLst>
      <p:ext uri="{BB962C8B-B14F-4D97-AF65-F5344CB8AC3E}">
        <p14:creationId xmlns:p14="http://schemas.microsoft.com/office/powerpoint/2010/main" val="36479174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6251" y="-6431"/>
            <a:ext cx="4713548" cy="6858000"/>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5549" y="0"/>
            <a:ext cx="4106110" cy="6858000"/>
          </a:xfrm>
          <a:prstGeom prst="rect">
            <a:avLst/>
          </a:prstGeom>
        </p:spPr>
      </p:pic>
      <p:sp>
        <p:nvSpPr>
          <p:cNvPr id="5" name="Rectangle 4"/>
          <p:cNvSpPr/>
          <p:nvPr/>
        </p:nvSpPr>
        <p:spPr>
          <a:xfrm>
            <a:off x="5182128" y="383147"/>
            <a:ext cx="1827744" cy="461665"/>
          </a:xfrm>
          <a:prstGeom prst="rect">
            <a:avLst/>
          </a:prstGeom>
          <a:solidFill>
            <a:schemeClr val="bg1">
              <a:lumMod val="85000"/>
            </a:schemeClr>
          </a:solidFill>
        </p:spPr>
        <p:txBody>
          <a:bodyPr wrap="none">
            <a:spAutoFit/>
          </a:bodyPr>
          <a:lstStyle/>
          <a:p>
            <a:r>
              <a:rPr lang="fr-FR" sz="2400" b="1" dirty="0">
                <a:latin typeface="Arial" panose="020B0604020202020204" pitchFamily="34" charset="0"/>
                <a:cs typeface="Arial" panose="020B0604020202020204" pitchFamily="34" charset="0"/>
              </a:rPr>
              <a:t>INCONNUS</a:t>
            </a:r>
            <a:endParaRPr lang="fr-FR" sz="2400" dirty="0"/>
          </a:p>
        </p:txBody>
      </p:sp>
    </p:spTree>
    <p:extLst>
      <p:ext uri="{BB962C8B-B14F-4D97-AF65-F5344CB8AC3E}">
        <p14:creationId xmlns:p14="http://schemas.microsoft.com/office/powerpoint/2010/main" val="5928500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6322"/>
            <a:ext cx="12192000" cy="6851678"/>
          </a:xfrm>
          <a:prstGeom prst="rect">
            <a:avLst/>
          </a:prstGeom>
        </p:spPr>
      </p:pic>
      <p:sp>
        <p:nvSpPr>
          <p:cNvPr id="3" name="Rectangle 1"/>
          <p:cNvSpPr>
            <a:spLocks noChangeArrowheads="1"/>
          </p:cNvSpPr>
          <p:nvPr/>
        </p:nvSpPr>
        <p:spPr bwMode="auto">
          <a:xfrm>
            <a:off x="220413" y="603047"/>
            <a:ext cx="7111386"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BONNIS Auguste,</a:t>
            </a:r>
            <a:r>
              <a:rPr kumimoji="0" lang="fr-FR" altLang="fr-FR" sz="1400" b="0" i="0" u="none" strike="noStrike" cap="none" normalizeH="0" baseline="0" dirty="0" smtClean="0">
                <a:ln>
                  <a:noFill/>
                </a:ln>
                <a:solidFill>
                  <a:srgbClr val="000000"/>
                </a:solidFill>
                <a:effectLst/>
                <a:cs typeface="Arial" panose="020B0604020202020204" pitchFamily="34" charset="0"/>
              </a:rPr>
              <a:t> né à Aurillac (Cantal). Fils de Marie Bonnis. Condamné pour assassinat aux TF à perpétuité en 1886. Condamné à mort pour assassinat le 15 janvier 1889.  Exécuté le 6 mai 1889 aux Îles du Salut.</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BROUILLET Léon</a:t>
            </a:r>
            <a:r>
              <a:rPr kumimoji="0" lang="fr-FR" altLang="fr-FR" sz="1400" b="0" i="0" u="none" strike="noStrike" cap="none" normalizeH="0" baseline="0" dirty="0" smtClean="0">
                <a:ln>
                  <a:noFill/>
                </a:ln>
                <a:solidFill>
                  <a:srgbClr val="000000"/>
                </a:solidFill>
                <a:effectLst/>
                <a:cs typeface="Arial" panose="020B0604020202020204" pitchFamily="34" charset="0"/>
              </a:rPr>
              <a:t>, né à St Martin (Lot et Garonne). Fils de Etienne et Jeanne </a:t>
            </a:r>
            <a:r>
              <a:rPr kumimoji="0" lang="fr-FR" altLang="fr-FR" sz="1400" b="0" i="0" u="none" strike="noStrike" cap="none" normalizeH="0" baseline="0" dirty="0" err="1" smtClean="0">
                <a:ln>
                  <a:noFill/>
                </a:ln>
                <a:solidFill>
                  <a:srgbClr val="000000"/>
                </a:solidFill>
                <a:effectLst/>
                <a:cs typeface="Arial" panose="020B0604020202020204" pitchFamily="34" charset="0"/>
              </a:rPr>
              <a:t>Ponderon</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en 1899 aux TF à perpétuité pour vols. Condamné en Guyane le 19 juillet 1901 à la peine de mort pour avoir tué en compagnie de Félix Lacoste un gardien. Exécuté le 5 août 1901.</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CORNET François Joseph</a:t>
            </a:r>
            <a:r>
              <a:rPr kumimoji="0" lang="fr-FR" altLang="fr-FR" sz="1400" b="0" i="0" u="none" strike="noStrike" cap="none" normalizeH="0" baseline="0" dirty="0" smtClean="0">
                <a:ln>
                  <a:noFill/>
                </a:ln>
                <a:solidFill>
                  <a:srgbClr val="000000"/>
                </a:solidFill>
                <a:effectLst/>
                <a:cs typeface="Arial" panose="020B0604020202020204" pitchFamily="34" charset="0"/>
              </a:rPr>
              <a:t>, né en Belgique. Charpentier. Fils de Jean Louis et Clémentine Martin. Condamné pour vol et tentative de meurtre à la peine de mort en 1884. Peine commuée aux TF à perpétuité. A nouveau condamné à mort en 1887. Evadé le 10 juillet 1888.</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CASSABOIS Célestin Désiré,</a:t>
            </a:r>
            <a:r>
              <a:rPr kumimoji="0" lang="fr-FR" altLang="fr-FR" sz="1400" b="0" i="0" u="none" strike="noStrike" cap="none" normalizeH="0" baseline="0" dirty="0" smtClean="0">
                <a:ln>
                  <a:noFill/>
                </a:ln>
                <a:solidFill>
                  <a:srgbClr val="000000"/>
                </a:solidFill>
                <a:effectLst/>
                <a:cs typeface="Arial" panose="020B0604020202020204" pitchFamily="34" charset="0"/>
              </a:rPr>
              <a:t> né à Paris. Fils de Victor Faustin et Berthe </a:t>
            </a:r>
            <a:r>
              <a:rPr kumimoji="0" lang="fr-FR" altLang="fr-FR" sz="1400" b="0" i="0" u="none" strike="noStrike" cap="none" normalizeH="0" baseline="0" dirty="0" err="1" smtClean="0">
                <a:ln>
                  <a:noFill/>
                </a:ln>
                <a:solidFill>
                  <a:srgbClr val="000000"/>
                </a:solidFill>
                <a:effectLst/>
                <a:cs typeface="Arial" panose="020B0604020202020204" pitchFamily="34" charset="0"/>
              </a:rPr>
              <a:t>Gascard</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pour tentative d’assassinat aux TF à perpétuité en 1906. Condamné par le TMS à la peine de mort pour tentative d’assassinat en 1915. Exécuté à Saint Laurent du Maroni le 11 février 1916.</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CASTEX Jean Baptiste, </a:t>
            </a:r>
            <a:r>
              <a:rPr kumimoji="0" lang="fr-FR" altLang="fr-FR" sz="1400" b="0" i="0" u="none" strike="noStrike" cap="none" normalizeH="0" baseline="0" dirty="0" smtClean="0">
                <a:ln>
                  <a:noFill/>
                </a:ln>
                <a:solidFill>
                  <a:srgbClr val="000000"/>
                </a:solidFill>
                <a:effectLst/>
                <a:cs typeface="Arial" panose="020B0604020202020204" pitchFamily="34" charset="0"/>
              </a:rPr>
              <a:t>né à Belloc (Gers). Cordonnier. Fils de Jean et Jeanne Maille. Marié avec Catherine Dupuy. Condamné pour viol à 5 ans de TF en 1848. Condamné à mort pour le viol et le meurtre d’un enfant de moins de 7 ans le 17 mai 1854. Exécuté à Cayenne le 26 septembre 1854. </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CHAUVIN Louis Alfred</a:t>
            </a:r>
            <a:r>
              <a:rPr kumimoji="0" lang="fr-FR" altLang="fr-FR" sz="1400" b="0" i="0" u="none" strike="noStrike" cap="none" normalizeH="0" baseline="0" dirty="0" smtClean="0">
                <a:ln>
                  <a:noFill/>
                </a:ln>
                <a:solidFill>
                  <a:srgbClr val="000000"/>
                </a:solidFill>
                <a:effectLst/>
                <a:cs typeface="Arial" panose="020B0604020202020204" pitchFamily="34" charset="0"/>
              </a:rPr>
              <a:t>, né à St Jean d’</a:t>
            </a:r>
            <a:r>
              <a:rPr kumimoji="0" lang="fr-FR" altLang="fr-FR" sz="1400" b="0" i="0" u="none" strike="noStrike" cap="none" normalizeH="0" baseline="0" dirty="0" err="1" smtClean="0">
                <a:ln>
                  <a:noFill/>
                </a:ln>
                <a:solidFill>
                  <a:srgbClr val="000000"/>
                </a:solidFill>
                <a:effectLst/>
                <a:cs typeface="Arial" panose="020B0604020202020204" pitchFamily="34" charset="0"/>
              </a:rPr>
              <a:t>Assé</a:t>
            </a:r>
            <a:r>
              <a:rPr kumimoji="0" lang="fr-FR" altLang="fr-FR" sz="1400" b="0" i="0" u="none" strike="noStrike" cap="none" normalizeH="0" baseline="0" dirty="0" smtClean="0">
                <a:ln>
                  <a:noFill/>
                </a:ln>
                <a:solidFill>
                  <a:srgbClr val="000000"/>
                </a:solidFill>
                <a:effectLst/>
                <a:cs typeface="Arial" panose="020B0604020202020204" pitchFamily="34" charset="0"/>
              </a:rPr>
              <a:t> (Sarthe) le 19 octobre 1874. Fils de Louis et Prudence Blot. Condamné en 1891 aux TF à perpétuité pour assassinat. Condamné en Guyane le 20 juillet 1898 à la peine de mort pour l’assassinat du commandant du pénitencier des Roches à Kourou. Exécuté à l’Ile Royale le 26 juillet 1898.</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400" b="0" i="0" u="none" strike="noStrike" cap="none" normalizeH="0" baseline="0" dirty="0" smtClean="0">
              <a:ln>
                <a:noFill/>
              </a:ln>
              <a:solidFill>
                <a:schemeClr val="tx1"/>
              </a:solidFill>
              <a:effectLst/>
            </a:endParaRPr>
          </a:p>
        </p:txBody>
      </p:sp>
      <p:sp>
        <p:nvSpPr>
          <p:cNvPr id="4" name="Rectangle 3"/>
          <p:cNvSpPr/>
          <p:nvPr/>
        </p:nvSpPr>
        <p:spPr>
          <a:xfrm>
            <a:off x="1039804" y="215615"/>
            <a:ext cx="5224507" cy="369332"/>
          </a:xfrm>
          <a:prstGeom prst="rect">
            <a:avLst/>
          </a:prstGeom>
        </p:spPr>
        <p:txBody>
          <a:bodyPr wrap="none">
            <a:spAutoFit/>
          </a:bodyPr>
          <a:lstStyle/>
          <a:p>
            <a:r>
              <a:rPr lang="fr-FR" b="1" dirty="0">
                <a:solidFill>
                  <a:srgbClr val="000000"/>
                </a:solidFill>
                <a:latin typeface="Arial" panose="020B0604020202020204" pitchFamily="34" charset="0"/>
              </a:rPr>
              <a:t>Les condamnés à mort au bagne, et exécutés.</a:t>
            </a:r>
            <a:endParaRPr lang="fr-FR" dirty="0"/>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52212" y="6322"/>
            <a:ext cx="4552406" cy="6858000"/>
          </a:xfrm>
          <a:prstGeom prst="rect">
            <a:avLst/>
          </a:prstGeom>
        </p:spPr>
      </p:pic>
      <p:sp>
        <p:nvSpPr>
          <p:cNvPr id="8" name="Rectangle 4"/>
          <p:cNvSpPr>
            <a:spLocks noChangeArrowheads="1"/>
          </p:cNvSpPr>
          <p:nvPr/>
        </p:nvSpPr>
        <p:spPr bwMode="auto">
          <a:xfrm>
            <a:off x="176722" y="5803848"/>
            <a:ext cx="7198768"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GRIEBEL Emile</a:t>
            </a:r>
            <a:r>
              <a:rPr kumimoji="0" lang="fr-FR" altLang="fr-FR" sz="1400" b="0" i="0" u="none" strike="noStrike" cap="none" normalizeH="0" baseline="0" dirty="0" smtClean="0">
                <a:ln>
                  <a:noFill/>
                </a:ln>
                <a:solidFill>
                  <a:srgbClr val="000000"/>
                </a:solidFill>
                <a:effectLst/>
                <a:cs typeface="Arial" panose="020B0604020202020204" pitchFamily="34" charset="0"/>
              </a:rPr>
              <a:t>, né en Allemagne. Fils de Georges et Barbara </a:t>
            </a:r>
            <a:r>
              <a:rPr kumimoji="0" lang="fr-FR" altLang="fr-FR" sz="1400" b="0" i="0" u="none" strike="noStrike" cap="none" normalizeH="0" baseline="0" dirty="0" err="1" smtClean="0">
                <a:ln>
                  <a:noFill/>
                </a:ln>
                <a:solidFill>
                  <a:srgbClr val="000000"/>
                </a:solidFill>
                <a:effectLst/>
                <a:cs typeface="Arial" panose="020B0604020202020204" pitchFamily="34" charset="0"/>
              </a:rPr>
              <a:t>Stiegelmann</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en 1890 à 10 ans de TF pour vol. Condamné en Guyane le 21 juin 1901 à la peine de mort pour assassinat. Exécuté à Cayenne le 10 décembre 1901.</a:t>
            </a:r>
            <a:endParaRPr kumimoji="0" lang="fr-FR" altLang="fr-FR" sz="1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40386060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sp>
        <p:nvSpPr>
          <p:cNvPr id="3" name="Rectangle 1"/>
          <p:cNvSpPr>
            <a:spLocks noChangeArrowheads="1"/>
          </p:cNvSpPr>
          <p:nvPr/>
        </p:nvSpPr>
        <p:spPr bwMode="auto">
          <a:xfrm>
            <a:off x="321733" y="582600"/>
            <a:ext cx="7078133"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CLAESSENS Bernard</a:t>
            </a:r>
            <a:r>
              <a:rPr kumimoji="0" lang="fr-FR" altLang="fr-FR" sz="1400" b="0" i="0" u="none" strike="noStrike" cap="none" normalizeH="0" baseline="0" dirty="0" smtClean="0">
                <a:ln>
                  <a:noFill/>
                </a:ln>
                <a:solidFill>
                  <a:srgbClr val="000000"/>
                </a:solidFill>
                <a:effectLst/>
                <a:cs typeface="Arial" panose="020B0604020202020204" pitchFamily="34" charset="0"/>
              </a:rPr>
              <a:t>, né en Belgique. Manouvrier. Fils de Pierre et Marie </a:t>
            </a:r>
            <a:r>
              <a:rPr kumimoji="0" lang="fr-FR" altLang="fr-FR" sz="1400" b="0" i="0" u="none" strike="noStrike" cap="none" normalizeH="0" baseline="0" dirty="0" err="1" smtClean="0">
                <a:ln>
                  <a:noFill/>
                </a:ln>
                <a:solidFill>
                  <a:srgbClr val="000000"/>
                </a:solidFill>
                <a:effectLst/>
                <a:cs typeface="Arial" panose="020B0604020202020204" pitchFamily="34" charset="0"/>
              </a:rPr>
              <a:t>Meer</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pour vols qualifiés aux TF à perpétuité en 1875. Evadé de Cayenne le 10 septembre 1877.</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CLANDON Augustin Pierre</a:t>
            </a:r>
            <a:r>
              <a:rPr kumimoji="0" lang="fr-FR" altLang="fr-FR" sz="1400" b="0" i="0" u="none" strike="noStrike" cap="none" normalizeH="0" baseline="0" dirty="0" smtClean="0">
                <a:ln>
                  <a:noFill/>
                </a:ln>
                <a:solidFill>
                  <a:srgbClr val="000000"/>
                </a:solidFill>
                <a:effectLst/>
                <a:cs typeface="Arial" panose="020B0604020202020204" pitchFamily="34" charset="0"/>
              </a:rPr>
              <a:t>, né à </a:t>
            </a:r>
            <a:r>
              <a:rPr kumimoji="0" lang="fr-FR" altLang="fr-FR" sz="1400" b="0" i="0" u="none" strike="noStrike" cap="none" normalizeH="0" baseline="0" dirty="0" err="1" smtClean="0">
                <a:ln>
                  <a:noFill/>
                </a:ln>
                <a:solidFill>
                  <a:srgbClr val="000000"/>
                </a:solidFill>
                <a:effectLst/>
                <a:cs typeface="Arial" panose="020B0604020202020204" pitchFamily="34" charset="0"/>
              </a:rPr>
              <a:t>Petitmont</a:t>
            </a:r>
            <a:r>
              <a:rPr kumimoji="0" lang="fr-FR" altLang="fr-FR" sz="1400" b="0" i="0" u="none" strike="noStrike" cap="none" normalizeH="0" baseline="0" dirty="0" smtClean="0">
                <a:ln>
                  <a:noFill/>
                </a:ln>
                <a:solidFill>
                  <a:srgbClr val="000000"/>
                </a:solidFill>
                <a:effectLst/>
                <a:cs typeface="Arial" panose="020B0604020202020204" pitchFamily="34" charset="0"/>
              </a:rPr>
              <a:t> (Meurthe) en 1837. Verrier. Fils de François et Marie Colas. Condamné à 3 ans de TF en 1860. Evadé de Kourou le 27 septembre 1869. Ramené du Surinam le 19 décembre 1869.</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CLASTRIER Albert Antoine Marie</a:t>
            </a:r>
            <a:r>
              <a:rPr kumimoji="0" lang="fr-FR" altLang="fr-FR" sz="1400" b="0" i="0" u="none" strike="noStrike" cap="none" normalizeH="0" baseline="0" dirty="0" smtClean="0">
                <a:ln>
                  <a:noFill/>
                </a:ln>
                <a:solidFill>
                  <a:srgbClr val="000000"/>
                </a:solidFill>
                <a:effectLst/>
                <a:cs typeface="Arial" panose="020B0604020202020204" pitchFamily="34" charset="0"/>
              </a:rPr>
              <a:t>, né à Marseille (Bouches du Rhône). Pâtissier.  Fils de Marius Paul et Marie Antoinette Elisabeth </a:t>
            </a:r>
            <a:r>
              <a:rPr kumimoji="0" lang="fr-FR" altLang="fr-FR" sz="1400" b="0" i="0" u="none" strike="noStrike" cap="none" normalizeH="0" baseline="0" dirty="0" err="1" smtClean="0">
                <a:ln>
                  <a:noFill/>
                </a:ln>
                <a:solidFill>
                  <a:srgbClr val="000000"/>
                </a:solidFill>
                <a:effectLst/>
                <a:cs typeface="Arial" panose="020B0604020202020204" pitchFamily="34" charset="0"/>
              </a:rPr>
              <a:t>Trabaud</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pour vol qualifié à 6 ans de TF en 1894. Evadé le 4 janvier 1898.</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CLAUDE Paul René</a:t>
            </a:r>
            <a:r>
              <a:rPr kumimoji="0" lang="fr-FR" altLang="fr-FR" sz="1400" b="0" i="0" u="none" strike="noStrike" cap="none" normalizeH="0" baseline="0" dirty="0" smtClean="0">
                <a:ln>
                  <a:noFill/>
                </a:ln>
                <a:solidFill>
                  <a:srgbClr val="000000"/>
                </a:solidFill>
                <a:effectLst/>
                <a:cs typeface="Arial" panose="020B0604020202020204" pitchFamily="34" charset="0"/>
              </a:rPr>
              <a:t>, né à Troyes (Aube) en 1816. Manouvrier. Fils de parents inconnus. Condamné pour vols avec effraction à 10 ans de TF en 1854. Evadé de Ste Marie le 18 mai 1856.</a:t>
            </a:r>
            <a:endParaRPr kumimoji="0" lang="fr-FR" altLang="fr-FR" sz="1400" b="0" i="0" u="none" strike="noStrike" cap="none" normalizeH="0" baseline="0" dirty="0" smtClean="0">
              <a:ln>
                <a:noFill/>
              </a:ln>
              <a:solidFill>
                <a:schemeClr val="tx1"/>
              </a:solidFill>
              <a:effectLst/>
            </a:endParaRPr>
          </a:p>
        </p:txBody>
      </p:sp>
      <p:sp>
        <p:nvSpPr>
          <p:cNvPr id="4" name="Rectangle 3"/>
          <p:cNvSpPr/>
          <p:nvPr/>
        </p:nvSpPr>
        <p:spPr>
          <a:xfrm>
            <a:off x="4289657" y="106580"/>
            <a:ext cx="3499676" cy="369332"/>
          </a:xfrm>
          <a:prstGeom prst="rect">
            <a:avLst/>
          </a:prstGeom>
        </p:spPr>
        <p:txBody>
          <a:bodyPr wrap="none">
            <a:spAutoFit/>
          </a:bodyPr>
          <a:lstStyle/>
          <a:p>
            <a:r>
              <a:rPr lang="fr-FR" b="1" dirty="0">
                <a:latin typeface="Arial" panose="020B0604020202020204" pitchFamily="34" charset="0"/>
                <a:cs typeface="Arial" panose="020B0604020202020204" pitchFamily="34" charset="0"/>
              </a:rPr>
              <a:t>Condamnés évadés du bagne</a:t>
            </a:r>
            <a:r>
              <a:rPr lang="fr-FR" b="1" dirty="0">
                <a:solidFill>
                  <a:srgbClr val="000000"/>
                </a:solidFill>
                <a:latin typeface="Times New Roman" panose="02020603050405020304" pitchFamily="18" charset="0"/>
              </a:rPr>
              <a:t>.</a:t>
            </a:r>
            <a:endParaRPr lang="fr-FR" dirty="0"/>
          </a:p>
        </p:txBody>
      </p:sp>
      <p:sp>
        <p:nvSpPr>
          <p:cNvPr id="5" name="Rectangle 2"/>
          <p:cNvSpPr>
            <a:spLocks noChangeArrowheads="1"/>
          </p:cNvSpPr>
          <p:nvPr/>
        </p:nvSpPr>
        <p:spPr bwMode="auto">
          <a:xfrm>
            <a:off x="287866" y="3265453"/>
            <a:ext cx="7569200"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CUOMO Luigi</a:t>
            </a:r>
            <a:r>
              <a:rPr kumimoji="0" lang="fr-FR" altLang="fr-FR" sz="1400" b="0" i="0" u="none" strike="noStrike" cap="none" normalizeH="0" baseline="0" dirty="0" smtClean="0">
                <a:ln>
                  <a:noFill/>
                </a:ln>
                <a:solidFill>
                  <a:srgbClr val="000000"/>
                </a:solidFill>
                <a:effectLst/>
                <a:cs typeface="Arial" panose="020B0604020202020204" pitchFamily="34" charset="0"/>
              </a:rPr>
              <a:t>, né en Italie. Cordonnier. Condamné pour tentative d’homicide aux TF à perpétuité en 1901. Evadé le 4 janvier 1922.</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CURIE Emile, </a:t>
            </a:r>
            <a:r>
              <a:rPr kumimoji="0" lang="fr-FR" altLang="fr-FR" sz="1400" b="0" i="0" u="none" strike="noStrike" cap="none" normalizeH="0" baseline="0" dirty="0" smtClean="0">
                <a:ln>
                  <a:noFill/>
                </a:ln>
                <a:solidFill>
                  <a:srgbClr val="000000"/>
                </a:solidFill>
                <a:effectLst/>
                <a:cs typeface="Arial" panose="020B0604020202020204" pitchFamily="34" charset="0"/>
              </a:rPr>
              <a:t>né à Rouen (Seine Maritime). Journalier. Fils de </a:t>
            </a:r>
            <a:r>
              <a:rPr kumimoji="0" lang="fr-FR" altLang="fr-FR" sz="1400" b="0" i="0" u="none" strike="noStrike" cap="none" normalizeH="0" baseline="0" dirty="0" err="1" smtClean="0">
                <a:ln>
                  <a:noFill/>
                </a:ln>
                <a:solidFill>
                  <a:srgbClr val="000000"/>
                </a:solidFill>
                <a:effectLst/>
                <a:cs typeface="Arial" panose="020B0604020202020204" pitchFamily="34" charset="0"/>
              </a:rPr>
              <a:t>Annet</a:t>
            </a:r>
            <a:r>
              <a:rPr kumimoji="0" lang="fr-FR" altLang="fr-FR" sz="1400" b="0" i="0" u="none" strike="noStrike" cap="none" normalizeH="0" baseline="0" dirty="0" smtClean="0">
                <a:ln>
                  <a:noFill/>
                </a:ln>
                <a:solidFill>
                  <a:srgbClr val="000000"/>
                </a:solidFill>
                <a:effectLst/>
                <a:cs typeface="Arial" panose="020B0604020202020204" pitchFamily="34" charset="0"/>
              </a:rPr>
              <a:t> et Marie Jeanne Lecomte. Condamné pour complicité de vol à 7 ans de TF en 1914. Evadé depuis 1926.</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CYRIAQUE </a:t>
            </a:r>
            <a:r>
              <a:rPr kumimoji="0" lang="fr-FR" altLang="fr-FR" sz="1400" b="1" i="0" u="none" strike="noStrike" cap="none" normalizeH="0" baseline="0" dirty="0" err="1" smtClean="0">
                <a:ln>
                  <a:noFill/>
                </a:ln>
                <a:solidFill>
                  <a:srgbClr val="000000"/>
                </a:solidFill>
                <a:effectLst/>
                <a:cs typeface="Arial" panose="020B0604020202020204" pitchFamily="34" charset="0"/>
              </a:rPr>
              <a:t>Galgan</a:t>
            </a:r>
            <a:r>
              <a:rPr kumimoji="0" lang="fr-FR" altLang="fr-FR" sz="1400" b="0" i="0" u="none" strike="noStrike" cap="none" normalizeH="0" baseline="0" dirty="0" smtClean="0">
                <a:ln>
                  <a:noFill/>
                </a:ln>
                <a:solidFill>
                  <a:srgbClr val="000000"/>
                </a:solidFill>
                <a:effectLst/>
                <a:cs typeface="Arial" panose="020B0604020202020204" pitchFamily="34" charset="0"/>
              </a:rPr>
              <a:t>, né à Marie Galante (Guadeloupe). Condamné en 1887. Evadé le 18 juillet 1895.</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DACQUAY Ferdinand Ange</a:t>
            </a:r>
            <a:r>
              <a:rPr kumimoji="0" lang="fr-FR" altLang="fr-FR" sz="1400" b="0" i="0" u="none" strike="noStrike" cap="none" normalizeH="0" baseline="0" dirty="0" smtClean="0">
                <a:ln>
                  <a:noFill/>
                </a:ln>
                <a:solidFill>
                  <a:srgbClr val="000000"/>
                </a:solidFill>
                <a:effectLst/>
                <a:cs typeface="Arial" panose="020B0604020202020204" pitchFamily="34" charset="0"/>
              </a:rPr>
              <a:t>, né à Pontivy (Morbihan). Fils de Guillaume et Vincente Le </a:t>
            </a:r>
            <a:r>
              <a:rPr kumimoji="0" lang="fr-FR" altLang="fr-FR" sz="1400" b="0" i="0" u="none" strike="noStrike" cap="none" normalizeH="0" baseline="0" dirty="0" err="1" smtClean="0">
                <a:ln>
                  <a:noFill/>
                </a:ln>
                <a:solidFill>
                  <a:srgbClr val="000000"/>
                </a:solidFill>
                <a:effectLst/>
                <a:cs typeface="Arial" panose="020B0604020202020204" pitchFamily="34" charset="0"/>
              </a:rPr>
              <a:t>Douzet</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à la relégation en 1893. Evadé le 30 juin 1894.</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DACQUIGUIES Gaston Désiré</a:t>
            </a:r>
            <a:r>
              <a:rPr kumimoji="0" lang="fr-FR" altLang="fr-FR" sz="1400" b="0" i="0" u="none" strike="noStrike" cap="none" normalizeH="0" baseline="0" dirty="0" smtClean="0">
                <a:ln>
                  <a:noFill/>
                </a:ln>
                <a:solidFill>
                  <a:srgbClr val="000000"/>
                </a:solidFill>
                <a:effectLst/>
                <a:cs typeface="Arial" panose="020B0604020202020204" pitchFamily="34" charset="0"/>
              </a:rPr>
              <a:t>, né à </a:t>
            </a:r>
            <a:r>
              <a:rPr kumimoji="0" lang="fr-FR" altLang="fr-FR" sz="1400" b="0" i="0" u="none" strike="noStrike" cap="none" normalizeH="0" baseline="0" dirty="0" err="1" smtClean="0">
                <a:ln>
                  <a:noFill/>
                </a:ln>
                <a:solidFill>
                  <a:srgbClr val="000000"/>
                </a:solidFill>
                <a:effectLst/>
                <a:cs typeface="Arial" panose="020B0604020202020204" pitchFamily="34" charset="0"/>
              </a:rPr>
              <a:t>Faches</a:t>
            </a:r>
            <a:r>
              <a:rPr kumimoji="0" lang="fr-FR" altLang="fr-FR" sz="1400" b="0" i="0" u="none" strike="noStrike" cap="none" normalizeH="0" baseline="0" dirty="0" smtClean="0">
                <a:ln>
                  <a:noFill/>
                </a:ln>
                <a:solidFill>
                  <a:srgbClr val="000000"/>
                </a:solidFill>
                <a:effectLst/>
                <a:cs typeface="Arial" panose="020B0604020202020204" pitchFamily="34" charset="0"/>
              </a:rPr>
              <a:t> (Nord). Garçon boulanger. Fils de Gaston et Céline </a:t>
            </a:r>
            <a:r>
              <a:rPr kumimoji="0" lang="fr-FR" altLang="fr-FR" sz="1400" b="0" i="0" u="none" strike="noStrike" cap="none" normalizeH="0" baseline="0" dirty="0" err="1" smtClean="0">
                <a:ln>
                  <a:noFill/>
                </a:ln>
                <a:solidFill>
                  <a:srgbClr val="000000"/>
                </a:solidFill>
                <a:effectLst/>
                <a:cs typeface="Arial" panose="020B0604020202020204" pitchFamily="34" charset="0"/>
              </a:rPr>
              <a:t>Germinot</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pour vols qualifiés à 12 ans de TF en 1906. Evadé le 26 octobre 1907</a:t>
            </a:r>
            <a:endParaRPr kumimoji="0" lang="fr-FR" altLang="fr-FR" sz="1400" b="0" i="0" u="none" strike="noStrike" cap="none" normalizeH="0" baseline="0" dirty="0" smtClean="0">
              <a:ln>
                <a:noFill/>
              </a:ln>
              <a:solidFill>
                <a:schemeClr val="tx1"/>
              </a:solidFill>
              <a:effectLst/>
            </a:endParaRPr>
          </a:p>
        </p:txBody>
      </p:sp>
      <p:sp>
        <p:nvSpPr>
          <p:cNvPr id="6" name="Rectangle 3"/>
          <p:cNvSpPr>
            <a:spLocks noChangeArrowheads="1"/>
          </p:cNvSpPr>
          <p:nvPr/>
        </p:nvSpPr>
        <p:spPr bwMode="auto">
          <a:xfrm>
            <a:off x="287866" y="5654927"/>
            <a:ext cx="7501467"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EYRAUD Jean Pierre Etienne,</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en 1865.</a:t>
            </a:r>
            <a:r>
              <a:rPr kumimoji="0" lang="fr-FR" altLang="fr-FR" sz="1400" b="0" i="0" u="none" strike="noStrike" cap="none" normalizeH="0" baseline="0" dirty="0" smtClean="0">
                <a:ln>
                  <a:noFill/>
                </a:ln>
                <a:solidFill>
                  <a:srgbClr val="135E46"/>
                </a:solidFill>
                <a:effectLst/>
                <a:cs typeface="Arial" panose="020B0604020202020204" pitchFamily="34" charset="0"/>
              </a:rPr>
              <a:t> </a:t>
            </a:r>
            <a:r>
              <a:rPr kumimoji="0" lang="fr-FR" altLang="fr-FR" sz="1400" b="0" i="0" u="none" strike="noStrike" cap="none" normalizeH="0" baseline="0" dirty="0" smtClean="0">
                <a:ln>
                  <a:noFill/>
                </a:ln>
                <a:solidFill>
                  <a:srgbClr val="000000"/>
                </a:solidFill>
                <a:effectLst/>
                <a:cs typeface="Arial" panose="020B0604020202020204" pitchFamily="34" charset="0"/>
              </a:rPr>
              <a:t>Evadé le 14 juin 1870.</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EYSSERIC Pierre,</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en 1852.</a:t>
            </a:r>
            <a:r>
              <a:rPr kumimoji="0" lang="fr-FR" altLang="fr-FR" sz="1400" b="0" i="0" u="none" strike="noStrike" cap="none" normalizeH="0" baseline="0" dirty="0" smtClean="0">
                <a:ln>
                  <a:noFill/>
                </a:ln>
                <a:solidFill>
                  <a:srgbClr val="135E46"/>
                </a:solidFill>
                <a:effectLst/>
                <a:cs typeface="Arial" panose="020B0604020202020204" pitchFamily="34" charset="0"/>
              </a:rPr>
              <a:t> </a:t>
            </a:r>
            <a:r>
              <a:rPr kumimoji="0" lang="fr-FR" altLang="fr-FR" sz="1400" b="0" i="0" u="none" strike="noStrike" cap="none" normalizeH="0" baseline="0" dirty="0" smtClean="0">
                <a:ln>
                  <a:noFill/>
                </a:ln>
                <a:solidFill>
                  <a:srgbClr val="000000"/>
                </a:solidFill>
                <a:effectLst/>
                <a:cs typeface="Arial" panose="020B0604020202020204" pitchFamily="34" charset="0"/>
              </a:rPr>
              <a:t>Condamné politique. Insurrection de 1851 dans les Basses-Alpes (Forcalquier). Evadé le 12 septembre 1852.</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FACCIANO Angelo,</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en 1858. Evadé le 6 novembre 1869.</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1" i="0" u="none" strike="noStrike" cap="none" normalizeH="0" baseline="0" dirty="0" smtClean="0">
                <a:ln>
                  <a:noFill/>
                </a:ln>
                <a:solidFill>
                  <a:srgbClr val="000000"/>
                </a:solidFill>
                <a:effectLst/>
                <a:cs typeface="Arial" panose="020B0604020202020204" pitchFamily="34" charset="0"/>
              </a:rPr>
              <a:t>FAFET Louis Marie Aimé Elphège,</a:t>
            </a:r>
            <a:r>
              <a:rPr kumimoji="0" lang="fr-FR" altLang="fr-FR" sz="1400" b="0" i="0" u="none" strike="noStrike" cap="none" normalizeH="0" baseline="0" dirty="0" smtClean="0">
                <a:ln>
                  <a:noFill/>
                </a:ln>
                <a:solidFill>
                  <a:srgbClr val="000000"/>
                </a:solidFill>
                <a:effectLst/>
                <a:cs typeface="Arial" panose="020B0604020202020204" pitchFamily="34" charset="0"/>
              </a:rPr>
              <a:t> condamné en 1888. Evadé le 28 juillet 1894.</a:t>
            </a:r>
            <a:endParaRPr kumimoji="0" lang="fr-FR" altLang="fr-FR" sz="1400" b="0" i="0" u="none" strike="noStrike" cap="none" normalizeH="0" baseline="0" dirty="0" smtClean="0">
              <a:ln>
                <a:noFill/>
              </a:ln>
              <a:solidFill>
                <a:schemeClr val="tx1"/>
              </a:solidFill>
              <a:effectLst/>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24399" y="685811"/>
            <a:ext cx="4068000" cy="5781407"/>
          </a:xfrm>
          <a:prstGeom prst="rect">
            <a:avLst/>
          </a:prstGeom>
        </p:spPr>
      </p:pic>
    </p:spTree>
    <p:extLst>
      <p:ext uri="{BB962C8B-B14F-4D97-AF65-F5344CB8AC3E}">
        <p14:creationId xmlns:p14="http://schemas.microsoft.com/office/powerpoint/2010/main" val="23306240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sp>
        <p:nvSpPr>
          <p:cNvPr id="3" name="Rectangle 2"/>
          <p:cNvSpPr/>
          <p:nvPr/>
        </p:nvSpPr>
        <p:spPr>
          <a:xfrm>
            <a:off x="4407044" y="256856"/>
            <a:ext cx="3377912" cy="369332"/>
          </a:xfrm>
          <a:prstGeom prst="rect">
            <a:avLst/>
          </a:prstGeom>
        </p:spPr>
        <p:txBody>
          <a:bodyPr wrap="none">
            <a:spAutoFit/>
          </a:bodyPr>
          <a:lstStyle/>
          <a:p>
            <a:r>
              <a:rPr lang="fr-FR" b="1" dirty="0">
                <a:latin typeface="Arial" panose="020B0604020202020204" pitchFamily="34" charset="0"/>
              </a:rPr>
              <a:t>L’art dans l’univers du bagne</a:t>
            </a:r>
            <a:endParaRPr lang="fr-FR" b="1" dirty="0"/>
          </a:p>
        </p:txBody>
      </p:sp>
      <p:pic>
        <p:nvPicPr>
          <p:cNvPr id="5" name="Imag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880711"/>
            <a:ext cx="4032000" cy="2809176"/>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160000" y="880711"/>
            <a:ext cx="4032000" cy="2827190"/>
          </a:xfrm>
          <a:prstGeom prst="rect">
            <a:avLst/>
          </a:prstGeom>
        </p:spPr>
      </p:pic>
      <p:pic>
        <p:nvPicPr>
          <p:cNvPr id="7" name="Image 6"/>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160000" y="3877106"/>
            <a:ext cx="4032000" cy="2805258"/>
          </a:xfrm>
          <a:prstGeom prst="rect">
            <a:avLst/>
          </a:prstGeom>
        </p:spPr>
      </p:pic>
      <p:pic>
        <p:nvPicPr>
          <p:cNvPr id="8" name="Image 7"/>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3877106"/>
            <a:ext cx="4032000" cy="2825133"/>
          </a:xfrm>
          <a:prstGeom prst="rect">
            <a:avLst/>
          </a:prstGeom>
        </p:spPr>
      </p:pic>
      <p:pic>
        <p:nvPicPr>
          <p:cNvPr id="9" name="Image 8"/>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080000" y="880711"/>
            <a:ext cx="4032000" cy="2874849"/>
          </a:xfrm>
          <a:prstGeom prst="rect">
            <a:avLst/>
          </a:prstGeom>
        </p:spPr>
      </p:pic>
      <p:pic>
        <p:nvPicPr>
          <p:cNvPr id="10" name="Image 9"/>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4080000" y="3895275"/>
            <a:ext cx="4032000" cy="2768920"/>
          </a:xfrm>
          <a:prstGeom prst="rect">
            <a:avLst/>
          </a:prstGeom>
        </p:spPr>
      </p:pic>
    </p:spTree>
    <p:extLst>
      <p:ext uri="{BB962C8B-B14F-4D97-AF65-F5344CB8AC3E}">
        <p14:creationId xmlns:p14="http://schemas.microsoft.com/office/powerpoint/2010/main" val="105985141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0" y="-109"/>
            <a:ext cx="12192000" cy="6851678"/>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
            <a:ext cx="12204000" cy="6851569"/>
          </a:xfrm>
          <a:prstGeom prst="rect">
            <a:avLst/>
          </a:prstGeom>
        </p:spPr>
      </p:pic>
      <p:sp>
        <p:nvSpPr>
          <p:cNvPr id="3" name="ZoneTexte 2"/>
          <p:cNvSpPr txBox="1"/>
          <p:nvPr/>
        </p:nvSpPr>
        <p:spPr>
          <a:xfrm>
            <a:off x="448888" y="3707476"/>
            <a:ext cx="4738254" cy="369332"/>
          </a:xfrm>
          <a:prstGeom prst="rect">
            <a:avLst/>
          </a:prstGeom>
          <a:noFill/>
        </p:spPr>
        <p:txBody>
          <a:bodyPr wrap="square" rtlCol="0">
            <a:spAutoFit/>
          </a:bodyPr>
          <a:lstStyle/>
          <a:p>
            <a:r>
              <a:rPr lang="fr-FR" dirty="0" smtClean="0"/>
              <a:t>Commentaires et images du NET:</a:t>
            </a:r>
            <a:endParaRPr lang="fr-FR" dirty="0"/>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117124" y="4873178"/>
            <a:ext cx="1836000" cy="1836000"/>
          </a:xfrm>
          <a:prstGeom prst="rect">
            <a:avLst/>
          </a:prstGeom>
        </p:spPr>
      </p:pic>
      <p:pic>
        <p:nvPicPr>
          <p:cNvPr id="6" name="Image 5"/>
          <p:cNvPicPr>
            <a:picLocks noChangeAspect="1"/>
          </p:cNvPicPr>
          <p:nvPr/>
        </p:nvPicPr>
        <p:blipFill>
          <a:blip r:embed="rId5" cstate="email">
            <a:extLst>
              <a:ext uri="{BEBA8EAE-BF5A-486C-A8C5-ECC9F3942E4B}">
                <a14:imgProps xmlns:a14="http://schemas.microsoft.com/office/drawing/2010/main">
                  <a14:imgLayer r:embed="rId6">
                    <a14:imgEffect>
                      <a14:backgroundRemoval t="4725" b="89875" l="3027" r="97754"/>
                    </a14:imgEffect>
                  </a14:imgLayer>
                </a14:imgProps>
              </a:ext>
              <a:ext uri="{28A0092B-C50C-407E-A947-70E740481C1C}">
                <a14:useLocalDpi xmlns:a14="http://schemas.microsoft.com/office/drawing/2010/main"/>
              </a:ext>
            </a:extLst>
          </a:blip>
          <a:stretch>
            <a:fillRect/>
          </a:stretch>
        </p:blipFill>
        <p:spPr>
          <a:xfrm>
            <a:off x="121003" y="331303"/>
            <a:ext cx="6242304" cy="3160776"/>
          </a:xfrm>
          <a:prstGeom prst="rect">
            <a:avLst/>
          </a:prstGeom>
        </p:spPr>
      </p:pic>
      <p:sp>
        <p:nvSpPr>
          <p:cNvPr id="8" name="ZoneTexte 7"/>
          <p:cNvSpPr txBox="1"/>
          <p:nvPr/>
        </p:nvSpPr>
        <p:spPr>
          <a:xfrm>
            <a:off x="3719814" y="2276401"/>
            <a:ext cx="1147156" cy="646331"/>
          </a:xfrm>
          <a:prstGeom prst="rect">
            <a:avLst/>
          </a:prstGeom>
          <a:solidFill>
            <a:srgbClr val="E2C09D"/>
          </a:solidFill>
        </p:spPr>
        <p:txBody>
          <a:bodyPr wrap="square" rtlCol="0">
            <a:spAutoFit/>
          </a:bodyPr>
          <a:lstStyle/>
          <a:p>
            <a:r>
              <a:rPr lang="fr-FR" dirty="0" smtClean="0"/>
              <a:t>C’est Lourd!</a:t>
            </a:r>
            <a:endParaRPr lang="fr-FR" dirty="0"/>
          </a:p>
        </p:txBody>
      </p:sp>
      <p:pic>
        <p:nvPicPr>
          <p:cNvPr id="11" name="Image 10"/>
          <p:cNvPicPr>
            <a:picLocks noChangeAspect="1"/>
          </p:cNvPicPr>
          <p:nvPr/>
        </p:nvPicPr>
        <p:blipFill rotWithShape="1">
          <a:blip r:embed="rId7" cstate="email">
            <a:extLst>
              <a:ext uri="{BEBA8EAE-BF5A-486C-A8C5-ECC9F3942E4B}">
                <a14:imgProps xmlns:a14="http://schemas.microsoft.com/office/drawing/2010/main">
                  <a14:imgLayer r:embed="rId8">
                    <a14:imgEffect>
                      <a14:backgroundRemoval t="0" b="100000" l="2909" r="91636"/>
                    </a14:imgEffect>
                  </a14:imgLayer>
                </a14:imgProps>
              </a:ext>
              <a:ext uri="{28A0092B-C50C-407E-A947-70E740481C1C}">
                <a14:useLocalDpi xmlns:a14="http://schemas.microsoft.com/office/drawing/2010/main"/>
              </a:ext>
            </a:extLst>
          </a:blip>
          <a:srcRect/>
          <a:stretch/>
        </p:blipFill>
        <p:spPr>
          <a:xfrm>
            <a:off x="4553303" y="1478731"/>
            <a:ext cx="1676400" cy="1659468"/>
          </a:xfrm>
          <a:prstGeom prst="rect">
            <a:avLst/>
          </a:prstGeom>
        </p:spPr>
      </p:pic>
      <p:sp>
        <p:nvSpPr>
          <p:cNvPr id="12" name="ZoneTexte 11"/>
          <p:cNvSpPr txBox="1"/>
          <p:nvPr/>
        </p:nvSpPr>
        <p:spPr>
          <a:xfrm>
            <a:off x="5000574" y="2016078"/>
            <a:ext cx="781858" cy="584775"/>
          </a:xfrm>
          <a:prstGeom prst="rect">
            <a:avLst/>
          </a:prstGeom>
          <a:noFill/>
        </p:spPr>
        <p:txBody>
          <a:bodyPr wrap="square" rtlCol="0">
            <a:spAutoFit/>
          </a:bodyPr>
          <a:lstStyle/>
          <a:p>
            <a:r>
              <a:rPr lang="fr-FR" sz="3200" b="1" dirty="0" smtClean="0">
                <a:solidFill>
                  <a:schemeClr val="bg1"/>
                </a:solidFill>
              </a:rPr>
              <a:t>FIN</a:t>
            </a:r>
            <a:endParaRPr lang="fr-FR" sz="3200" b="1" dirty="0">
              <a:solidFill>
                <a:schemeClr val="bg1"/>
              </a:solidFill>
            </a:endParaRPr>
          </a:p>
        </p:txBody>
      </p:sp>
    </p:spTree>
    <p:extLst>
      <p:ext uri="{BB962C8B-B14F-4D97-AF65-F5344CB8AC3E}">
        <p14:creationId xmlns:p14="http://schemas.microsoft.com/office/powerpoint/2010/main" val="2198963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path" presetSubtype="0" accel="50000" decel="50000" fill="hold" nodeType="withEffect">
                                  <p:stCondLst>
                                    <p:cond delay="0"/>
                                  </p:stCondLst>
                                  <p:childTnLst>
                                    <p:animMotion origin="layout" path="M -0.02865 0.0882 L -0.03959 -0.14953 C -0.04102 -0.20277 -0.05456 -0.2449 -0.07617 -0.2662 C -0.10065 -0.28888 -0.1267 -0.28865 -0.15235 -0.26435 L -0.27266 -0.15347 " pathEditMode="relative" rAng="12540000" ptsTypes="AAAAA">
                                      <p:cBhvr>
                                        <p:cTn id="6" dur="2000" fill="hold"/>
                                        <p:tgtEl>
                                          <p:spTgt spid="11"/>
                                        </p:tgtEl>
                                        <p:attrNameLst>
                                          <p:attrName>ppt_x</p:attrName>
                                          <p:attrName>ppt_y</p:attrName>
                                        </p:attrNameLst>
                                      </p:cBhvr>
                                      <p:rCtr x="-8542" y="-2379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1144</TotalTime>
  <Words>2635</Words>
  <Application>Microsoft Office PowerPoint</Application>
  <PresentationFormat>Grand écran</PresentationFormat>
  <Paragraphs>65</Paragraphs>
  <Slides>39</Slides>
  <Notes>0</Notes>
  <HiddenSlides>0</HiddenSlides>
  <MMClips>1</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39</vt:i4>
      </vt:variant>
    </vt:vector>
  </HeadingPairs>
  <TitlesOfParts>
    <vt:vector size="49" baseType="lpstr">
      <vt:lpstr>Arial</vt:lpstr>
      <vt:lpstr>BATAVIA</vt:lpstr>
      <vt:lpstr>Calibri</vt:lpstr>
      <vt:lpstr>Calibri Light</vt:lpstr>
      <vt:lpstr>Google Sans</vt:lpstr>
      <vt:lpstr>Inter</vt:lpstr>
      <vt:lpstr>latin_ext</vt:lpstr>
      <vt:lpstr>Playfair Display</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49</cp:revision>
  <dcterms:created xsi:type="dcterms:W3CDTF">2026-06-16T21:27:34Z</dcterms:created>
  <dcterms:modified xsi:type="dcterms:W3CDTF">2026-06-19T23:09:07Z</dcterms:modified>
</cp:coreProperties>
</file>