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5"/>
  </p:notesMasterIdLst>
  <p:sldIdLst>
    <p:sldId id="366" r:id="rId2"/>
    <p:sldId id="368" r:id="rId3"/>
    <p:sldId id="260" r:id="rId4"/>
    <p:sldId id="258" r:id="rId5"/>
    <p:sldId id="296" r:id="rId6"/>
    <p:sldId id="263" r:id="rId7"/>
    <p:sldId id="287" r:id="rId8"/>
    <p:sldId id="308" r:id="rId9"/>
    <p:sldId id="307" r:id="rId10"/>
    <p:sldId id="264" r:id="rId11"/>
    <p:sldId id="319" r:id="rId12"/>
    <p:sldId id="305" r:id="rId13"/>
    <p:sldId id="306" r:id="rId14"/>
    <p:sldId id="265" r:id="rId15"/>
    <p:sldId id="289" r:id="rId16"/>
    <p:sldId id="367" r:id="rId17"/>
    <p:sldId id="283" r:id="rId18"/>
    <p:sldId id="323" r:id="rId19"/>
    <p:sldId id="267" r:id="rId20"/>
    <p:sldId id="320" r:id="rId21"/>
    <p:sldId id="317" r:id="rId22"/>
    <p:sldId id="270" r:id="rId23"/>
    <p:sldId id="329" r:id="rId24"/>
  </p:sldIdLst>
  <p:sldSz cx="9720263" cy="3600450"/>
  <p:notesSz cx="6858000" cy="9144000"/>
  <p:embeddedFontLst>
    <p:embeddedFont>
      <p:font typeface="Algerian" panose="04020705040A02060702" pitchFamily="82" charset="0"/>
      <p:regular r:id="rId26"/>
    </p:embeddedFont>
    <p:embeddedFont>
      <p:font typeface="Andy" panose="020B0604020202020204" charset="0"/>
      <p:regular r:id="rId27"/>
      <p:bold r:id="rId28"/>
    </p:embeddedFont>
    <p:embeddedFont>
      <p:font typeface="Aria Script SSi" panose="02020500000000000000"/>
      <p:regular r:id="rId29"/>
    </p:embeddedFont>
    <p:embeddedFont>
      <p:font typeface="Brush Script MT" panose="03060802040406070304" pitchFamily="66" charset="0"/>
      <p: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Script12 BT" panose="03080709030305060304" pitchFamily="65" charset="0"/>
      <p:regular r:id="rId3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4sQ6KzZjrNjvPvODqhqCA==" hashData="DJstzjCeq2h8fnE9+n3/6XDylUMHoVPt5/hu5aeQqF7nwZGBIUu83AUL1Rcr3YqcCCvENprRJpfYTHzb31bwDQ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24" autoAdjust="0"/>
    <p:restoredTop sz="94660"/>
  </p:normalViewPr>
  <p:slideViewPr>
    <p:cSldViewPr snapToGrid="0">
      <p:cViewPr>
        <p:scale>
          <a:sx n="90" d="100"/>
          <a:sy n="90" d="100"/>
        </p:scale>
        <p:origin x="212" y="388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9079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8158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723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631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539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1447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3355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52632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61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02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37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2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45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17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1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268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209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93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0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02/04/2026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g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 flipH="1">
            <a:off x="-1" y="3039296"/>
            <a:ext cx="2877879" cy="50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5271" rIns="70542" bIns="3527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Musique : Extremadura par </a:t>
            </a:r>
            <a:r>
              <a:rPr lang="fr-FR" altLang="fr-FR" sz="1400" b="1" dirty="0" err="1">
                <a:solidFill>
                  <a:schemeClr val="bg1"/>
                </a:solidFill>
                <a:latin typeface="Andy" panose="03080602030302030203" pitchFamily="66" charset="0"/>
              </a:rPr>
              <a:t>Grego</a:t>
            </a:r>
            <a:r>
              <a:rPr lang="fr-FR" alt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  A .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C32DBC2-FD46-4FC3-93B2-28A6FE07C1C8}"/>
              </a:ext>
            </a:extLst>
          </p:cNvPr>
          <p:cNvSpPr txBox="1"/>
          <p:nvPr/>
        </p:nvSpPr>
        <p:spPr>
          <a:xfrm>
            <a:off x="720000" y="396000"/>
            <a:ext cx="8280000" cy="12600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prstTxWarp prst="textButton">
              <a:avLst/>
            </a:prstTxWarp>
            <a:spAutoFit/>
          </a:bodyPr>
          <a:lstStyle/>
          <a:p>
            <a:pPr algn="ctr"/>
            <a:r>
              <a:rPr lang="fr-FR" sz="12000" b="1" dirty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Brush Script MT" panose="03060802040406070304" pitchFamily="66" charset="0"/>
              </a:rPr>
              <a:t>Estrémadure, communauté d’Espagne</a:t>
            </a:r>
            <a:endParaRPr lang="fr-FR" sz="120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43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>
        <p:sndAc>
          <p:stSnd>
            <p:snd r:embed="rId3" name="Grego-A-Extremadura.wav"/>
          </p:stSnd>
        </p:sndAc>
      </p:transition>
    </mc:Choice>
    <mc:Fallback>
      <p:transition advClick="0" advTm="11000">
        <p:sndAc>
          <p:stSnd>
            <p:snd r:embed="rId3" name="Grego-A-Extremadu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7B44002-1060-4330-B560-286087424FC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"/>
            <a:ext cx="9720000" cy="3600000"/>
          </a:xfrm>
          <a:prstGeom prst="rect">
            <a:avLst/>
          </a:prstGeom>
        </p:spPr>
      </p:pic>
      <p:sp>
        <p:nvSpPr>
          <p:cNvPr id="7" name="AutoShape 5" descr="coupl101">
            <a:extLst>
              <a:ext uri="{FF2B5EF4-FFF2-40B4-BE49-F238E27FC236}">
                <a16:creationId xmlns:a16="http://schemas.microsoft.com/office/drawing/2014/main" id="{B13C52EA-6D72-4CC4-8BA1-6AB2216C6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002" y="221367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8" name="AutoShape 7" descr="coupl101">
            <a:extLst>
              <a:ext uri="{FF2B5EF4-FFF2-40B4-BE49-F238E27FC236}">
                <a16:creationId xmlns:a16="http://schemas.microsoft.com/office/drawing/2014/main" id="{2CB8F484-C5E3-4FDC-92CF-BEA38B516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4431" y="2460847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9" name="AutoShape 8" descr="coupl101">
            <a:extLst>
              <a:ext uri="{FF2B5EF4-FFF2-40B4-BE49-F238E27FC236}">
                <a16:creationId xmlns:a16="http://schemas.microsoft.com/office/drawing/2014/main" id="{D20AE0FC-5FB8-4645-9DCE-B64B947C5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0710" y="1806408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0" name="AutoShape 9" descr="coupl101">
            <a:extLst>
              <a:ext uri="{FF2B5EF4-FFF2-40B4-BE49-F238E27FC236}">
                <a16:creationId xmlns:a16="http://schemas.microsoft.com/office/drawing/2014/main" id="{C7721DDC-05BE-41B2-87BA-828B2C655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0449" y="52310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1" name="AutoShape 10" descr="coupl101">
            <a:extLst>
              <a:ext uri="{FF2B5EF4-FFF2-40B4-BE49-F238E27FC236}">
                <a16:creationId xmlns:a16="http://schemas.microsoft.com/office/drawing/2014/main" id="{ED7E2491-6F3F-43B6-8778-12FFBD8D4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2682" y="106622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2" name="AutoShape 11" descr="coupl101">
            <a:extLst>
              <a:ext uri="{FF2B5EF4-FFF2-40B4-BE49-F238E27FC236}">
                <a16:creationId xmlns:a16="http://schemas.microsoft.com/office/drawing/2014/main" id="{0FDCB3A8-DA45-4CD5-8534-C63F18E0D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8963" y="22295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E1DB89-6E13-4DFE-9D10-12118ACE1FB4}"/>
              </a:ext>
            </a:extLst>
          </p:cNvPr>
          <p:cNvSpPr txBox="1"/>
          <p:nvPr/>
        </p:nvSpPr>
        <p:spPr>
          <a:xfrm>
            <a:off x="3240000" y="0"/>
            <a:ext cx="32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Merida la capitale de l’Estrémadure</a:t>
            </a:r>
          </a:p>
        </p:txBody>
      </p:sp>
    </p:spTree>
    <p:extLst>
      <p:ext uri="{BB962C8B-B14F-4D97-AF65-F5344CB8AC3E}">
        <p14:creationId xmlns:p14="http://schemas.microsoft.com/office/powerpoint/2010/main" val="81125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91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91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91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91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91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91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2219806" y="1856469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9" name="Cœur 8"/>
          <p:cNvSpPr/>
          <p:nvPr/>
        </p:nvSpPr>
        <p:spPr>
          <a:xfrm rot="17959409">
            <a:off x="2214422" y="213412"/>
            <a:ext cx="1581426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0" name="Cœur 9"/>
          <p:cNvSpPr/>
          <p:nvPr/>
        </p:nvSpPr>
        <p:spPr>
          <a:xfrm rot="7093308">
            <a:off x="5919741" y="1858896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1" name="Cœur 10"/>
          <p:cNvSpPr/>
          <p:nvPr/>
        </p:nvSpPr>
        <p:spPr>
          <a:xfrm rot="3117418" flipH="1">
            <a:off x="5898960" y="257139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2" name="Cœur 11"/>
          <p:cNvSpPr/>
          <p:nvPr/>
        </p:nvSpPr>
        <p:spPr>
          <a:xfrm>
            <a:off x="3960000" y="71459"/>
            <a:ext cx="1800000" cy="1512246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3" name="Cœur 12"/>
          <p:cNvSpPr/>
          <p:nvPr/>
        </p:nvSpPr>
        <p:spPr>
          <a:xfrm flipV="1">
            <a:off x="3960000" y="2070061"/>
            <a:ext cx="1800000" cy="1513460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51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60000" y="0"/>
            <a:ext cx="36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latin typeface="Script12 BT" panose="03080709030305060304" pitchFamily="65" charset="0"/>
              </a:rPr>
              <a:t>Théatre</a:t>
            </a:r>
            <a:r>
              <a:rPr lang="fr-FR" sz="1400" b="1" dirty="0">
                <a:latin typeface="Script12 BT" panose="03080709030305060304" pitchFamily="65" charset="0"/>
              </a:rPr>
              <a:t> romain de Mérida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337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240000" y="302531"/>
            <a:ext cx="3240000" cy="24771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2160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5382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2160000" y="0"/>
            <a:ext cx="54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es-ES" sz="1400" b="1" dirty="0">
                <a:solidFill>
                  <a:srgbClr val="FFFF00"/>
                </a:solidFill>
                <a:latin typeface="Script12 BT" panose="03080709030305060304" pitchFamily="65" charset="0"/>
              </a:rPr>
              <a:t>La place Mayor de Trujillo</a:t>
            </a:r>
            <a:endParaRPr lang="fr-FR" sz="14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47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91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540695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36000" y="1"/>
            <a:ext cx="50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FF00"/>
                </a:solidFill>
                <a:latin typeface="Script12 BT" pitchFamily="65" charset="0"/>
              </a:rPr>
              <a:t>L'Arc de l'Étoile entrée principale de la ville Cáceres 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335"/>
            <a:ext cx="9719997" cy="359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960000" y="360000"/>
            <a:ext cx="1800000" cy="252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226238" y="938249"/>
            <a:ext cx="1620000" cy="216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37092" y="1723481"/>
            <a:ext cx="126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11" name="ZoneTexte 10"/>
          <p:cNvSpPr txBox="1"/>
          <p:nvPr/>
        </p:nvSpPr>
        <p:spPr>
          <a:xfrm>
            <a:off x="2520000" y="0"/>
            <a:ext cx="46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Barrage De Los </a:t>
            </a:r>
            <a:r>
              <a:rPr lang="fr-FR" sz="1400" b="1" dirty="0" err="1">
                <a:latin typeface="Script12 BT" panose="03080709030305060304" pitchFamily="65" charset="0"/>
              </a:rPr>
              <a:t>Barruecos</a:t>
            </a:r>
            <a:endParaRPr lang="fr-FR" sz="14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25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25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25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5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5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8"/>
          </a:xfrm>
          <a:prstGeom prst="rect">
            <a:avLst/>
          </a:prstGeo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800000" y="0"/>
            <a:ext cx="6120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Barrage romain de </a:t>
            </a:r>
            <a:r>
              <a:rPr lang="fr-FR" sz="1400" b="1" dirty="0" err="1">
                <a:latin typeface="Script12 BT" pitchFamily="65" charset="0"/>
              </a:rPr>
              <a:t>Cornalvo</a:t>
            </a:r>
            <a:r>
              <a:rPr lang="fr-FR" sz="1400" b="1" dirty="0">
                <a:latin typeface="Script12 BT" pitchFamily="65" charset="0"/>
              </a:rPr>
              <a:t> dans le parc naturel de </a:t>
            </a:r>
            <a:r>
              <a:rPr lang="fr-FR" sz="1400" b="1" dirty="0" err="1">
                <a:latin typeface="Script12 BT" pitchFamily="65" charset="0"/>
              </a:rPr>
              <a:t>Cornalvo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2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4255830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4961220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5666609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4607969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5313358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6018749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799999" y="0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anose="03080709030305060304" pitchFamily="65" charset="0"/>
              </a:rPr>
              <a:t>Le lac </a:t>
            </a:r>
            <a:r>
              <a:rPr lang="fr-FR" sz="1400" b="1" dirty="0" err="1">
                <a:latin typeface="Script12 BT" pitchFamily="65" charset="0"/>
              </a:rPr>
              <a:t>Alqueva</a:t>
            </a:r>
            <a:r>
              <a:rPr lang="fr-FR" sz="1400" b="1" dirty="0">
                <a:latin typeface="Script12 BT" pitchFamily="65" charset="0"/>
              </a:rPr>
              <a:t>, frontière liquide entre l'Espagne et le Portugal</a:t>
            </a:r>
          </a:p>
        </p:txBody>
      </p:sp>
    </p:spTree>
    <p:extLst>
      <p:ext uri="{BB962C8B-B14F-4D97-AF65-F5344CB8AC3E}">
        <p14:creationId xmlns:p14="http://schemas.microsoft.com/office/powerpoint/2010/main" val="271896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340000" y="1"/>
            <a:ext cx="50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Las-</a:t>
            </a:r>
            <a:r>
              <a:rPr lang="fr-FR" sz="1400" b="1" dirty="0" err="1">
                <a:latin typeface="Script12 BT" pitchFamily="65" charset="0"/>
              </a:rPr>
              <a:t>Hurdes</a:t>
            </a:r>
            <a:r>
              <a:rPr lang="fr-FR" sz="1400" b="1" dirty="0">
                <a:latin typeface="Script12 BT" pitchFamily="65" charset="0"/>
              </a:rPr>
              <a:t>, région historique et naturelle d'Espagne</a:t>
            </a:r>
          </a:p>
        </p:txBody>
      </p:sp>
    </p:spTree>
    <p:extLst>
      <p:ext uri="{BB962C8B-B14F-4D97-AF65-F5344CB8AC3E}">
        <p14:creationId xmlns:p14="http://schemas.microsoft.com/office/powerpoint/2010/main" val="227640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" y="1"/>
            <a:ext cx="9721201" cy="360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802768" y="1118297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3052294" y="578735"/>
            <a:ext cx="3960000" cy="266160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1675140">
            <a:off x="5479508" y="988212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1800000" y="0"/>
            <a:ext cx="61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Paysage de Las </a:t>
            </a:r>
            <a:r>
              <a:rPr lang="fr-FR" sz="1400" b="1" dirty="0" err="1">
                <a:latin typeface="Script12 BT" panose="03080709030305060304" pitchFamily="65" charset="0"/>
              </a:rPr>
              <a:t>Hurdes</a:t>
            </a:r>
            <a:r>
              <a:rPr lang="fr-FR" sz="1400" b="1" dirty="0">
                <a:latin typeface="Script12 BT" panose="03080709030305060304" pitchFamily="65" charset="0"/>
              </a:rPr>
              <a:t> dans le nord de la région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7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7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7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2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2642875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5414446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4324575" y="294302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4324574" y="2109528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3970716" y="1188633"/>
            <a:ext cx="1730939" cy="117576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520000" y="0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monastère royal de Santa María de Guadalupe</a:t>
            </a:r>
          </a:p>
        </p:txBody>
      </p:sp>
    </p:spTree>
    <p:extLst>
      <p:ext uri="{BB962C8B-B14F-4D97-AF65-F5344CB8AC3E}">
        <p14:creationId xmlns:p14="http://schemas.microsoft.com/office/powerpoint/2010/main" val="147991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Oval 6" descr="lieu de prières dans la montagne  x"/>
          <p:cNvSpPr>
            <a:spLocks noChangeArrowheads="1"/>
          </p:cNvSpPr>
          <p:nvPr/>
        </p:nvSpPr>
        <p:spPr bwMode="auto">
          <a:xfrm>
            <a:off x="3132338" y="104837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0" name="Oval 10" descr="lieu de prières dans la montagne  x"/>
          <p:cNvSpPr>
            <a:spLocks noChangeArrowheads="1"/>
          </p:cNvSpPr>
          <p:nvPr/>
        </p:nvSpPr>
        <p:spPr bwMode="auto">
          <a:xfrm>
            <a:off x="3384501" y="1237394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1" name="Oval 11" descr="lieu de prières dans la montagne  x"/>
          <p:cNvSpPr>
            <a:spLocks noChangeArrowheads="1"/>
          </p:cNvSpPr>
          <p:nvPr/>
        </p:nvSpPr>
        <p:spPr bwMode="auto">
          <a:xfrm>
            <a:off x="3636664" y="1426418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2" name="Oval 12" descr="lieu de prières dans la montagne  x"/>
          <p:cNvSpPr>
            <a:spLocks noChangeArrowheads="1"/>
          </p:cNvSpPr>
          <p:nvPr/>
        </p:nvSpPr>
        <p:spPr bwMode="auto">
          <a:xfrm>
            <a:off x="3888827" y="161544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700000" y="1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1400" b="1" dirty="0" err="1">
                <a:solidFill>
                  <a:schemeClr val="bg1"/>
                </a:solidFill>
                <a:latin typeface="Script12 BT" pitchFamily="65" charset="0"/>
              </a:rPr>
              <a:t>Monastère</a:t>
            </a:r>
            <a:r>
              <a:rPr lang="es-ES" sz="1400" b="1" dirty="0">
                <a:solidFill>
                  <a:schemeClr val="bg1"/>
                </a:solidFill>
                <a:latin typeface="Script12 BT" pitchFamily="65" charset="0"/>
              </a:rPr>
              <a:t> de San Jerónimo de Yuste</a:t>
            </a:r>
            <a:endParaRPr lang="fr-FR" sz="1400" b="1" dirty="0">
              <a:solidFill>
                <a:schemeClr val="bg1"/>
              </a:solidFill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99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2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2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2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  <p:bldP spid="20490" grpId="0" animBg="1"/>
      <p:bldP spid="20491" grpId="0" animBg="1"/>
      <p:bldP spid="20492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702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2372296" y="1079976"/>
            <a:ext cx="1440000" cy="144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5926656" y="1458422"/>
            <a:ext cx="1800000" cy="180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4320000" y="415431"/>
            <a:ext cx="1080000" cy="1080000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00000" y="0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parc national de </a:t>
            </a:r>
            <a:r>
              <a:rPr lang="fr-FR" sz="1400" b="1" dirty="0" err="1">
                <a:latin typeface="Script12 BT" pitchFamily="65" charset="0"/>
              </a:rPr>
              <a:t>Monfragüe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421902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705189" y="82570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700004" y="1181802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023484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020258" y="1632025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863357" y="1745327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3240000" y="0"/>
            <a:ext cx="324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La place Mayor de Cáceres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2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 flipH="1">
            <a:off x="2042921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6" name="Losange 5"/>
          <p:cNvSpPr/>
          <p:nvPr/>
        </p:nvSpPr>
        <p:spPr>
          <a:xfrm flipH="1">
            <a:off x="3941409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7" name="Losange 6"/>
          <p:cNvSpPr/>
          <p:nvPr/>
        </p:nvSpPr>
        <p:spPr>
          <a:xfrm flipH="1">
            <a:off x="5840106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024000" y="1"/>
            <a:ext cx="32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400" b="1" dirty="0">
                <a:latin typeface="Script12 BT" pitchFamily="65" charset="0"/>
              </a:rPr>
              <a:t>Place principale de Trujillo</a:t>
            </a:r>
          </a:p>
        </p:txBody>
      </p:sp>
    </p:spTree>
    <p:extLst>
      <p:ext uri="{BB962C8B-B14F-4D97-AF65-F5344CB8AC3E}">
        <p14:creationId xmlns:p14="http://schemas.microsoft.com/office/powerpoint/2010/main" val="61913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E396BA-A761-4B0B-A8A4-87284A518E0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" y="0"/>
            <a:ext cx="9719997" cy="3599999"/>
          </a:xfrm>
          <a:prstGeom prst="rect">
            <a:avLst/>
          </a:prstGeom>
        </p:spPr>
      </p:pic>
      <p:sp>
        <p:nvSpPr>
          <p:cNvPr id="4" name="Oval 7">
            <a:extLst>
              <a:ext uri="{FF2B5EF4-FFF2-40B4-BE49-F238E27FC236}">
                <a16:creationId xmlns:a16="http://schemas.microsoft.com/office/drawing/2014/main" id="{35DA7CD8-6E53-48A1-916C-294D636FF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0713" y="477061"/>
            <a:ext cx="1460767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" name="Oval 8" descr="cascades-quatre-bornes-">
            <a:extLst>
              <a:ext uri="{FF2B5EF4-FFF2-40B4-BE49-F238E27FC236}">
                <a16:creationId xmlns:a16="http://schemas.microsoft.com/office/drawing/2014/main" id="{9B8550F7-5647-4101-A3FC-4DA4F31CF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2504" y="553070"/>
            <a:ext cx="1460767" cy="1927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Oval 9">
            <a:extLst>
              <a:ext uri="{FF2B5EF4-FFF2-40B4-BE49-F238E27FC236}">
                <a16:creationId xmlns:a16="http://schemas.microsoft.com/office/drawing/2014/main" id="{35DF2D4A-6C11-4A9B-A0C1-34525F70A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3655" y="704088"/>
            <a:ext cx="1460768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Oval 10" descr="cascades-quatre-bornes-">
            <a:extLst>
              <a:ext uri="{FF2B5EF4-FFF2-40B4-BE49-F238E27FC236}">
                <a16:creationId xmlns:a16="http://schemas.microsoft.com/office/drawing/2014/main" id="{14D9290B-30DF-4215-9B45-BB70D6AC7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119" y="779098"/>
            <a:ext cx="1460768" cy="1928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" name="Oval 11">
            <a:extLst>
              <a:ext uri="{FF2B5EF4-FFF2-40B4-BE49-F238E27FC236}">
                <a16:creationId xmlns:a16="http://schemas.microsoft.com/office/drawing/2014/main" id="{E9ADA1E3-47B7-42E9-A889-6F43CAB41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6598" y="968122"/>
            <a:ext cx="1460767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9" name="Oval 12" descr="cascades-quatre-bornes-">
            <a:extLst>
              <a:ext uri="{FF2B5EF4-FFF2-40B4-BE49-F238E27FC236}">
                <a16:creationId xmlns:a16="http://schemas.microsoft.com/office/drawing/2014/main" id="{8CE336E6-54CA-477C-8FBD-247A72715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3273" y="1044131"/>
            <a:ext cx="1460767" cy="1928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FCCBE1F-FDFC-44BA-8DF6-456AF11845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0000" y="0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La ville de Plasencia vue depuis les remparts</a:t>
            </a:r>
          </a:p>
        </p:txBody>
      </p:sp>
    </p:spTree>
    <p:extLst>
      <p:ext uri="{BB962C8B-B14F-4D97-AF65-F5344CB8AC3E}">
        <p14:creationId xmlns:p14="http://schemas.microsoft.com/office/powerpoint/2010/main" val="290939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600000" y="941867"/>
            <a:ext cx="2520000" cy="933333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600000" y="1151006"/>
            <a:ext cx="2520000" cy="933333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600000" y="1334799"/>
            <a:ext cx="2520000" cy="933333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600000" y="1518588"/>
            <a:ext cx="2520000" cy="933333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600000" y="1696044"/>
            <a:ext cx="2520000" cy="933333"/>
          </a:xfrm>
          <a:prstGeom prst="rect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800000" y="0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La </a:t>
            </a:r>
            <a:r>
              <a:rPr lang="fr-BE" sz="1400" b="1" dirty="0" err="1">
                <a:latin typeface="Script12 BT" pitchFamily="65" charset="0"/>
              </a:rPr>
              <a:t>Fragosa</a:t>
            </a:r>
            <a:r>
              <a:rPr lang="fr-BE" sz="1400" b="1" dirty="0">
                <a:latin typeface="Script12 BT" pitchFamily="65" charset="0"/>
              </a:rPr>
              <a:t>, village </a:t>
            </a:r>
            <a:r>
              <a:rPr lang="fr-FR" sz="1400" b="1" dirty="0">
                <a:latin typeface="Script12 BT" panose="03080709030305060304" pitchFamily="65" charset="0"/>
              </a:rPr>
              <a:t>situés dans la commune de </a:t>
            </a:r>
            <a:r>
              <a:rPr lang="fr-FR" sz="1400" b="1" dirty="0" err="1">
                <a:latin typeface="Script12 BT" panose="03080709030305060304" pitchFamily="65" charset="0"/>
              </a:rPr>
              <a:t>Nunomoral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39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 rot="-647255">
            <a:off x="2491799" y="666083"/>
            <a:ext cx="2519408" cy="13611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61528" tIns="30763" rIns="61528" bIns="30763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634081">
            <a:off x="2745074" y="973417"/>
            <a:ext cx="2012859" cy="74550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 rot="-647255">
            <a:off x="4771247" y="1685181"/>
            <a:ext cx="2520000" cy="136017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Left">
              <a:rot lat="600000" lon="899999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61528" tIns="30763" rIns="61528" bIns="30763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122834">
            <a:off x="5012320" y="1994340"/>
            <a:ext cx="2013969" cy="74591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520000" y="0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 err="1">
                <a:latin typeface="Script12 BT" pitchFamily="65" charset="0"/>
              </a:rPr>
              <a:t>Meandre</a:t>
            </a:r>
            <a:r>
              <a:rPr lang="fr-BE" sz="1400" b="1" dirty="0">
                <a:latin typeface="Script12 BT" pitchFamily="65" charset="0"/>
              </a:rPr>
              <a:t> de la rivière Alagón au </a:t>
            </a:r>
            <a:r>
              <a:rPr lang="fr-BE" sz="1400" b="1" dirty="0" err="1">
                <a:latin typeface="Script12 BT" pitchFamily="65" charset="0"/>
              </a:rPr>
              <a:t>Melero</a:t>
            </a:r>
            <a:r>
              <a:rPr lang="fr-BE" sz="1400" b="1" dirty="0">
                <a:latin typeface="Script12 BT" pitchFamily="65" charset="0"/>
              </a:rPr>
              <a:t> </a:t>
            </a:r>
            <a:r>
              <a:rPr lang="fr-BE" sz="1400" b="1" dirty="0" err="1">
                <a:latin typeface="Script12 BT" pitchFamily="65" charset="0"/>
              </a:rPr>
              <a:t>royalty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03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  <p:bldP spid="15368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2990" y="544493"/>
            <a:ext cx="3331430" cy="12338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4278249" y="925346"/>
            <a:ext cx="2572028" cy="95260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4523" y="1394314"/>
            <a:ext cx="2425115" cy="89819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2416642" y="1788384"/>
            <a:ext cx="2278203" cy="84377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3146671" y="1056809"/>
            <a:ext cx="2179901" cy="80737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22272" y="1751356"/>
            <a:ext cx="3135906" cy="1161447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160000" y="1"/>
            <a:ext cx="54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Mur du barrage au bord du lac </a:t>
            </a:r>
            <a:r>
              <a:rPr lang="fr-FR" sz="1400" b="1" dirty="0" err="1">
                <a:latin typeface="Script12 BT" pitchFamily="65" charset="0"/>
              </a:rPr>
              <a:t>Orellana</a:t>
            </a:r>
            <a:r>
              <a:rPr lang="fr-FR" sz="1400" b="1" dirty="0">
                <a:latin typeface="Script12 BT" pitchFamily="65" charset="0"/>
              </a:rPr>
              <a:t>-Badajoz</a:t>
            </a:r>
          </a:p>
        </p:txBody>
      </p:sp>
    </p:spTree>
    <p:extLst>
      <p:ext uri="{BB962C8B-B14F-4D97-AF65-F5344CB8AC3E}">
        <p14:creationId xmlns:p14="http://schemas.microsoft.com/office/powerpoint/2010/main" val="2630175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" y="0"/>
            <a:ext cx="9719994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rrowheads="1"/>
          </p:cNvSpPr>
          <p:nvPr/>
        </p:nvSpPr>
        <p:spPr bwMode="auto">
          <a:xfrm>
            <a:off x="3240000" y="180000"/>
            <a:ext cx="3240000" cy="3240000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260000" y="1"/>
            <a:ext cx="72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Grâce au fleuve Guadiana une véritable mer a été créée dans le parc d'</a:t>
            </a:r>
            <a:r>
              <a:rPr lang="fr-FR" sz="1400" b="1" dirty="0" err="1">
                <a:latin typeface="Script12 BT" pitchFamily="65" charset="0"/>
              </a:rPr>
              <a:t>Alqueva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2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166263" y="500920"/>
            <a:ext cx="3387103" cy="2381297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166262" y="523227"/>
            <a:ext cx="3375873" cy="234329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29366" y="1071795"/>
            <a:ext cx="1662943" cy="1246156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80000" y="1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Pont romain d'</a:t>
            </a:r>
            <a:r>
              <a:rPr lang="fr-BE" sz="1400" b="1" dirty="0" err="1">
                <a:latin typeface="Script12 BT" pitchFamily="65" charset="0"/>
              </a:rPr>
              <a:t>Alcántara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768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458535" y="308958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Ellipse 5"/>
          <p:cNvSpPr/>
          <p:nvPr/>
        </p:nvSpPr>
        <p:spPr>
          <a:xfrm>
            <a:off x="5566908" y="290391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Ellipse 6"/>
          <p:cNvSpPr/>
          <p:nvPr/>
        </p:nvSpPr>
        <p:spPr>
          <a:xfrm>
            <a:off x="3960000" y="1440161"/>
            <a:ext cx="1800000" cy="201835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2880000" y="0"/>
            <a:ext cx="396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/>
              </a:rPr>
              <a:t>Pont romain de Merida</a:t>
            </a:r>
          </a:p>
        </p:txBody>
      </p:sp>
    </p:spTree>
    <p:extLst>
      <p:ext uri="{BB962C8B-B14F-4D97-AF65-F5344CB8AC3E}">
        <p14:creationId xmlns:p14="http://schemas.microsoft.com/office/powerpoint/2010/main" val="3593409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96901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2987</TotalTime>
  <Words>173</Words>
  <Application>Microsoft Office PowerPoint</Application>
  <PresentationFormat>Personnalisé</PresentationFormat>
  <Paragraphs>28</Paragraphs>
  <Slides>23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2" baseType="lpstr">
      <vt:lpstr>Brush Script MT</vt:lpstr>
      <vt:lpstr>Arial</vt:lpstr>
      <vt:lpstr>Andy</vt:lpstr>
      <vt:lpstr>Calibri Light</vt:lpstr>
      <vt:lpstr>Calibri</vt:lpstr>
      <vt:lpstr>Algerian</vt:lpstr>
      <vt:lpstr>Aria Script SSi</vt:lpstr>
      <vt:lpstr>Script12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358</cp:revision>
  <dcterms:created xsi:type="dcterms:W3CDTF">2016-02-24T09:25:33Z</dcterms:created>
  <dcterms:modified xsi:type="dcterms:W3CDTF">2026-04-02T09:32:21Z</dcterms:modified>
</cp:coreProperties>
</file>