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77" r:id="rId6"/>
    <p:sldId id="261" r:id="rId7"/>
    <p:sldId id="262" r:id="rId8"/>
    <p:sldId id="263" r:id="rId9"/>
    <p:sldId id="264" r:id="rId10"/>
    <p:sldId id="265" r:id="rId11"/>
    <p:sldId id="272" r:id="rId12"/>
    <p:sldId id="266" r:id="rId13"/>
    <p:sldId id="267" r:id="rId14"/>
    <p:sldId id="271" r:id="rId15"/>
    <p:sldId id="268" r:id="rId16"/>
    <p:sldId id="269" r:id="rId17"/>
    <p:sldId id="281" r:id="rId18"/>
    <p:sldId id="282" r:id="rId19"/>
    <p:sldId id="270" r:id="rId20"/>
    <p:sldId id="275" r:id="rId21"/>
    <p:sldId id="280" r:id="rId22"/>
    <p:sldId id="273" r:id="rId23"/>
    <p:sldId id="278" r:id="rId24"/>
    <p:sldId id="274" r:id="rId25"/>
    <p:sldId id="276" r:id="rId26"/>
    <p:sldId id="279"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ZKYDiWqmmmnz6DukDxGlw==" hashData="hAqNHS+lHlevQr9KahGapzkhmnXjJZ5X/L6NGqpmHs5B33KL/LKrrGj4oCnjvpMM8lINHEVG9BdSJYVIeJc0B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0" autoAdjust="0"/>
    <p:restoredTop sz="94660"/>
  </p:normalViewPr>
  <p:slideViewPr>
    <p:cSldViewPr snapToGrid="0">
      <p:cViewPr varScale="1">
        <p:scale>
          <a:sx n="115" d="100"/>
          <a:sy n="115" d="100"/>
        </p:scale>
        <p:origin x="20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2726923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446095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812342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AA025D2-D973-4108-B22A-27CA02406DEF}" type="datetimeFigureOut">
              <a:rPr lang="fr-FR" smtClean="0"/>
              <a:t>13/06/2026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3482475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AA025D2-D973-4108-B22A-27CA02406DEF}" type="datetimeFigureOut">
              <a:rPr lang="fr-FR" smtClean="0"/>
              <a:t>13/06/2026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1126647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AA025D2-D973-4108-B22A-27CA02406DEF}" type="datetimeFigureOut">
              <a:rPr lang="fr-FR" smtClean="0"/>
              <a:t>13/06/2026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4016151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AA025D2-D973-4108-B22A-27CA02406DEF}" type="datetimeFigureOut">
              <a:rPr lang="fr-FR" smtClean="0"/>
              <a:t>13/06/2026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1997621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AA025D2-D973-4108-B22A-27CA02406DEF}" type="datetimeFigureOut">
              <a:rPr lang="fr-FR" smtClean="0"/>
              <a:t>13/06/2026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926674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AA025D2-D973-4108-B22A-27CA02406DEF}" type="datetimeFigureOut">
              <a:rPr lang="fr-FR" smtClean="0"/>
              <a:t>13/06/2026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227736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3528104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A76AE27-A8A5-47F0-9ADB-BB3D44286FD9}" type="slidenum">
              <a:rPr lang="fr-FR" smtClean="0"/>
              <a:t>‹N°›</a:t>
            </a:fld>
            <a:endParaRPr lang="fr-FR"/>
          </a:p>
        </p:txBody>
      </p:sp>
    </p:spTree>
    <p:extLst>
      <p:ext uri="{BB962C8B-B14F-4D97-AF65-F5344CB8AC3E}">
        <p14:creationId xmlns:p14="http://schemas.microsoft.com/office/powerpoint/2010/main" val="2857584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A025D2-D973-4108-B22A-27CA02406DEF}" type="datetimeFigureOut">
              <a:rPr lang="fr-FR" smtClean="0"/>
              <a:t>13/06/2026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76AE27-A8A5-47F0-9ADB-BB3D44286FD9}" type="slidenum">
              <a:rPr lang="fr-FR" smtClean="0"/>
              <a:t>‹N°›</a:t>
            </a:fld>
            <a:endParaRPr lang="fr-FR"/>
          </a:p>
        </p:txBody>
      </p:sp>
    </p:spTree>
    <p:extLst>
      <p:ext uri="{BB962C8B-B14F-4D97-AF65-F5344CB8AC3E}">
        <p14:creationId xmlns:p14="http://schemas.microsoft.com/office/powerpoint/2010/main" val="3587880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detoursenfrance.fr/destinations/nationale-7-route-de-nevers-a-roanne-5708"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hyperlink" Target="https://www.wikimanche.fr/1924"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hyperlink" Target="https://www.regal.fr/inspiration/recette-de-chef/maintenant-la-mere-brazier-est-un-homme-1061256" TargetMode="External"/><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4.png"/><Relationship Id="rId7" Type="http://schemas.openxmlformats.org/officeDocument/2006/relationships/image" Target="../media/image57.png"/><Relationship Id="rId2" Type="http://schemas.openxmlformats.org/officeDocument/2006/relationships/image" Target="../media/image53.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56.png"/><Relationship Id="rId4" Type="http://schemas.openxmlformats.org/officeDocument/2006/relationships/image" Target="../media/image5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ZoneTexte 3"/>
          <p:cNvSpPr txBox="1"/>
          <p:nvPr/>
        </p:nvSpPr>
        <p:spPr>
          <a:xfrm>
            <a:off x="3632662" y="-66502"/>
            <a:ext cx="4455622" cy="1938992"/>
          </a:xfrm>
          <a:prstGeom prst="rect">
            <a:avLst/>
          </a:prstGeom>
          <a:noFill/>
        </p:spPr>
        <p:txBody>
          <a:bodyPr wrap="square" rtlCol="0">
            <a:spAutoFit/>
          </a:bodyPr>
          <a:lstStyle/>
          <a:p>
            <a:r>
              <a:rPr lang="fr-FR"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       Histoire</a:t>
            </a:r>
          </a:p>
          <a:p>
            <a:r>
              <a:rPr lang="fr-FR"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          </a:t>
            </a:r>
            <a:r>
              <a:rPr lang="fr-FR" sz="32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De</a:t>
            </a:r>
          </a:p>
          <a:p>
            <a:r>
              <a:rPr lang="fr-FR"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  La Mère </a:t>
            </a:r>
            <a:r>
              <a:rPr lang="fr-FR" sz="4000" b="1" dirty="0" err="1"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Poulard</a:t>
            </a:r>
            <a:endParaRPr lang="fr-FR"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endParaRP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744629" y="5454000"/>
            <a:ext cx="1404000" cy="1404000"/>
          </a:xfrm>
          <a:prstGeom prst="rect">
            <a:avLst/>
          </a:prstGeom>
        </p:spPr>
      </p:pic>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956405" y="1938992"/>
            <a:ext cx="1728000" cy="1105920"/>
          </a:xfrm>
          <a:prstGeom prst="rect">
            <a:avLst/>
          </a:prstGeom>
        </p:spPr>
      </p:pic>
      <p:pic>
        <p:nvPicPr>
          <p:cNvPr id="7" name="14. Massenet - La Méditation De 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37563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7186" y="1936834"/>
            <a:ext cx="6096000" cy="3170099"/>
          </a:xfrm>
          <a:prstGeom prst="rect">
            <a:avLst/>
          </a:prstGeom>
        </p:spPr>
        <p:txBody>
          <a:bodyPr>
            <a:spAutoFit/>
          </a:bodyPr>
          <a:lstStyle/>
          <a:p>
            <a:r>
              <a:rPr lang="fr-FR" sz="2000" b="1" i="0" dirty="0" smtClean="0">
                <a:solidFill>
                  <a:srgbClr val="131313"/>
                </a:solidFill>
                <a:effectLst/>
                <a:latin typeface="Courgette" panose="02000603070400060004" pitchFamily="2" charset="0"/>
              </a:rPr>
              <a:t>Anne </a:t>
            </a:r>
            <a:r>
              <a:rPr lang="fr-FR" sz="2000" b="1" i="0" dirty="0" err="1" smtClean="0">
                <a:solidFill>
                  <a:srgbClr val="131313"/>
                </a:solidFill>
                <a:effectLst/>
                <a:latin typeface="Courgette" panose="02000603070400060004" pitchFamily="2" charset="0"/>
              </a:rPr>
              <a:t>Boutiaut</a:t>
            </a:r>
            <a:r>
              <a:rPr lang="fr-FR" sz="2000" b="1" i="0" dirty="0" smtClean="0">
                <a:solidFill>
                  <a:srgbClr val="131313"/>
                </a:solidFill>
                <a:effectLst/>
                <a:latin typeface="Courgette" panose="02000603070400060004" pitchFamily="2" charset="0"/>
              </a:rPr>
              <a:t> épouse </a:t>
            </a:r>
            <a:r>
              <a:rPr lang="fr-FR" sz="2000" b="1" i="0" dirty="0" err="1" smtClean="0">
                <a:solidFill>
                  <a:srgbClr val="131313"/>
                </a:solidFill>
                <a:effectLst/>
                <a:latin typeface="Courgette" panose="02000603070400060004" pitchFamily="2" charset="0"/>
              </a:rPr>
              <a:t>Poulard</a:t>
            </a:r>
            <a:r>
              <a:rPr lang="fr-FR" sz="2000" b="1" i="0" dirty="0" smtClean="0">
                <a:solidFill>
                  <a:srgbClr val="131313"/>
                </a:solidFill>
                <a:effectLst/>
                <a:latin typeface="Courgette" panose="02000603070400060004" pitchFamily="2" charset="0"/>
              </a:rPr>
              <a:t> </a:t>
            </a:r>
            <a:r>
              <a:rPr lang="fr-FR" sz="2000" b="0" i="0" dirty="0" smtClean="0">
                <a:solidFill>
                  <a:srgbClr val="131313"/>
                </a:solidFill>
                <a:effectLst/>
                <a:latin typeface="Courgette" panose="02000603070400060004" pitchFamily="2" charset="0"/>
              </a:rPr>
              <a:t>connue sous le nom de « La Mère </a:t>
            </a:r>
            <a:r>
              <a:rPr lang="fr-FR" sz="2000" b="0" i="0" dirty="0" err="1" smtClean="0">
                <a:solidFill>
                  <a:srgbClr val="131313"/>
                </a:solidFill>
                <a:effectLst/>
                <a:latin typeface="Courgette" panose="02000603070400060004" pitchFamily="2" charset="0"/>
              </a:rPr>
              <a:t>Poulard</a:t>
            </a:r>
            <a:r>
              <a:rPr lang="fr-FR" sz="2000" b="0" i="0" dirty="0" smtClean="0">
                <a:solidFill>
                  <a:srgbClr val="131313"/>
                </a:solidFill>
                <a:effectLst/>
                <a:latin typeface="Courgette" panose="02000603070400060004" pitchFamily="2" charset="0"/>
              </a:rPr>
              <a:t> » est un symbole de la tradition culinaire française. C'est sur le mont Saint-Michel, huitième merveille du monde à la confluence de la Bretagne et de la Normandie, que la Mère </a:t>
            </a:r>
            <a:r>
              <a:rPr lang="fr-FR" sz="2000" b="0" i="0" dirty="0" err="1" smtClean="0">
                <a:solidFill>
                  <a:srgbClr val="131313"/>
                </a:solidFill>
                <a:effectLst/>
                <a:latin typeface="Courgette" panose="02000603070400060004" pitchFamily="2" charset="0"/>
              </a:rPr>
              <a:t>Poulard</a:t>
            </a:r>
            <a:r>
              <a:rPr lang="fr-FR" sz="2000" b="0" i="0" dirty="0" smtClean="0">
                <a:solidFill>
                  <a:srgbClr val="131313"/>
                </a:solidFill>
                <a:effectLst/>
                <a:latin typeface="Courgette" panose="02000603070400060004" pitchFamily="2" charset="0"/>
              </a:rPr>
              <a:t> a construit sa notoriété, notamment avec son omelette soufflée. Venus des quatre coins du monde, ses admirateurs n'ont cessé de se rendre jusqu'à son auberge depuis 1888 jusqu'à aujourd'hui. Retour sur 138 ans d'histoire…</a:t>
            </a:r>
            <a:endParaRPr lang="fr-FR" sz="2000" dirty="0">
              <a:latin typeface="Courgette" panose="02000603070400060004" pitchFamily="2" charset="0"/>
            </a:endParaRPr>
          </a:p>
        </p:txBody>
      </p:sp>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290476" y="1"/>
            <a:ext cx="4460735" cy="6858000"/>
          </a:xfrm>
          <a:prstGeom prst="rect">
            <a:avLst/>
          </a:prstGeom>
        </p:spPr>
      </p:pic>
    </p:spTree>
    <p:extLst>
      <p:ext uri="{BB962C8B-B14F-4D97-AF65-F5344CB8AC3E}">
        <p14:creationId xmlns:p14="http://schemas.microsoft.com/office/powerpoint/2010/main" val="23109162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054" y="1565716"/>
            <a:ext cx="6096000" cy="3693319"/>
          </a:xfrm>
          <a:prstGeom prst="rect">
            <a:avLst/>
          </a:prstGeom>
        </p:spPr>
        <p:txBody>
          <a:bodyPr>
            <a:spAutoFit/>
          </a:bodyPr>
          <a:lstStyle/>
          <a:p>
            <a:r>
              <a:rPr lang="fr-FR" b="1" i="0" dirty="0" smtClean="0">
                <a:solidFill>
                  <a:srgbClr val="131313"/>
                </a:solidFill>
                <a:effectLst/>
                <a:latin typeface="Poppins-semibold"/>
              </a:rPr>
              <a:t>Qui était la Mère </a:t>
            </a:r>
            <a:r>
              <a:rPr lang="fr-FR" b="1" i="0" dirty="0" err="1" smtClean="0">
                <a:solidFill>
                  <a:srgbClr val="131313"/>
                </a:solidFill>
                <a:effectLst/>
                <a:latin typeface="Poppins-semibold"/>
              </a:rPr>
              <a:t>Poulard</a:t>
            </a:r>
            <a:r>
              <a:rPr lang="fr-FR" b="1" i="0" dirty="0" smtClean="0">
                <a:solidFill>
                  <a:srgbClr val="131313"/>
                </a:solidFill>
                <a:effectLst/>
                <a:latin typeface="Poppins-semibold"/>
              </a:rPr>
              <a:t> ?</a:t>
            </a:r>
          </a:p>
          <a:p>
            <a:r>
              <a:rPr lang="fr-FR" b="0" i="0" dirty="0" smtClean="0">
                <a:solidFill>
                  <a:srgbClr val="131313"/>
                </a:solidFill>
                <a:effectLst/>
                <a:latin typeface="Roboto-light"/>
              </a:rPr>
              <a:t>Née à </a:t>
            </a:r>
            <a:r>
              <a:rPr lang="fr-FR" b="0" i="0" u="sng" dirty="0" smtClean="0">
                <a:solidFill>
                  <a:srgbClr val="CA1D21"/>
                </a:solidFill>
                <a:effectLst/>
                <a:latin typeface="Roboto-light"/>
                <a:hlinkClick r:id="rId2"/>
              </a:rPr>
              <a:t>Nevers</a:t>
            </a:r>
            <a:r>
              <a:rPr lang="fr-FR" b="0" i="0" dirty="0" smtClean="0">
                <a:solidFill>
                  <a:srgbClr val="131313"/>
                </a:solidFill>
                <a:effectLst/>
                <a:latin typeface="Roboto-light"/>
              </a:rPr>
              <a:t>, en France, la Mère </a:t>
            </a:r>
            <a:r>
              <a:rPr lang="fr-FR" b="0" i="0" dirty="0" err="1" smtClean="0">
                <a:solidFill>
                  <a:srgbClr val="131313"/>
                </a:solidFill>
                <a:effectLst/>
                <a:latin typeface="Roboto-light"/>
              </a:rPr>
              <a:t>Poulard</a:t>
            </a:r>
            <a:r>
              <a:rPr lang="fr-FR" b="0" i="0" dirty="0" smtClean="0">
                <a:solidFill>
                  <a:srgbClr val="131313"/>
                </a:solidFill>
                <a:effectLst/>
                <a:latin typeface="Roboto-light"/>
              </a:rPr>
              <a:t> a d'abord travaillé à Paris, en tant que </a:t>
            </a:r>
            <a:r>
              <a:rPr lang="fr-FR" b="1" i="0" dirty="0" smtClean="0">
                <a:solidFill>
                  <a:srgbClr val="131313"/>
                </a:solidFill>
                <a:effectLst/>
                <a:latin typeface="Roboto-bold"/>
              </a:rPr>
              <a:t>servante et cuisinière au service de l'architecte Edouard Corroyer</a:t>
            </a:r>
            <a:r>
              <a:rPr lang="fr-FR" b="0" i="0" dirty="0" smtClean="0">
                <a:solidFill>
                  <a:srgbClr val="131313"/>
                </a:solidFill>
                <a:effectLst/>
                <a:latin typeface="Roboto-light"/>
              </a:rPr>
              <a:t>. C'est en 1872, que ce dernier fut nommé par le gouvernement pour rénover l'abbaye du mont Saint-Michel, à la suite de son utilisation comme prison entre 1793 et 1863. Sur le mont, </a:t>
            </a:r>
            <a:r>
              <a:rPr lang="fr-FR" b="1" i="0" dirty="0" smtClean="0">
                <a:solidFill>
                  <a:srgbClr val="131313"/>
                </a:solidFill>
                <a:effectLst/>
                <a:latin typeface="Roboto-bold"/>
              </a:rPr>
              <a:t>Anne </a:t>
            </a:r>
            <a:r>
              <a:rPr lang="fr-FR" b="1" i="0" dirty="0" err="1" smtClean="0">
                <a:solidFill>
                  <a:srgbClr val="131313"/>
                </a:solidFill>
                <a:effectLst/>
                <a:latin typeface="Roboto-bold"/>
              </a:rPr>
              <a:t>Boutiaut</a:t>
            </a:r>
            <a:r>
              <a:rPr lang="fr-FR" b="1" i="0" dirty="0" smtClean="0">
                <a:solidFill>
                  <a:srgbClr val="131313"/>
                </a:solidFill>
                <a:effectLst/>
                <a:latin typeface="Roboto-bold"/>
              </a:rPr>
              <a:t> rencontrera Victor </a:t>
            </a:r>
            <a:r>
              <a:rPr lang="fr-FR" b="1" i="0" dirty="0" err="1" smtClean="0">
                <a:solidFill>
                  <a:srgbClr val="131313"/>
                </a:solidFill>
                <a:effectLst/>
                <a:latin typeface="Roboto-bold"/>
              </a:rPr>
              <a:t>Poulard</a:t>
            </a:r>
            <a:r>
              <a:rPr lang="fr-FR" b="1" i="0" dirty="0" smtClean="0">
                <a:solidFill>
                  <a:srgbClr val="131313"/>
                </a:solidFill>
                <a:effectLst/>
                <a:latin typeface="Roboto-bold"/>
              </a:rPr>
              <a:t>. Ensemble, ils vont acquérir un premier bien</a:t>
            </a:r>
            <a:r>
              <a:rPr lang="fr-FR" b="0" i="0" dirty="0" smtClean="0">
                <a:solidFill>
                  <a:srgbClr val="131313"/>
                </a:solidFill>
                <a:effectLst/>
                <a:latin typeface="Roboto-light"/>
              </a:rPr>
              <a:t> : l'hôtel Saint-Michel Teste d'Or, plus tard, l'hôtel du Lyon d'Or. Ils le démoliront pour construire à la place </a:t>
            </a:r>
            <a:r>
              <a:rPr lang="fr-FR" b="1" i="0" dirty="0" smtClean="0">
                <a:solidFill>
                  <a:srgbClr val="131313"/>
                </a:solidFill>
                <a:effectLst/>
                <a:latin typeface="Roboto-bold"/>
              </a:rPr>
              <a:t>« À l'omelette renommée de la Mère </a:t>
            </a:r>
            <a:r>
              <a:rPr lang="fr-FR" b="1" i="0" dirty="0" err="1" smtClean="0">
                <a:solidFill>
                  <a:srgbClr val="131313"/>
                </a:solidFill>
                <a:effectLst/>
                <a:latin typeface="Roboto-bold"/>
              </a:rPr>
              <a:t>Poulard</a:t>
            </a:r>
            <a:r>
              <a:rPr lang="fr-FR" b="1" i="0" dirty="0" smtClean="0">
                <a:solidFill>
                  <a:srgbClr val="131313"/>
                </a:solidFill>
                <a:effectLst/>
                <a:latin typeface="Roboto-bold"/>
              </a:rPr>
              <a:t> », seul lieu où il est possible de déguster l'omelette soufflée.</a:t>
            </a:r>
            <a:endParaRPr lang="fr-FR" b="0" i="0" dirty="0">
              <a:solidFill>
                <a:srgbClr val="131313"/>
              </a:solidFill>
              <a:effectLst/>
              <a:latin typeface="Roboto-light"/>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85156" y="340822"/>
            <a:ext cx="5122241" cy="6151418"/>
          </a:xfrm>
          <a:prstGeom prst="rect">
            <a:avLst/>
          </a:prstGeom>
          <a:effectLst>
            <a:softEdge rad="635000"/>
          </a:effectLst>
        </p:spPr>
      </p:pic>
    </p:spTree>
    <p:extLst>
      <p:ext uri="{BB962C8B-B14F-4D97-AF65-F5344CB8AC3E}">
        <p14:creationId xmlns:p14="http://schemas.microsoft.com/office/powerpoint/2010/main" val="23302099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756" y="4173768"/>
            <a:ext cx="11484000" cy="24882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40943" y="1288515"/>
            <a:ext cx="9191625" cy="2647950"/>
          </a:xfrm>
          <a:prstGeom prst="rect">
            <a:avLst/>
          </a:prstGeom>
        </p:spPr>
      </p:pic>
      <p:sp>
        <p:nvSpPr>
          <p:cNvPr id="6" name="ZoneTexte 5"/>
          <p:cNvSpPr txBox="1"/>
          <p:nvPr/>
        </p:nvSpPr>
        <p:spPr>
          <a:xfrm>
            <a:off x="3665913" y="290945"/>
            <a:ext cx="4214552" cy="923330"/>
          </a:xfrm>
          <a:prstGeom prst="rect">
            <a:avLst/>
          </a:prstGeom>
          <a:noFill/>
        </p:spPr>
        <p:txBody>
          <a:bodyPr wrap="square" rtlCol="0">
            <a:spAutoFit/>
          </a:bodyPr>
          <a:lstStyle/>
          <a:p>
            <a:r>
              <a:rPr lang="fr-FR" dirty="0" smtClean="0"/>
              <a:t>Acte de naissance de Anne  * Annette *</a:t>
            </a:r>
          </a:p>
          <a:p>
            <a:r>
              <a:rPr lang="fr-FR" dirty="0" err="1" smtClean="0"/>
              <a:t>Boutiaut</a:t>
            </a:r>
            <a:r>
              <a:rPr lang="fr-FR" dirty="0" smtClean="0"/>
              <a:t> (dit la mère </a:t>
            </a:r>
            <a:r>
              <a:rPr lang="fr-FR" dirty="0" err="1" smtClean="0"/>
              <a:t>Poulard</a:t>
            </a:r>
            <a:r>
              <a:rPr lang="fr-FR" dirty="0" smtClean="0"/>
              <a:t>) 16/04/1851 Nevers</a:t>
            </a:r>
            <a:endParaRPr lang="fr-FR" dirty="0"/>
          </a:p>
        </p:txBody>
      </p:sp>
    </p:spTree>
    <p:extLst>
      <p:ext uri="{BB962C8B-B14F-4D97-AF65-F5344CB8AC3E}">
        <p14:creationId xmlns:p14="http://schemas.microsoft.com/office/powerpoint/2010/main" val="19346868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0655" y="116482"/>
            <a:ext cx="10058400" cy="2777319"/>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303520" y="1708803"/>
            <a:ext cx="324000" cy="44673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215" y="4774065"/>
            <a:ext cx="10058400" cy="1989641"/>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9215" y="3004426"/>
            <a:ext cx="10058400" cy="1659014"/>
          </a:xfrm>
          <a:prstGeom prst="rect">
            <a:avLst/>
          </a:prstGeom>
        </p:spPr>
      </p:pic>
    </p:spTree>
    <p:extLst>
      <p:ext uri="{BB962C8B-B14F-4D97-AF65-F5344CB8AC3E}">
        <p14:creationId xmlns:p14="http://schemas.microsoft.com/office/powerpoint/2010/main" val="2118786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0356" y="0"/>
            <a:ext cx="8222146" cy="6858000"/>
          </a:xfrm>
          <a:prstGeom prst="rect">
            <a:avLst/>
          </a:prstGeom>
        </p:spPr>
      </p:pic>
      <p:sp>
        <p:nvSpPr>
          <p:cNvPr id="4" name="ZoneTexte 3"/>
          <p:cNvSpPr txBox="1"/>
          <p:nvPr/>
        </p:nvSpPr>
        <p:spPr>
          <a:xfrm>
            <a:off x="581891" y="2552007"/>
            <a:ext cx="2510444" cy="1754326"/>
          </a:xfrm>
          <a:prstGeom prst="rect">
            <a:avLst/>
          </a:prstGeom>
          <a:noFill/>
        </p:spPr>
        <p:txBody>
          <a:bodyPr wrap="square" rtlCol="0">
            <a:spAutoFit/>
          </a:bodyPr>
          <a:lstStyle/>
          <a:p>
            <a:r>
              <a:rPr lang="fr-FR" dirty="0" smtClean="0"/>
              <a:t>Acte de naissance </a:t>
            </a:r>
          </a:p>
          <a:p>
            <a:r>
              <a:rPr lang="fr-FR" dirty="0" smtClean="0"/>
              <a:t>de Victor Louis </a:t>
            </a:r>
            <a:r>
              <a:rPr lang="fr-FR" dirty="0" err="1" smtClean="0"/>
              <a:t>Poulard</a:t>
            </a:r>
            <a:r>
              <a:rPr lang="fr-FR" dirty="0" smtClean="0"/>
              <a:t> son époux.</a:t>
            </a:r>
          </a:p>
          <a:p>
            <a:r>
              <a:rPr lang="fr-FR" dirty="0" smtClean="0"/>
              <a:t>08/06/1848 au Mont saint Michel</a:t>
            </a:r>
          </a:p>
          <a:p>
            <a:endParaRPr lang="fr-FR" dirty="0"/>
          </a:p>
        </p:txBody>
      </p:sp>
    </p:spTree>
    <p:extLst>
      <p:ext uri="{BB962C8B-B14F-4D97-AF65-F5344CB8AC3E}">
        <p14:creationId xmlns:p14="http://schemas.microsoft.com/office/powerpoint/2010/main" val="34324627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05707" y="0"/>
            <a:ext cx="5380892" cy="6858000"/>
          </a:xfrm>
          <a:prstGeom prst="rect">
            <a:avLst/>
          </a:prstGeom>
        </p:spPr>
      </p:pic>
      <p:sp>
        <p:nvSpPr>
          <p:cNvPr id="3" name="ZoneTexte 2"/>
          <p:cNvSpPr txBox="1"/>
          <p:nvPr/>
        </p:nvSpPr>
        <p:spPr>
          <a:xfrm>
            <a:off x="266007" y="482139"/>
            <a:ext cx="3250276" cy="923330"/>
          </a:xfrm>
          <a:prstGeom prst="rect">
            <a:avLst/>
          </a:prstGeom>
          <a:noFill/>
        </p:spPr>
        <p:txBody>
          <a:bodyPr wrap="square" rtlCol="0">
            <a:spAutoFit/>
          </a:bodyPr>
          <a:lstStyle/>
          <a:p>
            <a:r>
              <a:rPr lang="fr-FR" dirty="0" smtClean="0"/>
              <a:t>Acte de Mariage: de Victor </a:t>
            </a:r>
            <a:r>
              <a:rPr lang="fr-FR" dirty="0" err="1" smtClean="0"/>
              <a:t>Poulard</a:t>
            </a:r>
            <a:r>
              <a:rPr lang="fr-FR" dirty="0" smtClean="0"/>
              <a:t> et Anne </a:t>
            </a:r>
            <a:r>
              <a:rPr lang="fr-FR" dirty="0" err="1" smtClean="0"/>
              <a:t>Boutiaut</a:t>
            </a:r>
            <a:endParaRPr lang="fr-FR" dirty="0" smtClean="0"/>
          </a:p>
          <a:p>
            <a:r>
              <a:rPr lang="fr-FR" dirty="0" smtClean="0"/>
              <a:t>14/01/1873 à Paris 8ème</a:t>
            </a:r>
            <a:endParaRPr lang="fr-FR" dirty="0"/>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9677" y="2620769"/>
            <a:ext cx="6408000" cy="4174326"/>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30189" y="0"/>
            <a:ext cx="1784718" cy="2574946"/>
          </a:xfrm>
          <a:prstGeom prst="rect">
            <a:avLst/>
          </a:prstGeom>
        </p:spPr>
      </p:pic>
    </p:spTree>
    <p:extLst>
      <p:ext uri="{BB962C8B-B14F-4D97-AF65-F5344CB8AC3E}">
        <p14:creationId xmlns:p14="http://schemas.microsoft.com/office/powerpoint/2010/main" val="17746609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187142" y="1375168"/>
            <a:ext cx="7004858" cy="5482832"/>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5076825" cy="6781800"/>
          </a:xfrm>
          <a:prstGeom prst="rect">
            <a:avLst/>
          </a:prstGeom>
        </p:spPr>
      </p:pic>
      <p:sp>
        <p:nvSpPr>
          <p:cNvPr id="4" name="Rectangle 3"/>
          <p:cNvSpPr/>
          <p:nvPr/>
        </p:nvSpPr>
        <p:spPr>
          <a:xfrm>
            <a:off x="5187142" y="0"/>
            <a:ext cx="7004858" cy="1384995"/>
          </a:xfrm>
          <a:prstGeom prst="rect">
            <a:avLst/>
          </a:prstGeom>
        </p:spPr>
        <p:txBody>
          <a:bodyPr wrap="square">
            <a:spAutoFit/>
          </a:bodyPr>
          <a:lstStyle/>
          <a:p>
            <a:r>
              <a:rPr lang="fr-FR" sz="1600" b="0" i="0" dirty="0" smtClean="0">
                <a:solidFill>
                  <a:srgbClr val="222222"/>
                </a:solidFill>
                <a:effectLst/>
                <a:latin typeface="Arial" panose="020B0604020202020204" pitchFamily="34" charset="0"/>
              </a:rPr>
              <a:t>Victor </a:t>
            </a:r>
            <a:r>
              <a:rPr lang="fr-FR" sz="1600" b="0" i="0" dirty="0" err="1" smtClean="0">
                <a:solidFill>
                  <a:srgbClr val="222222"/>
                </a:solidFill>
                <a:effectLst/>
                <a:latin typeface="Arial" panose="020B0604020202020204" pitchFamily="34" charset="0"/>
              </a:rPr>
              <a:t>Poulard</a:t>
            </a:r>
            <a:r>
              <a:rPr lang="fr-FR" sz="1600" b="0" i="0" dirty="0" smtClean="0">
                <a:solidFill>
                  <a:srgbClr val="222222"/>
                </a:solidFill>
                <a:effectLst/>
                <a:latin typeface="Arial" panose="020B0604020202020204" pitchFamily="34" charset="0"/>
              </a:rPr>
              <a:t> meurt en </a:t>
            </a:r>
            <a:r>
              <a:rPr lang="fr-FR" sz="1600" b="0" i="0" u="none" strike="noStrike" dirty="0" smtClean="0">
                <a:solidFill>
                  <a:srgbClr val="548DBF"/>
                </a:solidFill>
                <a:effectLst/>
                <a:latin typeface="Arial" panose="020B0604020202020204" pitchFamily="34" charset="0"/>
                <a:hlinkClick r:id="rId4" tooltip="1924"/>
              </a:rPr>
              <a:t>1924</a:t>
            </a:r>
            <a:r>
              <a:rPr lang="fr-FR" sz="1600" b="0" i="0" dirty="0" smtClean="0">
                <a:solidFill>
                  <a:srgbClr val="222222"/>
                </a:solidFill>
                <a:effectLst/>
                <a:latin typeface="Arial" panose="020B0604020202020204" pitchFamily="34" charset="0"/>
              </a:rPr>
              <a:t>. Son épouse lui survit sept années de plus. Elle s’éteint le 7 mai 1931 dans sa demeure de l’Hermitage. Elle est enterrée dans le petit cimetière du Mont-Saint-Michel. Sur leur tombe, on peut lire :</a:t>
            </a:r>
            <a:r>
              <a:rPr lang="fr-FR" i="1" dirty="0"/>
              <a:t>Ici </a:t>
            </a:r>
            <a:r>
              <a:rPr lang="fr-FR" i="1" dirty="0" smtClean="0"/>
              <a:t>reposent </a:t>
            </a:r>
            <a:r>
              <a:rPr lang="fr-FR" i="1" dirty="0"/>
              <a:t>Victor et Annette </a:t>
            </a:r>
            <a:r>
              <a:rPr lang="fr-FR" i="1" dirty="0" err="1"/>
              <a:t>Poulard</a:t>
            </a:r>
            <a:r>
              <a:rPr lang="fr-FR" i="1" dirty="0" smtClean="0"/>
              <a:t>,</a:t>
            </a:r>
            <a:r>
              <a:rPr lang="fr-FR" i="1" dirty="0"/>
              <a:t> Bons époux, bons hôteliers</a:t>
            </a:r>
            <a:r>
              <a:rPr lang="fr-FR" i="1" dirty="0" smtClean="0"/>
              <a:t>.</a:t>
            </a:r>
            <a:r>
              <a:rPr lang="fr-FR" i="1" dirty="0"/>
              <a:t> Daigne le Seigneur les </a:t>
            </a:r>
            <a:r>
              <a:rPr lang="fr-FR" i="1" dirty="0" smtClean="0"/>
              <a:t>accueillir </a:t>
            </a:r>
            <a:r>
              <a:rPr lang="fr-FR" i="1" dirty="0"/>
              <a:t>Comme ils reçurent leurs hôtes.</a:t>
            </a:r>
            <a:endParaRPr lang="fr-FR" sz="1600" dirty="0"/>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134" y="3511833"/>
            <a:ext cx="4178727" cy="3186000"/>
          </a:xfrm>
          <a:prstGeom prst="rect">
            <a:avLst/>
          </a:prstGeom>
        </p:spPr>
      </p:pic>
    </p:spTree>
    <p:extLst>
      <p:ext uri="{BB962C8B-B14F-4D97-AF65-F5344CB8AC3E}">
        <p14:creationId xmlns:p14="http://schemas.microsoft.com/office/powerpoint/2010/main" val="42215110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5499" y="1751412"/>
            <a:ext cx="6096000" cy="3416320"/>
          </a:xfrm>
          <a:prstGeom prst="rect">
            <a:avLst/>
          </a:prstGeom>
        </p:spPr>
        <p:txBody>
          <a:bodyPr>
            <a:spAutoFit/>
          </a:bodyPr>
          <a:lstStyle/>
          <a:p>
            <a:r>
              <a:rPr lang="fr-FR" b="1" i="0" dirty="0" smtClean="0">
                <a:solidFill>
                  <a:srgbClr val="131313"/>
                </a:solidFill>
                <a:effectLst/>
                <a:latin typeface="Poppins-semibold"/>
              </a:rPr>
              <a:t>L'auberge de la Mère </a:t>
            </a:r>
            <a:r>
              <a:rPr lang="fr-FR" b="1" i="0" dirty="0" err="1" smtClean="0">
                <a:solidFill>
                  <a:srgbClr val="131313"/>
                </a:solidFill>
                <a:effectLst/>
                <a:latin typeface="Poppins-semibold"/>
              </a:rPr>
              <a:t>Poulard</a:t>
            </a:r>
            <a:r>
              <a:rPr lang="fr-FR" b="1" i="0" dirty="0" smtClean="0">
                <a:solidFill>
                  <a:srgbClr val="131313"/>
                </a:solidFill>
                <a:effectLst/>
                <a:latin typeface="Poppins-semibold"/>
              </a:rPr>
              <a:t>, une institution</a:t>
            </a:r>
          </a:p>
          <a:p>
            <a:r>
              <a:rPr lang="fr-FR" b="0" i="0" dirty="0" smtClean="0">
                <a:solidFill>
                  <a:srgbClr val="131313"/>
                </a:solidFill>
                <a:effectLst/>
                <a:latin typeface="Roboto-light"/>
              </a:rPr>
              <a:t>C'est en </a:t>
            </a:r>
            <a:r>
              <a:rPr lang="fr-FR" b="1" i="0" dirty="0" smtClean="0">
                <a:solidFill>
                  <a:srgbClr val="131313"/>
                </a:solidFill>
                <a:effectLst/>
                <a:latin typeface="Roboto-bold"/>
              </a:rPr>
              <a:t>1888 que l'auberge de la Mère </a:t>
            </a:r>
            <a:r>
              <a:rPr lang="fr-FR" b="1" i="0" dirty="0" err="1" smtClean="0">
                <a:solidFill>
                  <a:srgbClr val="131313"/>
                </a:solidFill>
                <a:effectLst/>
                <a:latin typeface="Roboto-bold"/>
              </a:rPr>
              <a:t>Poulard</a:t>
            </a:r>
            <a:r>
              <a:rPr lang="fr-FR" b="1" i="0" dirty="0" smtClean="0">
                <a:solidFill>
                  <a:srgbClr val="131313"/>
                </a:solidFill>
                <a:effectLst/>
                <a:latin typeface="Roboto-bold"/>
              </a:rPr>
              <a:t> voit le jour</a:t>
            </a:r>
            <a:r>
              <a:rPr lang="fr-FR" b="0" i="0" dirty="0" smtClean="0">
                <a:solidFill>
                  <a:srgbClr val="131313"/>
                </a:solidFill>
                <a:effectLst/>
                <a:latin typeface="Roboto-light"/>
              </a:rPr>
              <a:t>. Son concept va </a:t>
            </a:r>
            <a:r>
              <a:rPr lang="fr-FR" b="1" i="0" dirty="0" smtClean="0">
                <a:solidFill>
                  <a:srgbClr val="131313"/>
                </a:solidFill>
                <a:effectLst/>
                <a:latin typeface="Roboto-bold"/>
              </a:rPr>
              <a:t>révolutionner les auberges de la baie du mont</a:t>
            </a:r>
            <a:r>
              <a:rPr lang="fr-FR" b="0" i="0" dirty="0" smtClean="0">
                <a:solidFill>
                  <a:srgbClr val="131313"/>
                </a:solidFill>
                <a:effectLst/>
                <a:latin typeface="Roboto-light"/>
              </a:rPr>
              <a:t> en proposant des tables individuelles alors qu'à ce moment-là on ne s'asseyait qu'à des grandes tables communes. « </a:t>
            </a:r>
            <a:r>
              <a:rPr lang="fr-FR" b="1" i="1" dirty="0" smtClean="0">
                <a:solidFill>
                  <a:srgbClr val="131313"/>
                </a:solidFill>
                <a:effectLst/>
                <a:latin typeface="Roboto-bold"/>
              </a:rPr>
              <a:t>L'îlot est une destination de pèlerinage, au même titre qu'une destination de célébrités</a:t>
            </a:r>
            <a:r>
              <a:rPr lang="fr-FR" b="0" i="1" dirty="0" smtClean="0">
                <a:solidFill>
                  <a:srgbClr val="131313"/>
                </a:solidFill>
                <a:effectLst/>
                <a:latin typeface="Roboto-light"/>
              </a:rPr>
              <a:t>, à partir du XX</a:t>
            </a:r>
            <a:r>
              <a:rPr lang="fr-FR" b="0" i="1" baseline="30000" dirty="0" smtClean="0">
                <a:solidFill>
                  <a:srgbClr val="131313"/>
                </a:solidFill>
                <a:effectLst/>
                <a:latin typeface="Roboto-light"/>
              </a:rPr>
              <a:t>ème</a:t>
            </a:r>
            <a:r>
              <a:rPr lang="fr-FR" b="0" i="1" dirty="0" smtClean="0">
                <a:solidFill>
                  <a:srgbClr val="131313"/>
                </a:solidFill>
                <a:effectLst/>
                <a:latin typeface="Roboto-light"/>
              </a:rPr>
              <a:t> siècle c'est l'endroit où il fallait se montrer.</a:t>
            </a:r>
            <a:r>
              <a:rPr lang="fr-FR" b="0" i="0" dirty="0" smtClean="0">
                <a:solidFill>
                  <a:srgbClr val="131313"/>
                </a:solidFill>
                <a:effectLst/>
                <a:latin typeface="Roboto-light"/>
              </a:rPr>
              <a:t> »</a:t>
            </a:r>
          </a:p>
          <a:p>
            <a:r>
              <a:rPr lang="fr-FR" dirty="0"/>
              <a:t>Selon la légende, c’est pour satisfaire les visiteurs affamés arrivant à toute heure que la mère </a:t>
            </a:r>
            <a:r>
              <a:rPr lang="fr-FR" dirty="0" err="1"/>
              <a:t>Poulard</a:t>
            </a:r>
            <a:r>
              <a:rPr lang="fr-FR" dirty="0"/>
              <a:t> aurait créé ce plat rapide à préparer et délicieux à déguster.</a:t>
            </a:r>
            <a:endParaRPr lang="fr-FR" b="0" i="0" dirty="0">
              <a:solidFill>
                <a:srgbClr val="131313"/>
              </a:solidFill>
              <a:effectLst/>
              <a:latin typeface="Roboto-light"/>
            </a:endParaRPr>
          </a:p>
        </p:txBody>
      </p:sp>
      <p:pic>
        <p:nvPicPr>
          <p:cNvPr id="6" name="Image 5"/>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42029" y="74815"/>
            <a:ext cx="4323390" cy="6691746"/>
          </a:xfrm>
          <a:prstGeom prst="rect">
            <a:avLst/>
          </a:prstGeom>
        </p:spPr>
      </p:pic>
    </p:spTree>
    <p:extLst>
      <p:ext uri="{BB962C8B-B14F-4D97-AF65-F5344CB8AC3E}">
        <p14:creationId xmlns:p14="http://schemas.microsoft.com/office/powerpoint/2010/main" val="30664845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816351" y="58189"/>
            <a:ext cx="4323390" cy="6741622"/>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31920" y="58189"/>
            <a:ext cx="3818018" cy="6741622"/>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58189"/>
            <a:ext cx="3856488" cy="6758247"/>
          </a:xfrm>
          <a:prstGeom prst="rect">
            <a:avLst/>
          </a:prstGeom>
        </p:spPr>
      </p:pic>
    </p:spTree>
    <p:extLst>
      <p:ext uri="{BB962C8B-B14F-4D97-AF65-F5344CB8AC3E}">
        <p14:creationId xmlns:p14="http://schemas.microsoft.com/office/powerpoint/2010/main" val="38249897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038407" y="0"/>
            <a:ext cx="4091116" cy="6858000"/>
          </a:xfrm>
          <a:prstGeom prst="rect">
            <a:avLst/>
          </a:prstGeom>
        </p:spPr>
      </p:pic>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77293" y="0"/>
            <a:ext cx="4291546" cy="6858000"/>
          </a:xfrm>
          <a:prstGeom prst="rect">
            <a:avLst/>
          </a:prstGeom>
        </p:spPr>
      </p:pic>
      <p:pic>
        <p:nvPicPr>
          <p:cNvPr id="13" name="Image 1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 y="0"/>
            <a:ext cx="3607724" cy="6858000"/>
          </a:xfrm>
          <a:prstGeom prst="rect">
            <a:avLst/>
          </a:prstGeom>
        </p:spPr>
      </p:pic>
    </p:spTree>
    <p:extLst>
      <p:ext uri="{BB962C8B-B14F-4D97-AF65-F5344CB8AC3E}">
        <p14:creationId xmlns:p14="http://schemas.microsoft.com/office/powerpoint/2010/main" val="35615287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728000" y="0"/>
            <a:ext cx="4464000" cy="670242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380000" y="3645793"/>
            <a:ext cx="3348000" cy="3212207"/>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4297680" cy="6858000"/>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380000" y="61333"/>
            <a:ext cx="3265680" cy="3523127"/>
          </a:xfrm>
          <a:prstGeom prst="rect">
            <a:avLst/>
          </a:prstGeom>
        </p:spPr>
      </p:pic>
    </p:spTree>
    <p:extLst>
      <p:ext uri="{BB962C8B-B14F-4D97-AF65-F5344CB8AC3E}">
        <p14:creationId xmlns:p14="http://schemas.microsoft.com/office/powerpoint/2010/main" val="48511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448887" y="58189"/>
            <a:ext cx="9344101" cy="6741622"/>
          </a:xfrm>
          <a:prstGeom prst="rect">
            <a:avLst/>
          </a:prstGeom>
        </p:spPr>
      </p:pic>
    </p:spTree>
    <p:extLst>
      <p:ext uri="{BB962C8B-B14F-4D97-AF65-F5344CB8AC3E}">
        <p14:creationId xmlns:p14="http://schemas.microsoft.com/office/powerpoint/2010/main" val="3990480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8000" y="0"/>
            <a:ext cx="10296000" cy="6855165"/>
          </a:xfrm>
          <a:prstGeom prst="rect">
            <a:avLst/>
          </a:prstGeom>
        </p:spPr>
      </p:pic>
    </p:spTree>
    <p:extLst>
      <p:ext uri="{BB962C8B-B14F-4D97-AF65-F5344CB8AC3E}">
        <p14:creationId xmlns:p14="http://schemas.microsoft.com/office/powerpoint/2010/main" val="16609011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480565" y="0"/>
            <a:ext cx="7622771"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41321" y="0"/>
            <a:ext cx="4193697" cy="6858000"/>
          </a:xfrm>
          <a:prstGeom prst="rect">
            <a:avLst/>
          </a:prstGeom>
        </p:spPr>
      </p:pic>
    </p:spTree>
    <p:extLst>
      <p:ext uri="{BB962C8B-B14F-4D97-AF65-F5344CB8AC3E}">
        <p14:creationId xmlns:p14="http://schemas.microsoft.com/office/powerpoint/2010/main" val="8354818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9878" y="58191"/>
            <a:ext cx="4299135" cy="6733309"/>
          </a:xfrm>
          <a:prstGeom prst="rect">
            <a:avLst/>
          </a:prstGeom>
        </p:spPr>
      </p:pic>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25770" y="-4155"/>
            <a:ext cx="7596081" cy="6858000"/>
          </a:xfrm>
          <a:prstGeom prst="rect">
            <a:avLst/>
          </a:prstGeom>
        </p:spPr>
      </p:pic>
    </p:spTree>
    <p:extLst>
      <p:ext uri="{BB962C8B-B14F-4D97-AF65-F5344CB8AC3E}">
        <p14:creationId xmlns:p14="http://schemas.microsoft.com/office/powerpoint/2010/main" val="3933610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8967" y="0"/>
            <a:ext cx="10282844" cy="6858000"/>
          </a:xfrm>
          <a:prstGeom prst="rect">
            <a:avLst/>
          </a:prstGeom>
        </p:spPr>
      </p:pic>
    </p:spTree>
    <p:extLst>
      <p:ext uri="{BB962C8B-B14F-4D97-AF65-F5344CB8AC3E}">
        <p14:creationId xmlns:p14="http://schemas.microsoft.com/office/powerpoint/2010/main" val="967125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17501" y="0"/>
            <a:ext cx="10756998" cy="6749935"/>
          </a:xfrm>
          <a:prstGeom prst="rect">
            <a:avLst/>
          </a:prstGeom>
        </p:spPr>
      </p:pic>
    </p:spTree>
    <p:extLst>
      <p:ext uri="{BB962C8B-B14F-4D97-AF65-F5344CB8AC3E}">
        <p14:creationId xmlns:p14="http://schemas.microsoft.com/office/powerpoint/2010/main" val="16281317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38319"/>
          </a:xfrm>
          <a:prstGeom prst="rect">
            <a:avLst/>
          </a:prstGeom>
        </p:spPr>
      </p:pic>
    </p:spTree>
    <p:extLst>
      <p:ext uri="{BB962C8B-B14F-4D97-AF65-F5344CB8AC3E}">
        <p14:creationId xmlns:p14="http://schemas.microsoft.com/office/powerpoint/2010/main" val="9063925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33257"/>
            <a:ext cx="4500000" cy="6847355"/>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72000" y="33259"/>
            <a:ext cx="3832168" cy="6847353"/>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467898" y="22612"/>
            <a:ext cx="3724102" cy="6858000"/>
          </a:xfrm>
          <a:prstGeom prst="rect">
            <a:avLst/>
          </a:prstGeom>
        </p:spPr>
      </p:pic>
    </p:spTree>
    <p:extLst>
      <p:ext uri="{BB962C8B-B14F-4D97-AF65-F5344CB8AC3E}">
        <p14:creationId xmlns:p14="http://schemas.microsoft.com/office/powerpoint/2010/main" val="29886476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ette ; Lomelette de la Mère Poulard ¦ Archive INA (1080p_25fps_H264-128kbit_AAC-français)">
            <a:hlinkClick r:id="" action="ppaction://media"/>
          </p:cNvPr>
          <p:cNvPicPr>
            <a:picLocks noChangeAspect="1"/>
          </p:cNvPicPr>
          <p:nvPr>
            <a:videoFile r:link="rId1"/>
            <p:extLst>
              <p:ext uri="{DAA4B4D4-6D71-4841-9C94-3DE7FCFB9230}">
                <p14:media xmlns:p14="http://schemas.microsoft.com/office/powerpoint/2010/main" r:embed="rId2">
                  <p14:trim end="8388"/>
                </p14:media>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19918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85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4"/>
            <a:ext cx="3168000" cy="310063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92000" y="224444"/>
            <a:ext cx="9000000" cy="649224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000" y="3182089"/>
            <a:ext cx="3132000" cy="3675911"/>
          </a:xfrm>
          <a:prstGeom prst="rect">
            <a:avLst/>
          </a:prstGeom>
        </p:spPr>
      </p:pic>
    </p:spTree>
    <p:extLst>
      <p:ext uri="{BB962C8B-B14F-4D97-AF65-F5344CB8AC3E}">
        <p14:creationId xmlns:p14="http://schemas.microsoft.com/office/powerpoint/2010/main" val="29633557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4065" y="612151"/>
            <a:ext cx="8676000" cy="5877291"/>
          </a:xfrm>
          <a:prstGeom prst="rect">
            <a:avLst/>
          </a:prstGeom>
        </p:spPr>
      </p:pic>
      <p:sp>
        <p:nvSpPr>
          <p:cNvPr id="3" name="Rectangle 2"/>
          <p:cNvSpPr/>
          <p:nvPr/>
        </p:nvSpPr>
        <p:spPr>
          <a:xfrm>
            <a:off x="58191" y="734640"/>
            <a:ext cx="3286298" cy="5632311"/>
          </a:xfrm>
          <a:prstGeom prst="rect">
            <a:avLst/>
          </a:prstGeom>
          <a:ln w="76200">
            <a:solidFill>
              <a:srgbClr val="FF0000"/>
            </a:solidFill>
          </a:ln>
        </p:spPr>
        <p:txBody>
          <a:bodyPr wrap="square">
            <a:spAutoFit/>
          </a:bodyPr>
          <a:lstStyle/>
          <a:p>
            <a:r>
              <a:rPr lang="fr-FR" b="1" i="0" dirty="0" smtClean="0">
                <a:solidFill>
                  <a:srgbClr val="131313"/>
                </a:solidFill>
                <a:effectLst/>
                <a:latin typeface="Poppins-semibold"/>
              </a:rPr>
              <a:t>Une histoire de « Mères »</a:t>
            </a:r>
          </a:p>
          <a:p>
            <a:r>
              <a:rPr lang="fr-FR" b="0" i="0" dirty="0" smtClean="0">
                <a:solidFill>
                  <a:srgbClr val="131313"/>
                </a:solidFill>
                <a:effectLst/>
                <a:latin typeface="Roboto-light"/>
              </a:rPr>
              <a:t>À l'époque, l'appellation </a:t>
            </a:r>
            <a:r>
              <a:rPr lang="fr-FR" b="1" i="0" dirty="0" smtClean="0">
                <a:solidFill>
                  <a:srgbClr val="131313"/>
                </a:solidFill>
                <a:effectLst/>
                <a:latin typeface="Roboto-bold"/>
              </a:rPr>
              <a:t>« Mères » était donnée aux meilleures cuisinières, l'équivalent de « chef » pour les femmes</a:t>
            </a:r>
            <a:r>
              <a:rPr lang="fr-FR" b="0" i="0" dirty="0" smtClean="0">
                <a:solidFill>
                  <a:srgbClr val="131313"/>
                </a:solidFill>
                <a:effectLst/>
                <a:latin typeface="Roboto-light"/>
              </a:rPr>
              <a:t>. Peut-être connaissez-vous aussi la </a:t>
            </a:r>
            <a:r>
              <a:rPr lang="fr-FR" b="0" i="0" u="sng" dirty="0" smtClean="0">
                <a:solidFill>
                  <a:srgbClr val="CA1D21"/>
                </a:solidFill>
                <a:effectLst/>
                <a:latin typeface="Roboto-light"/>
                <a:hlinkClick r:id="rId3"/>
              </a:rPr>
              <a:t>Mère </a:t>
            </a:r>
            <a:r>
              <a:rPr lang="fr-FR" b="0" i="0" u="sng" dirty="0" err="1" smtClean="0">
                <a:solidFill>
                  <a:srgbClr val="CA1D21"/>
                </a:solidFill>
                <a:effectLst/>
                <a:latin typeface="Roboto-light"/>
                <a:hlinkClick r:id="rId3"/>
              </a:rPr>
              <a:t>Brazier</a:t>
            </a:r>
            <a:r>
              <a:rPr lang="fr-FR" b="0" i="0" dirty="0" smtClean="0">
                <a:solidFill>
                  <a:srgbClr val="131313"/>
                </a:solidFill>
                <a:effectLst/>
                <a:latin typeface="Roboto-light"/>
              </a:rPr>
              <a:t>, la Mère </a:t>
            </a:r>
            <a:r>
              <a:rPr lang="fr-FR" b="0" i="0" dirty="0" err="1" smtClean="0">
                <a:solidFill>
                  <a:srgbClr val="131313"/>
                </a:solidFill>
                <a:effectLst/>
                <a:latin typeface="Roboto-light"/>
              </a:rPr>
              <a:t>Fillioux</a:t>
            </a:r>
            <a:r>
              <a:rPr lang="fr-FR" b="0" i="0" dirty="0" smtClean="0">
                <a:solidFill>
                  <a:srgbClr val="131313"/>
                </a:solidFill>
                <a:effectLst/>
                <a:latin typeface="Roboto-light"/>
              </a:rPr>
              <a:t> ou plus généralement les </a:t>
            </a:r>
            <a:r>
              <a:rPr lang="fr-FR" b="1" i="0" dirty="0" smtClean="0">
                <a:solidFill>
                  <a:srgbClr val="131313"/>
                </a:solidFill>
                <a:effectLst/>
                <a:latin typeface="Roboto-bold"/>
              </a:rPr>
              <a:t>« Mères Lyonnaises »</a:t>
            </a:r>
            <a:r>
              <a:rPr lang="fr-FR" b="0" i="0" dirty="0" smtClean="0">
                <a:solidFill>
                  <a:srgbClr val="131313"/>
                </a:solidFill>
                <a:effectLst/>
                <a:latin typeface="Roboto-light"/>
              </a:rPr>
              <a:t> ? Elles étaient plus nombreuses à Lyon, capitale de la gastronomie. Ce qui est certain, c'est que la </a:t>
            </a:r>
            <a:r>
              <a:rPr lang="fr-FR" b="1" i="0" dirty="0" smtClean="0">
                <a:solidFill>
                  <a:srgbClr val="131313"/>
                </a:solidFill>
                <a:effectLst/>
                <a:latin typeface="Roboto-bold"/>
              </a:rPr>
              <a:t>Mère </a:t>
            </a:r>
            <a:r>
              <a:rPr lang="fr-FR" b="1" i="0" dirty="0" err="1" smtClean="0">
                <a:solidFill>
                  <a:srgbClr val="131313"/>
                </a:solidFill>
                <a:effectLst/>
                <a:latin typeface="Roboto-bold"/>
              </a:rPr>
              <a:t>Poulard</a:t>
            </a:r>
            <a:r>
              <a:rPr lang="fr-FR" b="1" i="0" dirty="0" smtClean="0">
                <a:solidFill>
                  <a:srgbClr val="131313"/>
                </a:solidFill>
                <a:effectLst/>
                <a:latin typeface="Roboto-bold"/>
              </a:rPr>
              <a:t> était reconnue pour son talent par tous les critiques gastronomiques de l'époque</a:t>
            </a:r>
            <a:r>
              <a:rPr lang="fr-FR" b="0" i="0" dirty="0" smtClean="0">
                <a:solidFill>
                  <a:srgbClr val="131313"/>
                </a:solidFill>
                <a:effectLst/>
                <a:latin typeface="Roboto-light"/>
              </a:rPr>
              <a:t>. Comme disait Paul Bocuse, « </a:t>
            </a:r>
            <a:r>
              <a:rPr lang="fr-FR" b="0" i="1" dirty="0" smtClean="0">
                <a:solidFill>
                  <a:srgbClr val="131313"/>
                </a:solidFill>
                <a:effectLst/>
                <a:latin typeface="Roboto-light"/>
              </a:rPr>
              <a:t>La Mère </a:t>
            </a:r>
            <a:r>
              <a:rPr lang="fr-FR" b="0" i="1" dirty="0" err="1" smtClean="0">
                <a:solidFill>
                  <a:srgbClr val="131313"/>
                </a:solidFill>
                <a:effectLst/>
                <a:latin typeface="Roboto-light"/>
              </a:rPr>
              <a:t>Poulard</a:t>
            </a:r>
            <a:r>
              <a:rPr lang="fr-FR" b="0" i="1" dirty="0" smtClean="0">
                <a:solidFill>
                  <a:srgbClr val="131313"/>
                </a:solidFill>
                <a:effectLst/>
                <a:latin typeface="Roboto-light"/>
              </a:rPr>
              <a:t>, c'est la France</a:t>
            </a:r>
            <a:r>
              <a:rPr lang="fr-FR" b="0" i="0" dirty="0" smtClean="0">
                <a:solidFill>
                  <a:srgbClr val="131313"/>
                </a:solidFill>
                <a:effectLst/>
                <a:latin typeface="Roboto-light"/>
              </a:rPr>
              <a:t> ».</a:t>
            </a:r>
            <a:endParaRPr lang="fr-FR" b="0" i="0" dirty="0">
              <a:solidFill>
                <a:srgbClr val="131313"/>
              </a:solidFill>
              <a:effectLst/>
              <a:latin typeface="Roboto-light"/>
            </a:endParaRPr>
          </a:p>
        </p:txBody>
      </p:sp>
    </p:spTree>
    <p:extLst>
      <p:ext uri="{BB962C8B-B14F-4D97-AF65-F5344CB8AC3E}">
        <p14:creationId xmlns:p14="http://schemas.microsoft.com/office/powerpoint/2010/main" val="29895996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8000" y="1197033"/>
            <a:ext cx="7164000" cy="5660967"/>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197033"/>
            <a:ext cx="4981575" cy="5660966"/>
          </a:xfrm>
          <a:prstGeom prst="rect">
            <a:avLst/>
          </a:prstGeom>
        </p:spPr>
      </p:pic>
      <p:sp>
        <p:nvSpPr>
          <p:cNvPr id="5" name="Rectangle 4"/>
          <p:cNvSpPr/>
          <p:nvPr/>
        </p:nvSpPr>
        <p:spPr>
          <a:xfrm>
            <a:off x="66501" y="119815"/>
            <a:ext cx="12192000" cy="1077218"/>
          </a:xfrm>
          <a:prstGeom prst="rect">
            <a:avLst/>
          </a:prstGeom>
        </p:spPr>
        <p:txBody>
          <a:bodyPr wrap="square">
            <a:spAutoFit/>
          </a:bodyPr>
          <a:lstStyle/>
          <a:p>
            <a:r>
              <a:rPr lang="fr-FR" sz="1600" b="0" i="0" dirty="0" smtClean="0">
                <a:solidFill>
                  <a:srgbClr val="131313"/>
                </a:solidFill>
                <a:effectLst/>
                <a:latin typeface="Roboto-light"/>
              </a:rPr>
              <a:t>Arrivée sur l'îlot à 21 ans, la Mère </a:t>
            </a:r>
            <a:r>
              <a:rPr lang="fr-FR" sz="1600" b="0" i="0" dirty="0" err="1" smtClean="0">
                <a:solidFill>
                  <a:srgbClr val="131313"/>
                </a:solidFill>
                <a:effectLst/>
                <a:latin typeface="Roboto-light"/>
              </a:rPr>
              <a:t>Poulard</a:t>
            </a:r>
            <a:r>
              <a:rPr lang="fr-FR" sz="1600" b="0" i="0" dirty="0" smtClean="0">
                <a:solidFill>
                  <a:srgbClr val="131313"/>
                </a:solidFill>
                <a:effectLst/>
                <a:latin typeface="Roboto-light"/>
              </a:rPr>
              <a:t> ne le quittera plus. Elle choisit de </a:t>
            </a:r>
            <a:r>
              <a:rPr lang="fr-FR" sz="1600" b="1" i="0" dirty="0" smtClean="0">
                <a:solidFill>
                  <a:srgbClr val="131313"/>
                </a:solidFill>
                <a:effectLst/>
                <a:latin typeface="Roboto-bold"/>
              </a:rPr>
              <a:t>voyager à travers ses visiteurs.</a:t>
            </a:r>
            <a:r>
              <a:rPr lang="fr-FR" sz="1600" b="0" i="0" dirty="0" smtClean="0">
                <a:solidFill>
                  <a:srgbClr val="131313"/>
                </a:solidFill>
                <a:effectLst/>
                <a:latin typeface="Roboto-light"/>
              </a:rPr>
              <a:t> Très vite elle prend l'habitude de leurs demander de laisser une </a:t>
            </a:r>
            <a:r>
              <a:rPr lang="fr-FR" sz="1600" b="1" i="0" dirty="0" smtClean="0">
                <a:solidFill>
                  <a:srgbClr val="131313"/>
                </a:solidFill>
                <a:effectLst/>
                <a:latin typeface="Roboto-bold"/>
              </a:rPr>
              <a:t>photo, un petit mot ou encore un dessin</a:t>
            </a:r>
            <a:r>
              <a:rPr lang="fr-FR" sz="1600" b="0" i="0" dirty="0" smtClean="0">
                <a:solidFill>
                  <a:srgbClr val="131313"/>
                </a:solidFill>
                <a:effectLst/>
                <a:latin typeface="Roboto-light"/>
              </a:rPr>
              <a:t>. Parmi la collection qui fait la particularité de l'endroit, on retrouve donc des citations, dédicaces de personnalités célèbres comme </a:t>
            </a:r>
            <a:r>
              <a:rPr lang="fr-FR" sz="1600" b="1" i="0" dirty="0" smtClean="0">
                <a:solidFill>
                  <a:srgbClr val="131313"/>
                </a:solidFill>
                <a:effectLst/>
                <a:latin typeface="Roboto-bold"/>
              </a:rPr>
              <a:t>Edouard VII, Coco Chanel, Pablo Picasso ou encore Foujita. Une collection foisonnante</a:t>
            </a:r>
            <a:r>
              <a:rPr lang="fr-FR" sz="1600" b="0" i="0" dirty="0" smtClean="0">
                <a:solidFill>
                  <a:srgbClr val="131313"/>
                </a:solidFill>
                <a:effectLst/>
                <a:latin typeface="Roboto-light"/>
              </a:rPr>
              <a:t>.</a:t>
            </a:r>
            <a:endParaRPr lang="fr-FR" sz="1600" dirty="0"/>
          </a:p>
        </p:txBody>
      </p:sp>
    </p:spTree>
    <p:extLst>
      <p:ext uri="{BB962C8B-B14F-4D97-AF65-F5344CB8AC3E}">
        <p14:creationId xmlns:p14="http://schemas.microsoft.com/office/powerpoint/2010/main" val="33325855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0"/>
            <a:ext cx="6858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02780" y="0"/>
            <a:ext cx="4953000" cy="6858000"/>
          </a:xfrm>
          <a:prstGeom prst="rect">
            <a:avLst/>
          </a:prstGeom>
        </p:spPr>
      </p:pic>
    </p:spTree>
    <p:extLst>
      <p:ext uri="{BB962C8B-B14F-4D97-AF65-F5344CB8AC3E}">
        <p14:creationId xmlns:p14="http://schemas.microsoft.com/office/powerpoint/2010/main" val="20613131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9000" y="4358206"/>
            <a:ext cx="2232000" cy="2232000"/>
          </a:xfrm>
          <a:prstGeom prst="rect">
            <a:avLst/>
          </a:prstGeom>
        </p:spPr>
      </p:pic>
      <p:sp>
        <p:nvSpPr>
          <p:cNvPr id="5" name="ZoneTexte 4"/>
          <p:cNvSpPr txBox="1"/>
          <p:nvPr/>
        </p:nvSpPr>
        <p:spPr>
          <a:xfrm>
            <a:off x="3649287" y="3650475"/>
            <a:ext cx="4131425" cy="369332"/>
          </a:xfrm>
          <a:prstGeom prst="rect">
            <a:avLst/>
          </a:prstGeom>
          <a:noFill/>
        </p:spPr>
        <p:txBody>
          <a:bodyPr wrap="square" rtlCol="0">
            <a:spAutoFit/>
          </a:bodyPr>
          <a:lstStyle/>
          <a:p>
            <a:r>
              <a:rPr lang="fr-FR" dirty="0" smtClean="0"/>
              <a:t>Commentaires et images du NET et perso </a:t>
            </a:r>
            <a:endParaRPr lang="fr-FR" dirty="0"/>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5033" y="853312"/>
            <a:ext cx="2448000" cy="2692800"/>
          </a:xfrm>
          <a:prstGeom prst="rect">
            <a:avLst/>
          </a:prstGeom>
        </p:spPr>
      </p:pic>
      <p:pic>
        <p:nvPicPr>
          <p:cNvPr id="8" name="Image 7"/>
          <p:cNvPicPr>
            <a:picLocks noChangeAspect="1"/>
          </p:cNvPicPr>
          <p:nvPr/>
        </p:nvPicPr>
        <p:blipFill>
          <a:blip r:embed="rId5">
            <a:extLst>
              <a:ext uri="{BEBA8EAE-BF5A-486C-A8C5-ECC9F3942E4B}">
                <a14:imgProps xmlns:a14="http://schemas.microsoft.com/office/drawing/2010/main">
                  <a14:imgLayer r:embed="rId6">
                    <a14:imgEffect>
                      <a14:backgroundRemoval t="1754" b="100000" l="397" r="94048"/>
                    </a14:imgEffect>
                  </a14:imgLayer>
                </a14:imgProps>
              </a:ext>
              <a:ext uri="{28A0092B-C50C-407E-A947-70E740481C1C}">
                <a14:useLocalDpi xmlns:a14="http://schemas.microsoft.com/office/drawing/2010/main"/>
              </a:ext>
            </a:extLst>
          </a:blip>
          <a:stretch>
            <a:fillRect/>
          </a:stretch>
        </p:blipFill>
        <p:spPr>
          <a:xfrm>
            <a:off x="1501249" y="0"/>
            <a:ext cx="2400300" cy="2714625"/>
          </a:xfrm>
          <a:prstGeom prst="rect">
            <a:avLst/>
          </a:prstGeom>
        </p:spPr>
      </p:pic>
      <p:pic>
        <p:nvPicPr>
          <p:cNvPr id="3" name="Image 2"/>
          <p:cNvPicPr>
            <a:picLocks noChangeAspect="1"/>
          </p:cNvPicPr>
          <p:nvPr/>
        </p:nvPicPr>
        <p:blipFill>
          <a:blip r:embed="rId7">
            <a:extLst>
              <a:ext uri="{BEBA8EAE-BF5A-486C-A8C5-ECC9F3942E4B}">
                <a14:imgProps xmlns:a14="http://schemas.microsoft.com/office/drawing/2010/main">
                  <a14:imgLayer r:embed="rId8">
                    <a14:imgEffect>
                      <a14:backgroundRemoval t="9778" b="89778" l="4889" r="96000"/>
                    </a14:imgEffect>
                  </a14:imgLayer>
                </a14:imgProps>
              </a:ext>
              <a:ext uri="{28A0092B-C50C-407E-A947-70E740481C1C}">
                <a14:useLocalDpi xmlns:a14="http://schemas.microsoft.com/office/drawing/2010/main" val="0"/>
              </a:ext>
            </a:extLst>
          </a:blip>
          <a:stretch>
            <a:fillRect/>
          </a:stretch>
        </p:blipFill>
        <p:spPr>
          <a:xfrm>
            <a:off x="4542643" y="1108912"/>
            <a:ext cx="1008000" cy="1008000"/>
          </a:xfrm>
          <a:prstGeom prst="rect">
            <a:avLst/>
          </a:prstGeom>
        </p:spPr>
      </p:pic>
      <p:pic>
        <p:nvPicPr>
          <p:cNvPr id="9" name="Image 8"/>
          <p:cNvPicPr>
            <a:picLocks noChangeAspect="1"/>
          </p:cNvPicPr>
          <p:nvPr/>
        </p:nvPicPr>
        <p:blipFill>
          <a:blip r:embed="rId7">
            <a:extLst>
              <a:ext uri="{BEBA8EAE-BF5A-486C-A8C5-ECC9F3942E4B}">
                <a14:imgProps xmlns:a14="http://schemas.microsoft.com/office/drawing/2010/main">
                  <a14:imgLayer r:embed="rId8">
                    <a14:imgEffect>
                      <a14:backgroundRemoval t="9778" b="89778" l="4889" r="96000"/>
                    </a14:imgEffect>
                  </a14:imgLayer>
                </a14:imgProps>
              </a:ext>
              <a:ext uri="{28A0092B-C50C-407E-A947-70E740481C1C}">
                <a14:useLocalDpi xmlns:a14="http://schemas.microsoft.com/office/drawing/2010/main" val="0"/>
              </a:ext>
            </a:extLst>
          </a:blip>
          <a:stretch>
            <a:fillRect/>
          </a:stretch>
        </p:blipFill>
        <p:spPr>
          <a:xfrm>
            <a:off x="4542643" y="1108912"/>
            <a:ext cx="1008000" cy="1008000"/>
          </a:xfrm>
          <a:prstGeom prst="rect">
            <a:avLst/>
          </a:prstGeom>
        </p:spPr>
      </p:pic>
    </p:spTree>
    <p:extLst>
      <p:ext uri="{BB962C8B-B14F-4D97-AF65-F5344CB8AC3E}">
        <p14:creationId xmlns:p14="http://schemas.microsoft.com/office/powerpoint/2010/main" val="425157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2.29167E-6 4.81481E-6 L -0.27552 -0.03403 " pathEditMode="relative" rAng="0" ptsTypes="AA">
                                      <p:cBhvr>
                                        <p:cTn id="6" dur="2000" fill="hold"/>
                                        <p:tgtEl>
                                          <p:spTgt spid="9"/>
                                        </p:tgtEl>
                                        <p:attrNameLst>
                                          <p:attrName>ppt_x</p:attrName>
                                          <p:attrName>ppt_y</p:attrName>
                                        </p:attrNameLst>
                                      </p:cBhvr>
                                      <p:rCtr x="-13776" y="-17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TotalTime>
  <Words>658</Words>
  <Application>Microsoft Office PowerPoint</Application>
  <PresentationFormat>Grand écran</PresentationFormat>
  <Paragraphs>21</Paragraphs>
  <Slides>26</Slides>
  <Notes>0</Notes>
  <HiddenSlides>0</HiddenSlides>
  <MMClips>2</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26</vt:i4>
      </vt:variant>
    </vt:vector>
  </HeadingPairs>
  <TitlesOfParts>
    <vt:vector size="34" baseType="lpstr">
      <vt:lpstr>Arial</vt:lpstr>
      <vt:lpstr>Calibri</vt:lpstr>
      <vt:lpstr>Calibri Light</vt:lpstr>
      <vt:lpstr>Courgette</vt:lpstr>
      <vt:lpstr>Poppins-semibold</vt:lpstr>
      <vt:lpstr>Roboto-bold</vt:lpstr>
      <vt:lpstr>Roboto-light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2026-06-11T15:06:58Z</dcterms:created>
  <dcterms:modified xsi:type="dcterms:W3CDTF">2026-06-13T08:10:24Z</dcterms:modified>
</cp:coreProperties>
</file>