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308" r:id="rId3"/>
    <p:sldId id="300" r:id="rId4"/>
    <p:sldId id="312" r:id="rId5"/>
    <p:sldId id="281" r:id="rId6"/>
    <p:sldId id="260" r:id="rId7"/>
    <p:sldId id="265" r:id="rId8"/>
    <p:sldId id="273" r:id="rId9"/>
    <p:sldId id="272" r:id="rId10"/>
    <p:sldId id="274" r:id="rId11"/>
    <p:sldId id="290" r:id="rId12"/>
    <p:sldId id="309" r:id="rId13"/>
    <p:sldId id="284" r:id="rId14"/>
    <p:sldId id="285" r:id="rId15"/>
    <p:sldId id="270" r:id="rId16"/>
    <p:sldId id="301" r:id="rId17"/>
    <p:sldId id="286" r:id="rId18"/>
    <p:sldId id="302" r:id="rId19"/>
    <p:sldId id="287" r:id="rId20"/>
    <p:sldId id="288" r:id="rId21"/>
    <p:sldId id="289" r:id="rId22"/>
    <p:sldId id="303" r:id="rId23"/>
    <p:sldId id="291" r:id="rId24"/>
    <p:sldId id="258" r:id="rId25"/>
    <p:sldId id="259" r:id="rId26"/>
    <p:sldId id="297" r:id="rId27"/>
    <p:sldId id="257" r:id="rId28"/>
    <p:sldId id="261" r:id="rId29"/>
    <p:sldId id="262" r:id="rId30"/>
    <p:sldId id="263" r:id="rId31"/>
    <p:sldId id="294" r:id="rId32"/>
    <p:sldId id="264" r:id="rId33"/>
    <p:sldId id="307" r:id="rId34"/>
    <p:sldId id="306" r:id="rId35"/>
    <p:sldId id="292" r:id="rId36"/>
    <p:sldId id="293" r:id="rId37"/>
    <p:sldId id="282" r:id="rId38"/>
    <p:sldId id="305" r:id="rId39"/>
    <p:sldId id="268" r:id="rId40"/>
    <p:sldId id="276" r:id="rId41"/>
    <p:sldId id="277" r:id="rId42"/>
    <p:sldId id="271" r:id="rId43"/>
    <p:sldId id="275" r:id="rId44"/>
    <p:sldId id="310" r:id="rId45"/>
    <p:sldId id="311" r:id="rId46"/>
    <p:sldId id="278" r:id="rId47"/>
    <p:sldId id="299" r:id="rId48"/>
    <p:sldId id="280" r:id="rId49"/>
    <p:sldId id="295" r:id="rId50"/>
    <p:sldId id="296" r:id="rId51"/>
    <p:sldId id="298" r:id="rId52"/>
    <p:sldId id="283" r:id="rId5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7nE0gsJOZ29W0H0danj9Q==" hashData="lkOfuO9efP7wkLSBNDc07wSmOM6Suf2I3aiimDe+HPNCE3EYxKkUfMer3zP8d6ZFFbIOpQG0NUupom7BisTnP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33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558"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4169578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23675020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36748392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E277191-825A-46F9-89AD-662DCA39811B}" type="datetimeFigureOut">
              <a:rPr lang="fr-FR" smtClean="0"/>
              <a:t>18/06/2026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7237134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E277191-825A-46F9-89AD-662DCA39811B}" type="datetimeFigureOut">
              <a:rPr lang="fr-FR" smtClean="0"/>
              <a:t>18/06/2026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22273210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277191-825A-46F9-89AD-662DCA39811B}" type="datetimeFigureOut">
              <a:rPr lang="fr-FR" smtClean="0"/>
              <a:t>18/06/2026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36361900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E277191-825A-46F9-89AD-662DCA39811B}" type="datetimeFigureOut">
              <a:rPr lang="fr-FR" smtClean="0"/>
              <a:t>18/06/2026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20991666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277191-825A-46F9-89AD-662DCA39811B}" type="datetimeFigureOut">
              <a:rPr lang="fr-FR" smtClean="0"/>
              <a:t>18/06/2026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34048185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277191-825A-46F9-89AD-662DCA39811B}" type="datetimeFigureOut">
              <a:rPr lang="fr-FR" smtClean="0"/>
              <a:t>18/06/2026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42723238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27994847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4F07FBD-E053-4C39-9CE0-10EA09C18BF4}" type="slidenum">
              <a:rPr lang="fr-FR" smtClean="0"/>
              <a:t>‹N°›</a:t>
            </a:fld>
            <a:endParaRPr lang="fr-FR"/>
          </a:p>
        </p:txBody>
      </p:sp>
    </p:spTree>
    <p:extLst>
      <p:ext uri="{BB962C8B-B14F-4D97-AF65-F5344CB8AC3E}">
        <p14:creationId xmlns:p14="http://schemas.microsoft.com/office/powerpoint/2010/main" val="7602100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277191-825A-46F9-89AD-662DCA39811B}" type="datetimeFigureOut">
              <a:rPr lang="fr-FR" smtClean="0"/>
              <a:t>18/06/2026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F07FBD-E053-4C39-9CE0-10EA09C18BF4}" type="slidenum">
              <a:rPr lang="fr-FR" smtClean="0"/>
              <a:t>‹N°›</a:t>
            </a:fld>
            <a:endParaRPr lang="fr-FR"/>
          </a:p>
        </p:txBody>
      </p:sp>
    </p:spTree>
    <p:extLst>
      <p:ext uri="{BB962C8B-B14F-4D97-AF65-F5344CB8AC3E}">
        <p14:creationId xmlns:p14="http://schemas.microsoft.com/office/powerpoint/2010/main" val="4185497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s://fr.wikipedia.org/wiki/Suspense_(droit_canonique)" TargetMode="External"/><Relationship Id="rId3" Type="http://schemas.openxmlformats.org/officeDocument/2006/relationships/hyperlink" Target="https://fr.wikipedia.org/wiki/Tr%C3%A9sor" TargetMode="External"/><Relationship Id="rId7" Type="http://schemas.openxmlformats.org/officeDocument/2006/relationships/hyperlink" Target="https://fr.wikipedia.org/wiki/Europe" TargetMode="External"/><Relationship Id="rId12" Type="http://schemas.openxmlformats.org/officeDocument/2006/relationships/image" Target="../media/image12.gif"/><Relationship Id="rId2" Type="http://schemas.openxmlformats.org/officeDocument/2006/relationships/hyperlink" Target="https://fr.wikipedia.org/wiki/B%C3%A9renger_Sauni%C3%A8re" TargetMode="External"/><Relationship Id="rId1" Type="http://schemas.openxmlformats.org/officeDocument/2006/relationships/slideLayout" Target="../slideLayouts/slideLayout7.xml"/><Relationship Id="rId6" Type="http://schemas.openxmlformats.org/officeDocument/2006/relationships/hyperlink" Target="https://fr.wikipedia.org/wiki/T%C3%A9l%C3%A9vision" TargetMode="External"/><Relationship Id="rId11" Type="http://schemas.openxmlformats.org/officeDocument/2006/relationships/image" Target="../media/image11.jpeg"/><Relationship Id="rId5" Type="http://schemas.openxmlformats.org/officeDocument/2006/relationships/hyperlink" Target="https://fr.wikipedia.org/wiki/Rennes-le-Ch%C3%A2teau#cite_note-2" TargetMode="External"/><Relationship Id="rId10" Type="http://schemas.openxmlformats.org/officeDocument/2006/relationships/image" Target="../media/image10.png"/><Relationship Id="rId4" Type="http://schemas.openxmlformats.org/officeDocument/2006/relationships/hyperlink" Target="https://fr.wikipedia.org/wiki/1885" TargetMode="External"/><Relationship Id="rId9" Type="http://schemas.openxmlformats.org/officeDocument/2006/relationships/hyperlink" Target="https://fr.wikipedia.org/wiki/Rennes-le-Ch%C3%A2teau#cite_note-3"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microsoft.com/office/2007/relationships/hdphoto" Target="../media/hdphoto10.wdp"/></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5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875" y="-1"/>
            <a:ext cx="9157485" cy="6856830"/>
          </a:xfrm>
          <a:prstGeom prst="rect">
            <a:avLst/>
          </a:prstGeom>
        </p:spPr>
      </p:pic>
      <p:sp>
        <p:nvSpPr>
          <p:cNvPr id="2" name="Rectangle 1"/>
          <p:cNvSpPr/>
          <p:nvPr/>
        </p:nvSpPr>
        <p:spPr>
          <a:xfrm>
            <a:off x="2051720" y="2138962"/>
            <a:ext cx="5616624" cy="769441"/>
          </a:xfrm>
          <a:prstGeom prst="rect">
            <a:avLst/>
          </a:prstGeom>
        </p:spPr>
        <p:txBody>
          <a:bodyPr wrap="square">
            <a:spAutoFit/>
          </a:bodyPr>
          <a:lstStyle/>
          <a:p>
            <a:r>
              <a:rPr lang="fr-FR"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rPr>
              <a:t>Rennes-le-Château</a:t>
            </a:r>
            <a:endParaRPr lang="fr-FR" sz="4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ourgette" panose="02000603070400060004" pitchFamily="2" charset="0"/>
            </a:endParaRPr>
          </a:p>
        </p:txBody>
      </p:sp>
      <p:pic>
        <p:nvPicPr>
          <p:cNvPr id="1032" name="Picture 8" descr="Blason de Rennes-le-Château"/>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724128" y="1502615"/>
            <a:ext cx="576000" cy="741176"/>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116632"/>
            <a:ext cx="1980000" cy="1267200"/>
          </a:xfrm>
          <a:prstGeom prst="rect">
            <a:avLst/>
          </a:prstGeom>
        </p:spPr>
      </p:pic>
      <p:pic>
        <p:nvPicPr>
          <p:cNvPr id="3" name="Image 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220072" y="3607262"/>
            <a:ext cx="1440104" cy="1440104"/>
          </a:xfrm>
          <a:prstGeom prst="rect">
            <a:avLst/>
          </a:prstGeom>
        </p:spPr>
      </p:pic>
    </p:spTree>
    <p:extLst>
      <p:ext uri="{BB962C8B-B14F-4D97-AF65-F5344CB8AC3E}">
        <p14:creationId xmlns:p14="http://schemas.microsoft.com/office/powerpoint/2010/main" val="1436576219"/>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Rennes le Chateau documentaire.wav"/>
          </p:stSnd>
        </p:sndAc>
      </p:transition>
    </mc:Choice>
    <mc:Fallback xmlns="">
      <p:transition spd="slow">
        <p:sndAc>
          <p:stSnd>
            <p:snd r:embed="rId9" name="Rennes le Chateau documentair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40415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rennes-le-chateau.fr/images/sampledata/slider/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274" y="0"/>
            <a:ext cx="91237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6555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65052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98658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43095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75" y="0"/>
            <a:ext cx="4880308" cy="6740307"/>
          </a:xfrm>
          <a:prstGeom prst="rect">
            <a:avLst/>
          </a:prstGeom>
        </p:spPr>
        <p:txBody>
          <a:bodyPr wrap="square">
            <a:spAutoFit/>
          </a:bodyPr>
          <a:lstStyle/>
          <a:p>
            <a:r>
              <a:rPr lang="fr-FR" dirty="0"/>
              <a:t>La petite commune de Rennes-le-Château a notamment été rendue célèbre par l'un de ses curés ayant vécu dans la paroisse à la fin du XIX</a:t>
            </a:r>
            <a:r>
              <a:rPr lang="fr-FR" baseline="30000" dirty="0"/>
              <a:t>e</a:t>
            </a:r>
            <a:r>
              <a:rPr lang="fr-FR" dirty="0"/>
              <a:t> siècle et au début du XX</a:t>
            </a:r>
            <a:r>
              <a:rPr lang="fr-FR" baseline="30000" dirty="0"/>
              <a:t>e</a:t>
            </a:r>
            <a:r>
              <a:rPr lang="fr-FR" dirty="0"/>
              <a:t>, l'</a:t>
            </a:r>
            <a:r>
              <a:rPr lang="fr-FR" dirty="0">
                <a:hlinkClick r:id="rId2" tooltip="Bérenger Saunière"/>
              </a:rPr>
              <a:t>abbé Bérenger Saunière</a:t>
            </a:r>
            <a:r>
              <a:rPr lang="fr-FR" dirty="0"/>
              <a:t>. Malgré l'absence de preuves historiques, de nombreuses théories laissent entendre qu'il y aurait trouvé un </a:t>
            </a:r>
            <a:r>
              <a:rPr lang="fr-FR" dirty="0">
                <a:hlinkClick r:id="rId3" tooltip="Trésor"/>
              </a:rPr>
              <a:t>trésor</a:t>
            </a:r>
            <a:r>
              <a:rPr lang="fr-FR" dirty="0"/>
              <a:t> en </a:t>
            </a:r>
            <a:r>
              <a:rPr lang="fr-FR" dirty="0">
                <a:hlinkClick r:id="rId4" tooltip="1885"/>
              </a:rPr>
              <a:t>1885</a:t>
            </a:r>
            <a:r>
              <a:rPr lang="fr-FR" baseline="30000" dirty="0">
                <a:hlinkClick r:id="rId5"/>
              </a:rPr>
              <a:t>2</a:t>
            </a:r>
            <a:r>
              <a:rPr lang="fr-FR" dirty="0"/>
              <a:t>, sans que l'origine et la nature exactes en soient connues. En raison de cette anecdote, enjolivée par de nombreux récits de fiction, des récits d'enquêtes de niveaux divers et même de nombreux articles de presse et de reportages de </a:t>
            </a:r>
            <a:r>
              <a:rPr lang="fr-FR" dirty="0">
                <a:hlinkClick r:id="rId6" tooltip="Télévision"/>
              </a:rPr>
              <a:t>télévision</a:t>
            </a:r>
            <a:r>
              <a:rPr lang="fr-FR" dirty="0"/>
              <a:t>, autant d'origine française qu'étrangère, la commune de Rennes-le-Château a acquis une renommée internationale, notamment en </a:t>
            </a:r>
            <a:r>
              <a:rPr lang="fr-FR" dirty="0">
                <a:hlinkClick r:id="rId7" tooltip="Europe"/>
              </a:rPr>
              <a:t>Europe</a:t>
            </a:r>
            <a:r>
              <a:rPr lang="fr-FR" dirty="0"/>
              <a:t> et dans les pays anglo-saxons. Plus prosaïquement, l'Abbé Saunière subira une </a:t>
            </a:r>
            <a:r>
              <a:rPr lang="fr-FR" dirty="0">
                <a:hlinkClick r:id="rId8" tooltip="Suspense (droit canonique)"/>
              </a:rPr>
              <a:t>suspense a </a:t>
            </a:r>
            <a:r>
              <a:rPr lang="fr-FR" dirty="0" err="1">
                <a:hlinkClick r:id="rId8" tooltip="Suspense (droit canonique)"/>
              </a:rPr>
              <a:t>divinis</a:t>
            </a:r>
            <a:r>
              <a:rPr lang="fr-FR" dirty="0"/>
              <a:t> au cours de l'enquête pour trafic de messes effectué contre lui par la hiérarchie religieuse, punition grave pour un prêtre en exercice à cette époque. L'abbé aura, d'ailleurs, toujours du mal à s'expliquer, refusant de donner à sa hiérarchie des justifications claires et détaillées sur l'origine de sa supposée fortune</a:t>
            </a:r>
            <a:r>
              <a:rPr lang="fr-FR" baseline="30000" dirty="0">
                <a:hlinkClick r:id="rId9"/>
              </a:rPr>
              <a:t>3</a:t>
            </a:r>
            <a:r>
              <a:rPr lang="fr-FR" dirty="0"/>
              <a:t>.</a:t>
            </a:r>
          </a:p>
        </p:txBody>
      </p:sp>
      <p:pic>
        <p:nvPicPr>
          <p:cNvPr id="1026" name="Picture 2" descr="https://upload.wikimedia.org/wikipedia/commons/thumb/5/5f/Cathar_cross.svg/220px-Cathar_cross.svg.png"/>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5076056" y="3048198"/>
            <a:ext cx="2095500" cy="20955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s://upload.wikimedia.org/wikipedia/commons/thumb/3/3e/Sauni%C3%A8re1852-1917.jpg/180px-Sauni%C3%A8re1852-1917.jpg"/>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7402722" y="2852936"/>
            <a:ext cx="1714500" cy="24860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Rennes le Chateau"/>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292080" y="404664"/>
            <a:ext cx="3124200" cy="1390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3794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renneslechateau.org/rennes-le-chateau-pics/echecs-plan-du-domaine.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504" y="1"/>
            <a:ext cx="4572000" cy="646331"/>
          </a:xfrm>
          <a:prstGeom prst="rect">
            <a:avLst/>
          </a:prstGeom>
        </p:spPr>
        <p:txBody>
          <a:bodyPr>
            <a:spAutoFit/>
          </a:bodyPr>
          <a:lstStyle/>
          <a:p>
            <a:r>
              <a:rPr lang="fr-FR" i="1" dirty="0">
                <a:solidFill>
                  <a:schemeClr val="bg1"/>
                </a:solidFill>
              </a:rPr>
              <a:t>Le plan du domaine (le jardin est en haut à gauche).</a:t>
            </a:r>
            <a:endParaRPr lang="fr-FR" dirty="0">
              <a:solidFill>
                <a:schemeClr val="bg1"/>
              </a:solidFill>
            </a:endParaRPr>
          </a:p>
        </p:txBody>
      </p:sp>
    </p:spTree>
    <p:extLst>
      <p:ext uri="{BB962C8B-B14F-4D97-AF65-F5344CB8AC3E}">
        <p14:creationId xmlns:p14="http://schemas.microsoft.com/office/powerpoint/2010/main" val="1297016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183405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renneslechateau.org/rennes-les-bains-images/eglise-rennes-les-bains-1.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rcRect/>
          <a:stretch>
            <a:fillRect/>
          </a:stretch>
        </p:blipFill>
        <p:spPr bwMode="auto">
          <a:xfrm>
            <a:off x="0" y="0"/>
            <a:ext cx="9144000" cy="68452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6" y="188640"/>
            <a:ext cx="4481035" cy="369332"/>
          </a:xfrm>
          <a:prstGeom prst="rect">
            <a:avLst/>
          </a:prstGeom>
        </p:spPr>
        <p:txBody>
          <a:bodyPr wrap="none">
            <a:spAutoFit/>
          </a:bodyPr>
          <a:lstStyle/>
          <a:p>
            <a:r>
              <a:rPr lang="fr-FR" dirty="0"/>
              <a:t>L'église de </a:t>
            </a:r>
            <a:r>
              <a:rPr lang="fr-FR" dirty="0" smtClean="0"/>
              <a:t>Rennes-le Château, </a:t>
            </a:r>
            <a:r>
              <a:rPr lang="fr-FR" dirty="0"/>
              <a:t>côté cimetière.</a:t>
            </a:r>
          </a:p>
        </p:txBody>
      </p:sp>
    </p:spTree>
    <p:extLst>
      <p:ext uri="{BB962C8B-B14F-4D97-AF65-F5344CB8AC3E}">
        <p14:creationId xmlns:p14="http://schemas.microsoft.com/office/powerpoint/2010/main" val="3781017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3999" cy="6858000"/>
          </a:xfrm>
          <a:prstGeom prst="rect">
            <a:avLst/>
          </a:prstGeom>
        </p:spPr>
      </p:pic>
      <p:sp>
        <p:nvSpPr>
          <p:cNvPr id="3" name="ZoneTexte 2"/>
          <p:cNvSpPr txBox="1"/>
          <p:nvPr/>
        </p:nvSpPr>
        <p:spPr>
          <a:xfrm>
            <a:off x="1979712" y="332656"/>
            <a:ext cx="3816424" cy="369332"/>
          </a:xfrm>
          <a:prstGeom prst="rect">
            <a:avLst/>
          </a:prstGeom>
          <a:noFill/>
        </p:spPr>
        <p:txBody>
          <a:bodyPr wrap="square" rtlCol="0">
            <a:spAutoFit/>
          </a:bodyPr>
          <a:lstStyle/>
          <a:p>
            <a:r>
              <a:rPr lang="fr-FR" dirty="0" smtClean="0"/>
              <a:t>Sépulture de L’abbé Saunière</a:t>
            </a:r>
            <a:endParaRPr lang="fr-FR" dirty="0"/>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9832" y="5229200"/>
            <a:ext cx="3672000" cy="1480203"/>
          </a:xfrm>
          <a:prstGeom prst="rect">
            <a:avLst/>
          </a:prstGeom>
        </p:spPr>
      </p:pic>
    </p:spTree>
    <p:extLst>
      <p:ext uri="{BB962C8B-B14F-4D97-AF65-F5344CB8AC3E}">
        <p14:creationId xmlns:p14="http://schemas.microsoft.com/office/powerpoint/2010/main" val="1324879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985152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273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730997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58" y="764704"/>
            <a:ext cx="1979712" cy="4524315"/>
          </a:xfrm>
          <a:prstGeom prst="rect">
            <a:avLst/>
          </a:prstGeom>
        </p:spPr>
        <p:txBody>
          <a:bodyPr wrap="square">
            <a:spAutoFit/>
          </a:bodyPr>
          <a:lstStyle/>
          <a:p>
            <a:r>
              <a:rPr lang="fr-FR" dirty="0"/>
              <a:t>En entrant pour la première fois dans l’église de Rennes-le-Château nous étions surpris de la présence d’un démon supportant péniblement le bénitier. L’étonnement passé on s’est habitué à admettre une curiosité de plus dans le décor voulu par l’abbé Saunière. </a:t>
            </a:r>
          </a:p>
        </p:txBody>
      </p:sp>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453" y="-67770"/>
            <a:ext cx="3695667" cy="6925769"/>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96136" y="1196752"/>
            <a:ext cx="3347864" cy="4725143"/>
          </a:xfrm>
          <a:prstGeom prst="rect">
            <a:avLst/>
          </a:prstGeom>
        </p:spPr>
      </p:pic>
      <p:sp>
        <p:nvSpPr>
          <p:cNvPr id="5" name="ZoneTexte 4"/>
          <p:cNvSpPr txBox="1"/>
          <p:nvPr/>
        </p:nvSpPr>
        <p:spPr>
          <a:xfrm>
            <a:off x="300269" y="189967"/>
            <a:ext cx="1584176" cy="369332"/>
          </a:xfrm>
          <a:prstGeom prst="rect">
            <a:avLst/>
          </a:prstGeom>
          <a:noFill/>
        </p:spPr>
        <p:txBody>
          <a:bodyPr wrap="square" rtlCol="0">
            <a:spAutoFit/>
          </a:bodyPr>
          <a:lstStyle/>
          <a:p>
            <a:r>
              <a:rPr lang="fr-FR" b="1" dirty="0" smtClean="0"/>
              <a:t>Asmodée</a:t>
            </a:r>
            <a:endParaRPr lang="fr-FR" b="1" dirty="0"/>
          </a:p>
        </p:txBody>
      </p:sp>
    </p:spTree>
    <p:extLst>
      <p:ext uri="{BB962C8B-B14F-4D97-AF65-F5344CB8AC3E}">
        <p14:creationId xmlns:p14="http://schemas.microsoft.com/office/powerpoint/2010/main" val="2641451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30322"/>
            <a:ext cx="9144000" cy="6627678"/>
          </a:xfrm>
          <a:prstGeom prst="rect">
            <a:avLst/>
          </a:prstGeom>
        </p:spPr>
      </p:pic>
    </p:spTree>
    <p:extLst>
      <p:ext uri="{BB962C8B-B14F-4D97-AF65-F5344CB8AC3E}">
        <p14:creationId xmlns:p14="http://schemas.microsoft.com/office/powerpoint/2010/main" val="36576257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319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1035773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32537501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2233245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2697819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658140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60559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49.servimg.com/u/f49/12/19/39/55/plan3v1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19672" y="1"/>
            <a:ext cx="752432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23" y="476672"/>
            <a:ext cx="1619672" cy="5355312"/>
          </a:xfrm>
          <a:prstGeom prst="rect">
            <a:avLst/>
          </a:prstGeom>
        </p:spPr>
        <p:txBody>
          <a:bodyPr wrap="square">
            <a:spAutoFit/>
          </a:bodyPr>
          <a:lstStyle/>
          <a:p>
            <a:r>
              <a:rPr lang="fr-FR" dirty="0"/>
              <a:t>C'est lors de ces travaux que les ouvriers découvrent dans un pilier du maître-autel, trois fioles où sont logés des parchemins. L'abbé ne tarde pas à subtiliser les parchemins aux ouvriers, prétextant qu'ils ont une grande valeur. </a:t>
            </a:r>
          </a:p>
        </p:txBody>
      </p:sp>
    </p:spTree>
    <p:extLst>
      <p:ext uri="{BB962C8B-B14F-4D97-AF65-F5344CB8AC3E}">
        <p14:creationId xmlns:p14="http://schemas.microsoft.com/office/powerpoint/2010/main" val="13402224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49.servimg.com/u/f49/12/19/39/55/knight1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67744" y="0"/>
            <a:ext cx="6876256" cy="68496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091" y="836712"/>
            <a:ext cx="2286000" cy="5078313"/>
          </a:xfrm>
          <a:prstGeom prst="rect">
            <a:avLst/>
          </a:prstGeom>
        </p:spPr>
        <p:txBody>
          <a:bodyPr wrap="square">
            <a:spAutoFit/>
          </a:bodyPr>
          <a:lstStyle/>
          <a:p>
            <a:r>
              <a:rPr lang="fr-FR" dirty="0"/>
              <a:t>il découvre avec l'aide de ses ouvriers, une dalle dite du Chevalier (aujourd'hui exposée au musée de Rennes) où la face cachée présente d'étranges sculptures de cavaliers, apparemment très anciennes. Il ordonne alors que l'on creuse une fosse à cet emplacement, et congédie ensuite les ouvriers afin d'explorer le lieu lui-même.</a:t>
            </a:r>
          </a:p>
        </p:txBody>
      </p:sp>
    </p:spTree>
    <p:extLst>
      <p:ext uri="{BB962C8B-B14F-4D97-AF65-F5344CB8AC3E}">
        <p14:creationId xmlns:p14="http://schemas.microsoft.com/office/powerpoint/2010/main" val="12757888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67945" y="18621"/>
            <a:ext cx="5076056" cy="6839379"/>
          </a:xfrm>
          <a:prstGeom prst="rect">
            <a:avLst/>
          </a:prstGeom>
        </p:spPr>
      </p:pic>
      <p:sp>
        <p:nvSpPr>
          <p:cNvPr id="3" name="ZoneTexte 2"/>
          <p:cNvSpPr txBox="1"/>
          <p:nvPr/>
        </p:nvSpPr>
        <p:spPr>
          <a:xfrm>
            <a:off x="395536" y="2348880"/>
            <a:ext cx="3168352" cy="1754326"/>
          </a:xfrm>
          <a:prstGeom prst="rect">
            <a:avLst/>
          </a:prstGeom>
          <a:noFill/>
        </p:spPr>
        <p:txBody>
          <a:bodyPr wrap="square" rtlCol="0">
            <a:spAutoFit/>
          </a:bodyPr>
          <a:lstStyle/>
          <a:p>
            <a:r>
              <a:rPr lang="fr-FR" dirty="0" smtClean="0"/>
              <a:t>Le pilier carolingien de l’ancien autel de l’église inversé et disposé à l’extérieur de l’église.</a:t>
            </a:r>
          </a:p>
          <a:p>
            <a:r>
              <a:rPr lang="fr-FR" dirty="0" smtClean="0"/>
              <a:t>Pour une raison inconnu ce pilier fut placé inversé, la tête en bas .</a:t>
            </a:r>
            <a:endParaRPr lang="fr-FR" dirty="0"/>
          </a:p>
        </p:txBody>
      </p:sp>
    </p:spTree>
    <p:extLst>
      <p:ext uri="{BB962C8B-B14F-4D97-AF65-F5344CB8AC3E}">
        <p14:creationId xmlns:p14="http://schemas.microsoft.com/office/powerpoint/2010/main" val="4281362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0" y="3119"/>
            <a:ext cx="9144000" cy="1477328"/>
          </a:xfrm>
          <a:prstGeom prst="rect">
            <a:avLst/>
          </a:prstGeom>
        </p:spPr>
        <p:txBody>
          <a:bodyPr wrap="square">
            <a:spAutoFit/>
          </a:bodyPr>
          <a:lstStyle/>
          <a:p>
            <a:r>
              <a:rPr lang="fr-FR" dirty="0">
                <a:solidFill>
                  <a:schemeClr val="bg1"/>
                </a:solidFill>
              </a:rPr>
              <a:t>Ce mégalithe, originellement situé au ruisseau de Couleurs à Rennes-le-Château, était proche du hameau de </a:t>
            </a:r>
            <a:r>
              <a:rPr lang="fr-FR" dirty="0" err="1">
                <a:solidFill>
                  <a:schemeClr val="bg1"/>
                </a:solidFill>
              </a:rPr>
              <a:t>Pailhères</a:t>
            </a:r>
            <a:r>
              <a:rPr lang="fr-FR" dirty="0">
                <a:solidFill>
                  <a:schemeClr val="bg1"/>
                </a:solidFill>
              </a:rPr>
              <a:t>.</a:t>
            </a:r>
            <a:br>
              <a:rPr lang="fr-FR" dirty="0">
                <a:solidFill>
                  <a:schemeClr val="bg1"/>
                </a:solidFill>
              </a:rPr>
            </a:br>
            <a:r>
              <a:rPr lang="fr-FR" dirty="0">
                <a:solidFill>
                  <a:schemeClr val="bg1"/>
                </a:solidFill>
              </a:rPr>
              <a:t>Il fut déplacé il y a quelques années à côté de la </a:t>
            </a:r>
            <a:r>
              <a:rPr lang="fr-FR" dirty="0" smtClean="0">
                <a:solidFill>
                  <a:schemeClr val="bg1"/>
                </a:solidFill>
              </a:rPr>
              <a:t>mairie </a:t>
            </a:r>
            <a:r>
              <a:rPr lang="fr-FR" dirty="0">
                <a:solidFill>
                  <a:schemeClr val="bg1"/>
                </a:solidFill>
              </a:rPr>
              <a:t>du village et protégé par un auvent. Depuis peu, après avoir été déposé sur le parking du belvédère, on peut le voir à côté de la tour </a:t>
            </a:r>
            <a:r>
              <a:rPr lang="fr-FR" dirty="0" err="1">
                <a:solidFill>
                  <a:schemeClr val="bg1"/>
                </a:solidFill>
              </a:rPr>
              <a:t>Magdala</a:t>
            </a:r>
            <a:r>
              <a:rPr lang="fr-FR" dirty="0">
                <a:solidFill>
                  <a:schemeClr val="bg1"/>
                </a:solidFill>
              </a:rPr>
              <a:t>.</a:t>
            </a:r>
          </a:p>
        </p:txBody>
      </p:sp>
    </p:spTree>
    <p:extLst>
      <p:ext uri="{BB962C8B-B14F-4D97-AF65-F5344CB8AC3E}">
        <p14:creationId xmlns:p14="http://schemas.microsoft.com/office/powerpoint/2010/main" val="3699365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98373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547664" y="35089"/>
            <a:ext cx="5616624" cy="369332"/>
          </a:xfrm>
          <a:prstGeom prst="rect">
            <a:avLst/>
          </a:prstGeom>
        </p:spPr>
        <p:txBody>
          <a:bodyPr wrap="square">
            <a:spAutoFit/>
          </a:bodyPr>
          <a:lstStyle/>
          <a:p>
            <a:r>
              <a:rPr lang="fr-FR" dirty="0"/>
              <a:t>Le château de Rennes-le-Château, situé dans le bourg.</a:t>
            </a:r>
          </a:p>
        </p:txBody>
      </p:sp>
    </p:spTree>
    <p:extLst>
      <p:ext uri="{BB962C8B-B14F-4D97-AF65-F5344CB8AC3E}">
        <p14:creationId xmlns:p14="http://schemas.microsoft.com/office/powerpoint/2010/main" val="3161999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000" y="-27296"/>
            <a:ext cx="45720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1931428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56216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4000500" y="0"/>
            <a:ext cx="5143500" cy="6858000"/>
          </a:xfrm>
          <a:prstGeom prst="rect">
            <a:avLst/>
          </a:prstGeom>
        </p:spPr>
      </p:pic>
      <p:sp>
        <p:nvSpPr>
          <p:cNvPr id="3" name="Rectangle 2"/>
          <p:cNvSpPr/>
          <p:nvPr/>
        </p:nvSpPr>
        <p:spPr>
          <a:xfrm>
            <a:off x="0" y="0"/>
            <a:ext cx="4000500" cy="7017306"/>
          </a:xfrm>
          <a:prstGeom prst="rect">
            <a:avLst/>
          </a:prstGeom>
        </p:spPr>
        <p:txBody>
          <a:bodyPr wrap="square">
            <a:spAutoFit/>
          </a:bodyPr>
          <a:lstStyle/>
          <a:p>
            <a:r>
              <a:rPr lang="fr-FR" dirty="0"/>
              <a:t>S'il y a un symbole de Rennes-Le-Château, </a:t>
            </a:r>
          </a:p>
          <a:p>
            <a:r>
              <a:rPr lang="fr-FR" dirty="0"/>
              <a:t>il est certain que la tour </a:t>
            </a:r>
            <a:r>
              <a:rPr lang="fr-FR" dirty="0" err="1"/>
              <a:t>Magdala</a:t>
            </a:r>
            <a:r>
              <a:rPr lang="fr-FR" dirty="0"/>
              <a:t> est celui là ! </a:t>
            </a:r>
          </a:p>
          <a:p>
            <a:r>
              <a:rPr lang="fr-FR" dirty="0"/>
              <a:t>Connue à travers le monde entier, la silhouette de </a:t>
            </a:r>
            <a:r>
              <a:rPr lang="fr-FR" dirty="0" smtClean="0"/>
              <a:t>la </a:t>
            </a:r>
            <a:r>
              <a:rPr lang="fr-FR" dirty="0"/>
              <a:t>construction de Bérenger </a:t>
            </a:r>
            <a:r>
              <a:rPr lang="fr-FR" dirty="0" smtClean="0"/>
              <a:t>Saunière domine </a:t>
            </a:r>
            <a:r>
              <a:rPr lang="fr-FR" dirty="0"/>
              <a:t>le </a:t>
            </a:r>
            <a:r>
              <a:rPr lang="fr-FR" dirty="0" smtClean="0"/>
              <a:t>plateau </a:t>
            </a:r>
            <a:r>
              <a:rPr lang="fr-FR" dirty="0"/>
              <a:t>et la vallée des Bals où coule le ruisseau </a:t>
            </a:r>
            <a:r>
              <a:rPr lang="fr-FR" dirty="0" smtClean="0"/>
              <a:t>de </a:t>
            </a:r>
            <a:r>
              <a:rPr lang="fr-FR" dirty="0" err="1" smtClean="0"/>
              <a:t>Couleur.Bérenger</a:t>
            </a:r>
            <a:r>
              <a:rPr lang="fr-FR" dirty="0" smtClean="0"/>
              <a:t> </a:t>
            </a:r>
            <a:r>
              <a:rPr lang="fr-FR" dirty="0"/>
              <a:t>Saunière fit démarrer les travaux </a:t>
            </a:r>
            <a:r>
              <a:rPr lang="fr-FR" dirty="0" smtClean="0"/>
              <a:t>de </a:t>
            </a:r>
            <a:r>
              <a:rPr lang="fr-FR" dirty="0"/>
              <a:t>la construction de la Tour </a:t>
            </a:r>
            <a:r>
              <a:rPr lang="fr-FR" dirty="0" err="1"/>
              <a:t>Magdala</a:t>
            </a:r>
            <a:r>
              <a:rPr lang="fr-FR" dirty="0"/>
              <a:t> en même </a:t>
            </a:r>
            <a:r>
              <a:rPr lang="fr-FR" dirty="0" smtClean="0"/>
              <a:t>temps </a:t>
            </a:r>
            <a:r>
              <a:rPr lang="fr-FR" dirty="0"/>
              <a:t>que ceux de la villa Béthanie, en mai 1901. </a:t>
            </a:r>
            <a:r>
              <a:rPr lang="fr-FR" dirty="0" smtClean="0"/>
              <a:t>Elle </a:t>
            </a:r>
            <a:r>
              <a:rPr lang="fr-FR" dirty="0"/>
              <a:t>forme l'un des angles d'un carré </a:t>
            </a:r>
            <a:r>
              <a:rPr lang="fr-FR" dirty="0" smtClean="0"/>
              <a:t>imaginaire approximativement </a:t>
            </a:r>
            <a:r>
              <a:rPr lang="fr-FR" dirty="0"/>
              <a:t>de dimension 8x8 la taille de </a:t>
            </a:r>
            <a:r>
              <a:rPr lang="fr-FR" dirty="0" smtClean="0"/>
              <a:t>sa </a:t>
            </a:r>
            <a:r>
              <a:rPr lang="fr-FR" dirty="0"/>
              <a:t>base. L'angle diamétralement opposé étant </a:t>
            </a:r>
            <a:r>
              <a:rPr lang="fr-FR" dirty="0" smtClean="0"/>
              <a:t>occupé </a:t>
            </a:r>
            <a:r>
              <a:rPr lang="fr-FR" dirty="0"/>
              <a:t>par </a:t>
            </a:r>
            <a:r>
              <a:rPr lang="fr-FR" dirty="0" smtClean="0"/>
              <a:t>l'</a:t>
            </a:r>
            <a:r>
              <a:rPr lang="fr-FR" dirty="0" err="1" smtClean="0"/>
              <a:t>Orangeraie</a:t>
            </a:r>
            <a:r>
              <a:rPr lang="fr-FR" dirty="0" err="1"/>
              <a:t>La</a:t>
            </a:r>
            <a:r>
              <a:rPr lang="fr-FR" dirty="0"/>
              <a:t> tour </a:t>
            </a:r>
            <a:r>
              <a:rPr lang="fr-FR" dirty="0" err="1"/>
              <a:t>Magdala</a:t>
            </a:r>
            <a:r>
              <a:rPr lang="fr-FR" dirty="0"/>
              <a:t>, tour de pierre, était le lieu </a:t>
            </a:r>
            <a:r>
              <a:rPr lang="fr-FR" dirty="0" smtClean="0"/>
              <a:t>de </a:t>
            </a:r>
            <a:r>
              <a:rPr lang="fr-FR" dirty="0"/>
              <a:t>recueil privilégié de Bérenger Saunière. Pour </a:t>
            </a:r>
            <a:r>
              <a:rPr lang="fr-FR" dirty="0" smtClean="0"/>
              <a:t>l’aménager </a:t>
            </a:r>
            <a:r>
              <a:rPr lang="fr-FR" dirty="0"/>
              <a:t>il fit construire une bibliothèque en </a:t>
            </a:r>
            <a:r>
              <a:rPr lang="fr-FR" dirty="0" smtClean="0"/>
              <a:t>chêne </a:t>
            </a:r>
            <a:r>
              <a:rPr lang="fr-FR" dirty="0"/>
              <a:t>massif sur mesure qui lui couta 10000 </a:t>
            </a:r>
            <a:r>
              <a:rPr lang="fr-FR" dirty="0" smtClean="0"/>
              <a:t>Francs </a:t>
            </a:r>
            <a:r>
              <a:rPr lang="fr-FR" dirty="0"/>
              <a:t>Or. C'est toujours cette bibliothèque que </a:t>
            </a:r>
            <a:r>
              <a:rPr lang="fr-FR" dirty="0" smtClean="0"/>
              <a:t>l'on </a:t>
            </a:r>
            <a:r>
              <a:rPr lang="fr-FR" dirty="0"/>
              <a:t>peut voir en visitant les lieux. </a:t>
            </a:r>
          </a:p>
          <a:p>
            <a:endParaRPr lang="fr-FR" dirty="0"/>
          </a:p>
        </p:txBody>
      </p:sp>
    </p:spTree>
    <p:extLst>
      <p:ext uri="{BB962C8B-B14F-4D97-AF65-F5344CB8AC3E}">
        <p14:creationId xmlns:p14="http://schemas.microsoft.com/office/powerpoint/2010/main" val="2183526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077878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21761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926266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27030761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87895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72253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renneslechateau.org/images-rennes-web/P106061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0457" y="404664"/>
            <a:ext cx="1711109" cy="369332"/>
          </a:xfrm>
          <a:prstGeom prst="rect">
            <a:avLst/>
          </a:prstGeom>
        </p:spPr>
        <p:txBody>
          <a:bodyPr wrap="none">
            <a:spAutoFit/>
          </a:bodyPr>
          <a:lstStyle/>
          <a:p>
            <a:r>
              <a:rPr lang="fr-FR" dirty="0"/>
              <a:t>La villa Béthanie</a:t>
            </a:r>
          </a:p>
        </p:txBody>
      </p:sp>
    </p:spTree>
    <p:extLst>
      <p:ext uri="{BB962C8B-B14F-4D97-AF65-F5344CB8AC3E}">
        <p14:creationId xmlns:p14="http://schemas.microsoft.com/office/powerpoint/2010/main" val="2602107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64714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renneslechateau.org/images-rennes-web/P106068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8135" y="0"/>
            <a:ext cx="91721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898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renneslechateau.org/images-rennes-web/P1060670.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1" y="0"/>
            <a:ext cx="914471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856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3923928" y="6021288"/>
            <a:ext cx="3763979" cy="369332"/>
          </a:xfrm>
          <a:prstGeom prst="rect">
            <a:avLst/>
          </a:prstGeom>
          <a:solidFill>
            <a:schemeClr val="bg2">
              <a:lumMod val="90000"/>
            </a:schemeClr>
          </a:solidFill>
        </p:spPr>
        <p:txBody>
          <a:bodyPr wrap="none">
            <a:spAutoFit/>
          </a:bodyPr>
          <a:lstStyle/>
          <a:p>
            <a:r>
              <a:rPr lang="fr-FR" dirty="0">
                <a:latin typeface="Tahoma" panose="020B0604030504040204" pitchFamily="34" charset="0"/>
              </a:rPr>
              <a:t>Dans les jardin de la villa Béthanie</a:t>
            </a:r>
            <a:r>
              <a:rPr lang="fr-FR" dirty="0">
                <a:solidFill>
                  <a:srgbClr val="FF0000"/>
                </a:solidFill>
                <a:latin typeface="Tahoma" panose="020B0604030504040204" pitchFamily="34" charset="0"/>
              </a:rPr>
              <a:t>.</a:t>
            </a:r>
            <a:endParaRPr lang="fr-FR" dirty="0">
              <a:solidFill>
                <a:srgbClr val="FF0000"/>
              </a:solidFill>
            </a:endParaRPr>
          </a:p>
        </p:txBody>
      </p:sp>
    </p:spTree>
    <p:extLst>
      <p:ext uri="{BB962C8B-B14F-4D97-AF65-F5344CB8AC3E}">
        <p14:creationId xmlns:p14="http://schemas.microsoft.com/office/powerpoint/2010/main" val="2374127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99852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7956477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642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48"/>
            <a:ext cx="9144000" cy="6858047"/>
          </a:xfrm>
          <a:prstGeom prst="rect">
            <a:avLst/>
          </a:prstGeom>
        </p:spPr>
      </p:pic>
    </p:spTree>
    <p:extLst>
      <p:ext uri="{BB962C8B-B14F-4D97-AF65-F5344CB8AC3E}">
        <p14:creationId xmlns:p14="http://schemas.microsoft.com/office/powerpoint/2010/main" val="41940953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Image 2" descr="Smiling Emoji Free Stock Photo - Public Domain Pictures"/>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6300192" y="4365104"/>
            <a:ext cx="900000" cy="900000"/>
          </a:xfrm>
          <a:prstGeom prst="rect">
            <a:avLst/>
          </a:prstGeom>
        </p:spPr>
      </p:pic>
    </p:spTree>
    <p:extLst>
      <p:ext uri="{BB962C8B-B14F-4D97-AF65-F5344CB8AC3E}">
        <p14:creationId xmlns:p14="http://schemas.microsoft.com/office/powerpoint/2010/main" val="41188524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4572000" y="3059668"/>
            <a:ext cx="1172116" cy="369332"/>
          </a:xfrm>
          <a:prstGeom prst="rect">
            <a:avLst/>
          </a:prstGeom>
        </p:spPr>
        <p:txBody>
          <a:bodyPr wrap="none">
            <a:spAutoFit/>
          </a:bodyPr>
          <a:lstStyle/>
          <a:p>
            <a:pPr fontAlgn="base"/>
            <a:r>
              <a:rPr lang="fr-FR" dirty="0" err="1">
                <a:solidFill>
                  <a:srgbClr val="000000"/>
                </a:solidFill>
                <a:latin typeface="Google Sans"/>
              </a:rPr>
              <a:t>Bugarach</a:t>
            </a:r>
            <a:endParaRPr lang="fr-FR" b="0" i="0" dirty="0">
              <a:solidFill>
                <a:srgbClr val="000000"/>
              </a:solidFill>
              <a:effectLst/>
              <a:latin typeface="Google Sans"/>
            </a:endParaRPr>
          </a:p>
        </p:txBody>
      </p:sp>
    </p:spTree>
    <p:extLst>
      <p:ext uri="{BB962C8B-B14F-4D97-AF65-F5344CB8AC3E}">
        <p14:creationId xmlns:p14="http://schemas.microsoft.com/office/powerpoint/2010/main" val="39246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Rectangle 3"/>
          <p:cNvSpPr/>
          <p:nvPr/>
        </p:nvSpPr>
        <p:spPr>
          <a:xfrm>
            <a:off x="395536" y="116632"/>
            <a:ext cx="8568952" cy="646331"/>
          </a:xfrm>
          <a:prstGeom prst="rect">
            <a:avLst/>
          </a:prstGeom>
        </p:spPr>
        <p:txBody>
          <a:bodyPr wrap="square">
            <a:spAutoFit/>
          </a:bodyPr>
          <a:lstStyle/>
          <a:p>
            <a:r>
              <a:rPr lang="fr-FR" dirty="0">
                <a:solidFill>
                  <a:srgbClr val="FFFFFF"/>
                </a:solidFill>
                <a:latin typeface="Tahoma" panose="020B0604030504040204" pitchFamily="34" charset="0"/>
              </a:rPr>
              <a:t>Le fauteuil du Diable, du côté de Rennes-les-Bains. Un lieu à l'ambiance, j'en témoigne, légèrement inquiétante...</a:t>
            </a:r>
            <a:endParaRPr lang="fr-FR" dirty="0"/>
          </a:p>
        </p:txBody>
      </p:sp>
      <p:pic>
        <p:nvPicPr>
          <p:cNvPr id="6" name="Imag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72200" y="4862314"/>
            <a:ext cx="2771800" cy="1995686"/>
          </a:xfrm>
          <a:prstGeom prst="rect">
            <a:avLst/>
          </a:prstGeom>
        </p:spPr>
      </p:pic>
      <p:graphicFrame>
        <p:nvGraphicFramePr>
          <p:cNvPr id="7" name="Tableau 6"/>
          <p:cNvGraphicFramePr>
            <a:graphicFrameLocks noGrp="1"/>
          </p:cNvGraphicFramePr>
          <p:nvPr>
            <p:extLst>
              <p:ext uri="{D42A27DB-BD31-4B8C-83A1-F6EECF244321}">
                <p14:modId xmlns:p14="http://schemas.microsoft.com/office/powerpoint/2010/main" val="1259600319"/>
              </p:ext>
            </p:extLst>
          </p:nvPr>
        </p:nvGraphicFramePr>
        <p:xfrm>
          <a:off x="6371753" y="6278880"/>
          <a:ext cx="2746648" cy="579120"/>
        </p:xfrm>
        <a:graphic>
          <a:graphicData uri="http://schemas.openxmlformats.org/drawingml/2006/table">
            <a:tbl>
              <a:tblPr/>
              <a:tblGrid>
                <a:gridCol w="2746648">
                  <a:extLst>
                    <a:ext uri="{9D8B030D-6E8A-4147-A177-3AD203B41FA5}">
                      <a16:colId xmlns:a16="http://schemas.microsoft.com/office/drawing/2014/main" val="296856802"/>
                    </a:ext>
                  </a:extLst>
                </a:gridCol>
              </a:tblGrid>
              <a:tr h="0">
                <a:tc>
                  <a:txBody>
                    <a:bodyPr/>
                    <a:lstStyle/>
                    <a:p>
                      <a:r>
                        <a:rPr lang="fr-FR" dirty="0">
                          <a:effectLst/>
                          <a:latin typeface="Tahoma" panose="020B0604030504040204" pitchFamily="34" charset="0"/>
                        </a:rPr>
                        <a:t/>
                      </a:r>
                      <a:br>
                        <a:rPr lang="fr-FR" dirty="0">
                          <a:effectLst/>
                          <a:latin typeface="Tahoma" panose="020B0604030504040204" pitchFamily="34" charset="0"/>
                        </a:rPr>
                      </a:br>
                      <a:r>
                        <a:rPr lang="fr-FR" sz="1400" b="1" dirty="0">
                          <a:effectLst/>
                          <a:latin typeface="Tahoma" panose="020B0604030504040204" pitchFamily="34" charset="0"/>
                        </a:rPr>
                        <a:t>L'inscription sur le fauteuil </a:t>
                      </a:r>
                    </a:p>
                  </a:txBody>
                  <a:tcPr anchor="ctr">
                    <a:lnL>
                      <a:noFill/>
                    </a:lnL>
                    <a:lnR>
                      <a:noFill/>
                    </a:lnR>
                    <a:lnT>
                      <a:noFill/>
                    </a:lnT>
                    <a:lnB>
                      <a:noFill/>
                    </a:lnB>
                  </a:tcPr>
                </a:tc>
                <a:extLst>
                  <a:ext uri="{0D108BD9-81ED-4DB2-BD59-A6C34878D82A}">
                    <a16:rowId xmlns:a16="http://schemas.microsoft.com/office/drawing/2014/main" val="2827341793"/>
                  </a:ext>
                </a:extLst>
              </a:tr>
            </a:tbl>
          </a:graphicData>
        </a:graphic>
      </p:graphicFrame>
    </p:spTree>
    <p:extLst>
      <p:ext uri="{BB962C8B-B14F-4D97-AF65-F5344CB8AC3E}">
        <p14:creationId xmlns:p14="http://schemas.microsoft.com/office/powerpoint/2010/main" val="1194840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nnes-le-ChÃ¢teau par de SÃ¨d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290" y="0"/>
            <a:ext cx="3045024" cy="32670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a clÃ© du mystÃ¨re de Rennes-le-ChÃ¢teau par Lincoln"/>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69465" y="16673"/>
            <a:ext cx="2674560" cy="325040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nigme sacrÃ©e par Baigent"/>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6176" y="20283"/>
            <a:ext cx="2967094" cy="324679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Le Serpent Rouge par Plantard"/>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4338" y="3420990"/>
            <a:ext cx="3012976" cy="340995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nnes le ChÃ¢teau Etude Critique par Marie"/>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69465" y="3420989"/>
            <a:ext cx="2674560" cy="340995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L'Ã©nigme sacrÃ©e"/>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156177" y="3420989"/>
            <a:ext cx="2958980" cy="3437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817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77" y="0"/>
            <a:ext cx="9144000" cy="6858000"/>
          </a:xfrm>
          <a:prstGeom prst="rect">
            <a:avLst/>
          </a:prstGeom>
        </p:spPr>
      </p:pic>
      <p:sp>
        <p:nvSpPr>
          <p:cNvPr id="2" name="Rectangle 1"/>
          <p:cNvSpPr/>
          <p:nvPr/>
        </p:nvSpPr>
        <p:spPr>
          <a:xfrm>
            <a:off x="1403648" y="737340"/>
            <a:ext cx="3345018" cy="923330"/>
          </a:xfrm>
          <a:prstGeom prst="rect">
            <a:avLst/>
          </a:prstGeom>
          <a:noFill/>
        </p:spPr>
        <p:txBody>
          <a:bodyPr wrap="none" lIns="91440" tIns="45720" rIns="91440" bIns="45720">
            <a:spAutoFit/>
          </a:bodyPr>
          <a:lstStyle/>
          <a:p>
            <a:pPr algn="ctr"/>
            <a:r>
              <a:rPr lang="fr-FR"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 </a:t>
            </a:r>
            <a:r>
              <a:rPr lang="fr-FR" sz="36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Bientôt</a:t>
            </a:r>
            <a:r>
              <a:rPr lang="fr-FR"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t>
            </a:r>
            <a:endParaRPr lang="fr-FR"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 name="ZoneTexte 3"/>
          <p:cNvSpPr txBox="1"/>
          <p:nvPr/>
        </p:nvSpPr>
        <p:spPr>
          <a:xfrm>
            <a:off x="2699792" y="3059668"/>
            <a:ext cx="4320480" cy="369332"/>
          </a:xfrm>
          <a:prstGeom prst="rect">
            <a:avLst/>
          </a:prstGeom>
          <a:noFill/>
        </p:spPr>
        <p:txBody>
          <a:bodyPr wrap="square" rtlCol="0">
            <a:spAutoFit/>
          </a:bodyPr>
          <a:lstStyle/>
          <a:p>
            <a:r>
              <a:rPr lang="fr-FR" dirty="0" smtClean="0"/>
              <a:t>Commentaires du NET: photos perso</a:t>
            </a:r>
            <a:endParaRPr lang="fr-FR" dirty="0"/>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6523" y="4017998"/>
            <a:ext cx="1620000" cy="1620000"/>
          </a:xfrm>
          <a:prstGeom prst="rect">
            <a:avLst/>
          </a:prstGeom>
        </p:spPr>
      </p:pic>
    </p:spTree>
    <p:extLst>
      <p:ext uri="{BB962C8B-B14F-4D97-AF65-F5344CB8AC3E}">
        <p14:creationId xmlns:p14="http://schemas.microsoft.com/office/powerpoint/2010/main" val="342256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493</TotalTime>
  <Words>661</Words>
  <Application>Microsoft Office PowerPoint</Application>
  <PresentationFormat>Affichage à l'écran (4:3)</PresentationFormat>
  <Paragraphs>23</Paragraphs>
  <Slides>52</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52</vt:i4>
      </vt:variant>
    </vt:vector>
  </HeadingPairs>
  <TitlesOfParts>
    <vt:vector size="58" baseType="lpstr">
      <vt:lpstr>Arial</vt:lpstr>
      <vt:lpstr>Calibri</vt:lpstr>
      <vt:lpstr>Courgette</vt:lpstr>
      <vt:lpstr>Google Sans</vt:lpstr>
      <vt:lpstr>Tahoma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38</cp:revision>
  <dcterms:created xsi:type="dcterms:W3CDTF">2015-10-21T09:53:16Z</dcterms:created>
  <dcterms:modified xsi:type="dcterms:W3CDTF">2026-06-18T16:21:37Z</dcterms:modified>
</cp:coreProperties>
</file>