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84" r:id="rId3"/>
    <p:sldId id="257" r:id="rId4"/>
    <p:sldId id="258" r:id="rId5"/>
    <p:sldId id="259" r:id="rId6"/>
    <p:sldId id="260" r:id="rId7"/>
    <p:sldId id="261" r:id="rId8"/>
    <p:sldId id="263" r:id="rId9"/>
    <p:sldId id="264" r:id="rId10"/>
    <p:sldId id="262" r:id="rId11"/>
    <p:sldId id="265" r:id="rId12"/>
    <p:sldId id="266" r:id="rId13"/>
    <p:sldId id="267" r:id="rId14"/>
    <p:sldId id="268" r:id="rId15"/>
    <p:sldId id="270" r:id="rId16"/>
    <p:sldId id="271" r:id="rId17"/>
    <p:sldId id="269" r:id="rId18"/>
    <p:sldId id="272" r:id="rId19"/>
    <p:sldId id="273" r:id="rId20"/>
    <p:sldId id="274" r:id="rId21"/>
    <p:sldId id="275" r:id="rId22"/>
    <p:sldId id="276" r:id="rId23"/>
    <p:sldId id="277" r:id="rId24"/>
    <p:sldId id="278" r:id="rId25"/>
    <p:sldId id="280" r:id="rId26"/>
    <p:sldId id="281" r:id="rId27"/>
    <p:sldId id="279" r:id="rId28"/>
    <p:sldId id="282" r:id="rId29"/>
    <p:sldId id="283"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423" autoAdjust="0"/>
    <p:restoredTop sz="94660"/>
  </p:normalViewPr>
  <p:slideViewPr>
    <p:cSldViewPr snapToGrid="0">
      <p:cViewPr varScale="1">
        <p:scale>
          <a:sx n="71" d="100"/>
          <a:sy n="71" d="100"/>
        </p:scale>
        <p:origin x="288"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919F12-5B58-49D8-A2C3-2BD23DB8988C}" type="datetimeFigureOut">
              <a:rPr lang="fr-FR" smtClean="0"/>
              <a:t>12/06/2026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9349642-0A01-4437-95BE-05DF387D6663}" type="slidenum">
              <a:rPr lang="fr-FR" smtClean="0"/>
              <a:t>‹N°›</a:t>
            </a:fld>
            <a:endParaRPr lang="fr-FR"/>
          </a:p>
        </p:txBody>
      </p:sp>
    </p:spTree>
    <p:extLst>
      <p:ext uri="{BB962C8B-B14F-4D97-AF65-F5344CB8AC3E}">
        <p14:creationId xmlns:p14="http://schemas.microsoft.com/office/powerpoint/2010/main" val="40486674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sz="2400" dirty="0"/>
          </a:p>
        </p:txBody>
      </p:sp>
      <p:sp>
        <p:nvSpPr>
          <p:cNvPr id="4" name="Espace réservé du numéro de diapositive 3"/>
          <p:cNvSpPr>
            <a:spLocks noGrp="1"/>
          </p:cNvSpPr>
          <p:nvPr>
            <p:ph type="sldNum" sz="quarter" idx="5"/>
          </p:nvPr>
        </p:nvSpPr>
        <p:spPr/>
        <p:txBody>
          <a:bodyPr/>
          <a:lstStyle/>
          <a:p>
            <a:fld id="{49349642-0A01-4437-95BE-05DF387D6663}" type="slidenum">
              <a:rPr lang="fr-FR" smtClean="0"/>
              <a:t>1</a:t>
            </a:fld>
            <a:endParaRPr lang="fr-FR"/>
          </a:p>
        </p:txBody>
      </p:sp>
    </p:spTree>
    <p:extLst>
      <p:ext uri="{BB962C8B-B14F-4D97-AF65-F5344CB8AC3E}">
        <p14:creationId xmlns:p14="http://schemas.microsoft.com/office/powerpoint/2010/main" val="1623964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49349642-0A01-4437-95BE-05DF387D6663}" type="slidenum">
              <a:rPr lang="fr-FR" smtClean="0"/>
              <a:t>19</a:t>
            </a:fld>
            <a:endParaRPr lang="fr-FR"/>
          </a:p>
        </p:txBody>
      </p:sp>
    </p:spTree>
    <p:extLst>
      <p:ext uri="{BB962C8B-B14F-4D97-AF65-F5344CB8AC3E}">
        <p14:creationId xmlns:p14="http://schemas.microsoft.com/office/powerpoint/2010/main" val="38175107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0B8A946-6082-18D9-5C82-597E0F922B67}"/>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38FFDD8-73F3-838C-99D8-C09DB1E184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7E998F4-4807-2440-2544-864242AD5A85}"/>
              </a:ext>
            </a:extLst>
          </p:cNvPr>
          <p:cNvSpPr>
            <a:spLocks noGrp="1"/>
          </p:cNvSpPr>
          <p:nvPr>
            <p:ph type="dt" sz="half" idx="10"/>
          </p:nvPr>
        </p:nvSpPr>
        <p:spPr/>
        <p:txBody>
          <a:bodyPr/>
          <a:lstStyle/>
          <a:p>
            <a:fld id="{79B5E5B4-0606-492C-81FB-F313E5CFAE9A}" type="datetimeFigureOut">
              <a:rPr lang="fr-FR" smtClean="0"/>
              <a:t>12/06/2026</a:t>
            </a:fld>
            <a:endParaRPr lang="fr-FR"/>
          </a:p>
        </p:txBody>
      </p:sp>
      <p:sp>
        <p:nvSpPr>
          <p:cNvPr id="5" name="Espace réservé du pied de page 4">
            <a:extLst>
              <a:ext uri="{FF2B5EF4-FFF2-40B4-BE49-F238E27FC236}">
                <a16:creationId xmlns:a16="http://schemas.microsoft.com/office/drawing/2014/main" id="{382AA612-9ABD-A8EC-F574-8ACB7547C53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D8EE553-0FAD-51BF-58EC-70D81F56306F}"/>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721891979"/>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D44AE5C-CC2B-EDDD-829B-69BD78672AC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E6F50B3-BB99-F783-2A53-B81CC78BBCF1}"/>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EC75E3B-244A-1509-354B-2E3BCF3D6090}"/>
              </a:ext>
            </a:extLst>
          </p:cNvPr>
          <p:cNvSpPr>
            <a:spLocks noGrp="1"/>
          </p:cNvSpPr>
          <p:nvPr>
            <p:ph type="dt" sz="half" idx="10"/>
          </p:nvPr>
        </p:nvSpPr>
        <p:spPr/>
        <p:txBody>
          <a:bodyPr/>
          <a:lstStyle/>
          <a:p>
            <a:fld id="{79B5E5B4-0606-492C-81FB-F313E5CFAE9A}" type="datetimeFigureOut">
              <a:rPr lang="fr-FR" smtClean="0"/>
              <a:t>12/06/2026</a:t>
            </a:fld>
            <a:endParaRPr lang="fr-FR"/>
          </a:p>
        </p:txBody>
      </p:sp>
      <p:sp>
        <p:nvSpPr>
          <p:cNvPr id="5" name="Espace réservé du pied de page 4">
            <a:extLst>
              <a:ext uri="{FF2B5EF4-FFF2-40B4-BE49-F238E27FC236}">
                <a16:creationId xmlns:a16="http://schemas.microsoft.com/office/drawing/2014/main" id="{1DC95C0F-9055-076E-6874-36A6D2C9911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8753B52-6CD0-16F4-613E-8C2895294BDC}"/>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258493902"/>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017612-26BC-86F4-2549-F2A9C5AB5C2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F1E0C6E9-6B54-50F8-5D8D-35E71FADB18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CBAEDF5-F630-6C74-1449-8448CA515C5B}"/>
              </a:ext>
            </a:extLst>
          </p:cNvPr>
          <p:cNvSpPr>
            <a:spLocks noGrp="1"/>
          </p:cNvSpPr>
          <p:nvPr>
            <p:ph type="dt" sz="half" idx="10"/>
          </p:nvPr>
        </p:nvSpPr>
        <p:spPr/>
        <p:txBody>
          <a:bodyPr/>
          <a:lstStyle/>
          <a:p>
            <a:fld id="{79B5E5B4-0606-492C-81FB-F313E5CFAE9A}" type="datetimeFigureOut">
              <a:rPr lang="fr-FR" smtClean="0"/>
              <a:t>12/06/2026</a:t>
            </a:fld>
            <a:endParaRPr lang="fr-FR"/>
          </a:p>
        </p:txBody>
      </p:sp>
      <p:sp>
        <p:nvSpPr>
          <p:cNvPr id="5" name="Espace réservé du pied de page 4">
            <a:extLst>
              <a:ext uri="{FF2B5EF4-FFF2-40B4-BE49-F238E27FC236}">
                <a16:creationId xmlns:a16="http://schemas.microsoft.com/office/drawing/2014/main" id="{D1BE8912-8EFA-E9CE-97E1-92CAA642218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8A05DEE-971E-6CB8-E845-08BAA15B7810}"/>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052746369"/>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9BFFA28-1FAE-A6FA-4F54-8080628B1DA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F29A2AE-F4AF-0E6D-3772-5598D8723C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3AF5001-7F0D-700E-FF8F-79CF8AC8C5D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5CA6A1C0-54DE-FC47-F5F8-7C4C94B6565F}"/>
              </a:ext>
            </a:extLst>
          </p:cNvPr>
          <p:cNvSpPr>
            <a:spLocks noGrp="1"/>
          </p:cNvSpPr>
          <p:nvPr>
            <p:ph type="dt" sz="half" idx="10"/>
          </p:nvPr>
        </p:nvSpPr>
        <p:spPr/>
        <p:txBody>
          <a:bodyPr/>
          <a:lstStyle/>
          <a:p>
            <a:fld id="{79B5E5B4-0606-492C-81FB-F313E5CFAE9A}" type="datetimeFigureOut">
              <a:rPr lang="fr-FR" smtClean="0"/>
              <a:t>12/06/2026</a:t>
            </a:fld>
            <a:endParaRPr lang="fr-FR"/>
          </a:p>
        </p:txBody>
      </p:sp>
      <p:sp>
        <p:nvSpPr>
          <p:cNvPr id="6" name="Espace réservé du pied de page 5">
            <a:extLst>
              <a:ext uri="{FF2B5EF4-FFF2-40B4-BE49-F238E27FC236}">
                <a16:creationId xmlns:a16="http://schemas.microsoft.com/office/drawing/2014/main" id="{0CB6AD59-274B-9410-BDB3-1868CB40298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32669BA-5173-F96E-B7DC-5AD02F4D67BE}"/>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1727692784"/>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DDFADDC-589F-044F-02CF-17D48FB229F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933BC40-BF18-18C4-828F-244E3788105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DB617A8-6049-8626-0868-D857D4B47D8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7F56CEEE-0A63-539E-B422-91F1E17A4D4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1C04526-EC9F-DF99-4033-89A2C5058D47}"/>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0C81384-7B38-2C7A-C3BA-C20DC9FD7CA8}"/>
              </a:ext>
            </a:extLst>
          </p:cNvPr>
          <p:cNvSpPr>
            <a:spLocks noGrp="1"/>
          </p:cNvSpPr>
          <p:nvPr>
            <p:ph type="dt" sz="half" idx="10"/>
          </p:nvPr>
        </p:nvSpPr>
        <p:spPr/>
        <p:txBody>
          <a:bodyPr/>
          <a:lstStyle/>
          <a:p>
            <a:fld id="{79B5E5B4-0606-492C-81FB-F313E5CFAE9A}" type="datetimeFigureOut">
              <a:rPr lang="fr-FR" smtClean="0"/>
              <a:t>12/06/2026</a:t>
            </a:fld>
            <a:endParaRPr lang="fr-FR"/>
          </a:p>
        </p:txBody>
      </p:sp>
      <p:sp>
        <p:nvSpPr>
          <p:cNvPr id="8" name="Espace réservé du pied de page 7">
            <a:extLst>
              <a:ext uri="{FF2B5EF4-FFF2-40B4-BE49-F238E27FC236}">
                <a16:creationId xmlns:a16="http://schemas.microsoft.com/office/drawing/2014/main" id="{1125C0AC-4BF9-A41F-A946-19E632EDBF02}"/>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A94F005-971E-DC56-1136-6780DD8E2268}"/>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488901488"/>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E18E93A-1FC2-665B-89D0-D60BF218B51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6D7F4A4-9A0F-1C80-8BB3-F5E7F114E4C1}"/>
              </a:ext>
            </a:extLst>
          </p:cNvPr>
          <p:cNvSpPr>
            <a:spLocks noGrp="1"/>
          </p:cNvSpPr>
          <p:nvPr>
            <p:ph type="dt" sz="half" idx="10"/>
          </p:nvPr>
        </p:nvSpPr>
        <p:spPr/>
        <p:txBody>
          <a:bodyPr/>
          <a:lstStyle/>
          <a:p>
            <a:fld id="{79B5E5B4-0606-492C-81FB-F313E5CFAE9A}" type="datetimeFigureOut">
              <a:rPr lang="fr-FR" smtClean="0"/>
              <a:t>12/06/2026</a:t>
            </a:fld>
            <a:endParaRPr lang="fr-FR"/>
          </a:p>
        </p:txBody>
      </p:sp>
      <p:sp>
        <p:nvSpPr>
          <p:cNvPr id="4" name="Espace réservé du pied de page 3">
            <a:extLst>
              <a:ext uri="{FF2B5EF4-FFF2-40B4-BE49-F238E27FC236}">
                <a16:creationId xmlns:a16="http://schemas.microsoft.com/office/drawing/2014/main" id="{E982C05C-39F2-6BDF-3E47-8435A09AC22C}"/>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B25B69D-C6E2-553E-1840-AED2420331B2}"/>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2289330613"/>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1A91053-9314-C542-411C-17D8763A94F4}"/>
              </a:ext>
            </a:extLst>
          </p:cNvPr>
          <p:cNvSpPr>
            <a:spLocks noGrp="1"/>
          </p:cNvSpPr>
          <p:nvPr>
            <p:ph type="dt" sz="half" idx="10"/>
          </p:nvPr>
        </p:nvSpPr>
        <p:spPr/>
        <p:txBody>
          <a:bodyPr/>
          <a:lstStyle/>
          <a:p>
            <a:fld id="{79B5E5B4-0606-492C-81FB-F313E5CFAE9A}" type="datetimeFigureOut">
              <a:rPr lang="fr-FR" smtClean="0"/>
              <a:t>12/06/2026</a:t>
            </a:fld>
            <a:endParaRPr lang="fr-FR"/>
          </a:p>
        </p:txBody>
      </p:sp>
      <p:sp>
        <p:nvSpPr>
          <p:cNvPr id="3" name="Espace réservé du pied de page 2">
            <a:extLst>
              <a:ext uri="{FF2B5EF4-FFF2-40B4-BE49-F238E27FC236}">
                <a16:creationId xmlns:a16="http://schemas.microsoft.com/office/drawing/2014/main" id="{0FB35292-D2D6-342B-CDEE-95647E27CFA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92856E8-EBAD-C3DD-9C09-B18503EF309D}"/>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594845883"/>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DA5D40-AB87-BEA8-24DF-3F86053CF8C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A49D55E-CDA7-F67A-5031-055BA9C5DAD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8E29C53-B793-A584-69D7-5F3D595ED1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0DF0536-5369-CD2E-7DD0-7145E6D84F73}"/>
              </a:ext>
            </a:extLst>
          </p:cNvPr>
          <p:cNvSpPr>
            <a:spLocks noGrp="1"/>
          </p:cNvSpPr>
          <p:nvPr>
            <p:ph type="dt" sz="half" idx="10"/>
          </p:nvPr>
        </p:nvSpPr>
        <p:spPr/>
        <p:txBody>
          <a:bodyPr/>
          <a:lstStyle/>
          <a:p>
            <a:fld id="{79B5E5B4-0606-492C-81FB-F313E5CFAE9A}" type="datetimeFigureOut">
              <a:rPr lang="fr-FR" smtClean="0"/>
              <a:t>12/06/2026</a:t>
            </a:fld>
            <a:endParaRPr lang="fr-FR"/>
          </a:p>
        </p:txBody>
      </p:sp>
      <p:sp>
        <p:nvSpPr>
          <p:cNvPr id="6" name="Espace réservé du pied de page 5">
            <a:extLst>
              <a:ext uri="{FF2B5EF4-FFF2-40B4-BE49-F238E27FC236}">
                <a16:creationId xmlns:a16="http://schemas.microsoft.com/office/drawing/2014/main" id="{D34CD552-39A6-4DB2-8B56-2355C395789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0FAB0A2-AFE1-2CAA-8092-262104CE5BC6}"/>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297277069"/>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1DF792-D9E3-731B-9891-01081C6C2B6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4399336-A1E2-88AE-23ED-DCAF7156463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E6E8318-1C0F-20CB-66F3-5938517B54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3B20F5A-777E-373C-59D3-258C1F023A3D}"/>
              </a:ext>
            </a:extLst>
          </p:cNvPr>
          <p:cNvSpPr>
            <a:spLocks noGrp="1"/>
          </p:cNvSpPr>
          <p:nvPr>
            <p:ph type="dt" sz="half" idx="10"/>
          </p:nvPr>
        </p:nvSpPr>
        <p:spPr/>
        <p:txBody>
          <a:bodyPr/>
          <a:lstStyle/>
          <a:p>
            <a:fld id="{79B5E5B4-0606-492C-81FB-F313E5CFAE9A}" type="datetimeFigureOut">
              <a:rPr lang="fr-FR" smtClean="0"/>
              <a:t>12/06/2026</a:t>
            </a:fld>
            <a:endParaRPr lang="fr-FR"/>
          </a:p>
        </p:txBody>
      </p:sp>
      <p:sp>
        <p:nvSpPr>
          <p:cNvPr id="6" name="Espace réservé du pied de page 5">
            <a:extLst>
              <a:ext uri="{FF2B5EF4-FFF2-40B4-BE49-F238E27FC236}">
                <a16:creationId xmlns:a16="http://schemas.microsoft.com/office/drawing/2014/main" id="{141F0933-4465-6C99-8DCB-B125AF15CFD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0FCD5EA-F3C0-7E85-A89D-13CD72986E2F}"/>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1964673272"/>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92335E-28F9-FCF8-5095-67405F96D3D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0ECF109-7074-E1B8-06AE-EA55FE4FB19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3C17E5B-CACD-80B3-F4A4-12D527A49E46}"/>
              </a:ext>
            </a:extLst>
          </p:cNvPr>
          <p:cNvSpPr>
            <a:spLocks noGrp="1"/>
          </p:cNvSpPr>
          <p:nvPr>
            <p:ph type="dt" sz="half" idx="10"/>
          </p:nvPr>
        </p:nvSpPr>
        <p:spPr/>
        <p:txBody>
          <a:bodyPr/>
          <a:lstStyle/>
          <a:p>
            <a:fld id="{79B5E5B4-0606-492C-81FB-F313E5CFAE9A}" type="datetimeFigureOut">
              <a:rPr lang="fr-FR" smtClean="0"/>
              <a:t>12/06/2026</a:t>
            </a:fld>
            <a:endParaRPr lang="fr-FR"/>
          </a:p>
        </p:txBody>
      </p:sp>
      <p:sp>
        <p:nvSpPr>
          <p:cNvPr id="5" name="Espace réservé du pied de page 4">
            <a:extLst>
              <a:ext uri="{FF2B5EF4-FFF2-40B4-BE49-F238E27FC236}">
                <a16:creationId xmlns:a16="http://schemas.microsoft.com/office/drawing/2014/main" id="{0EB23B6A-5EAB-64B9-7687-4E720C31634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C4B6718-1DDF-1EB3-6BBC-F913F081C3EE}"/>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2439633666"/>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407834F5-34FF-92F7-24F5-DE7FA95BCA4D}"/>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911D8782-0A75-FC7F-2F00-A9FA756D980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DB0E137-A2A9-D4DC-407F-F57D19DCFBA6}"/>
              </a:ext>
            </a:extLst>
          </p:cNvPr>
          <p:cNvSpPr>
            <a:spLocks noGrp="1"/>
          </p:cNvSpPr>
          <p:nvPr>
            <p:ph type="dt" sz="half" idx="10"/>
          </p:nvPr>
        </p:nvSpPr>
        <p:spPr/>
        <p:txBody>
          <a:bodyPr/>
          <a:lstStyle/>
          <a:p>
            <a:fld id="{79B5E5B4-0606-492C-81FB-F313E5CFAE9A}" type="datetimeFigureOut">
              <a:rPr lang="fr-FR" smtClean="0"/>
              <a:t>12/06/2026</a:t>
            </a:fld>
            <a:endParaRPr lang="fr-FR"/>
          </a:p>
        </p:txBody>
      </p:sp>
      <p:sp>
        <p:nvSpPr>
          <p:cNvPr id="5" name="Espace réservé du pied de page 4">
            <a:extLst>
              <a:ext uri="{FF2B5EF4-FFF2-40B4-BE49-F238E27FC236}">
                <a16:creationId xmlns:a16="http://schemas.microsoft.com/office/drawing/2014/main" id="{DC819ADC-0831-63AE-DAF8-C0113FBFD18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5757FCB-720D-251D-F15E-2B51F29DDEBA}"/>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2635853096"/>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CF3506D-F17A-5D09-9E12-1BFF6D8423B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02AB073-BCED-3851-ED97-27FFB71B3AA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C0E24F4-446E-C959-A9CA-DF84EA154C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9B5E5B4-0606-492C-81FB-F313E5CFAE9A}" type="datetimeFigureOut">
              <a:rPr lang="fr-FR" smtClean="0"/>
              <a:t>12/06/2026</a:t>
            </a:fld>
            <a:endParaRPr lang="fr-FR"/>
          </a:p>
        </p:txBody>
      </p:sp>
      <p:sp>
        <p:nvSpPr>
          <p:cNvPr id="5" name="Espace réservé du pied de page 4">
            <a:extLst>
              <a:ext uri="{FF2B5EF4-FFF2-40B4-BE49-F238E27FC236}">
                <a16:creationId xmlns:a16="http://schemas.microsoft.com/office/drawing/2014/main" id="{907F06E7-6DAC-4CCC-A623-6256EE1792D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EC19B54-3829-50EC-A181-F08EA53318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1D3A713-45AE-4C47-8937-B6FD45515A49}" type="slidenum">
              <a:rPr lang="fr-FR" smtClean="0"/>
              <a:t>‹N°›</a:t>
            </a:fld>
            <a:endParaRPr lang="fr-FR"/>
          </a:p>
        </p:txBody>
      </p:sp>
    </p:spTree>
    <p:extLst>
      <p:ext uri="{BB962C8B-B14F-4D97-AF65-F5344CB8AC3E}">
        <p14:creationId xmlns:p14="http://schemas.microsoft.com/office/powerpoint/2010/main" val="999931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2F62BD5-2DB0-C7AB-7E90-C0F749F899F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53982" y="275909"/>
            <a:ext cx="9884035" cy="5220000"/>
          </a:xfrm>
          <a:prstGeom prst="rect">
            <a:avLst/>
          </a:prstGeom>
        </p:spPr>
      </p:pic>
      <p:sp>
        <p:nvSpPr>
          <p:cNvPr id="4" name="ZoneTexte 3">
            <a:extLst>
              <a:ext uri="{FF2B5EF4-FFF2-40B4-BE49-F238E27FC236}">
                <a16:creationId xmlns:a16="http://schemas.microsoft.com/office/drawing/2014/main" id="{CF3EF207-3C21-7E48-E9E1-5EAF94956EDE}"/>
              </a:ext>
            </a:extLst>
          </p:cNvPr>
          <p:cNvSpPr txBox="1"/>
          <p:nvPr/>
        </p:nvSpPr>
        <p:spPr>
          <a:xfrm>
            <a:off x="466891" y="5495909"/>
            <a:ext cx="11451853" cy="1384995"/>
          </a:xfrm>
          <a:prstGeom prst="rect">
            <a:avLst/>
          </a:prstGeom>
          <a:solidFill>
            <a:srgbClr val="00B050"/>
          </a:solidFill>
        </p:spPr>
        <p:txBody>
          <a:bodyPr wrap="square" rtlCol="0">
            <a:spAutoFit/>
          </a:bodyPr>
          <a:lstStyle/>
          <a:p>
            <a:r>
              <a:rPr lang="fr-FR" sz="2800" b="1" dirty="0">
                <a:solidFill>
                  <a:schemeClr val="bg1"/>
                </a:solidFill>
              </a:rPr>
              <a:t>Matinée dégagée au mont Roraima, vue depuis la route qui y mène depuis la communauté </a:t>
            </a:r>
            <a:r>
              <a:rPr lang="fr-FR" sz="2800" b="1" dirty="0" err="1">
                <a:solidFill>
                  <a:schemeClr val="bg1"/>
                </a:solidFill>
              </a:rPr>
              <a:t>pemon</a:t>
            </a:r>
            <a:r>
              <a:rPr lang="fr-FR" sz="2800" b="1" dirty="0">
                <a:solidFill>
                  <a:schemeClr val="bg1"/>
                </a:solidFill>
              </a:rPr>
              <a:t> de </a:t>
            </a:r>
            <a:r>
              <a:rPr lang="fr-FR" sz="2800" b="1" dirty="0" err="1">
                <a:solidFill>
                  <a:schemeClr val="bg1"/>
                </a:solidFill>
              </a:rPr>
              <a:t>Paraitepuy</a:t>
            </a:r>
            <a:r>
              <a:rPr lang="fr-FR" sz="2800" b="1" dirty="0">
                <a:solidFill>
                  <a:schemeClr val="bg1"/>
                </a:solidFill>
              </a:rPr>
              <a:t>, dans la Gran Sabana, au Venezuela.</a:t>
            </a:r>
          </a:p>
        </p:txBody>
      </p:sp>
      <p:sp>
        <p:nvSpPr>
          <p:cNvPr id="2" name="ZoneTexte 1">
            <a:extLst>
              <a:ext uri="{FF2B5EF4-FFF2-40B4-BE49-F238E27FC236}">
                <a16:creationId xmlns:a16="http://schemas.microsoft.com/office/drawing/2014/main" id="{1C7B3C7C-C8E2-4BA8-C44A-0CC0DBB64AB8}"/>
              </a:ext>
            </a:extLst>
          </p:cNvPr>
          <p:cNvSpPr txBox="1"/>
          <p:nvPr/>
        </p:nvSpPr>
        <p:spPr>
          <a:xfrm>
            <a:off x="3044414" y="1100481"/>
            <a:ext cx="7207624" cy="523220"/>
          </a:xfrm>
          <a:prstGeom prst="rect">
            <a:avLst/>
          </a:prstGeom>
          <a:noFill/>
        </p:spPr>
        <p:txBody>
          <a:bodyPr wrap="square" rtlCol="0">
            <a:spAutoFit/>
          </a:bodyPr>
          <a:lstStyle/>
          <a:p>
            <a:r>
              <a:rPr lang="fr-FR" sz="2800" b="1" dirty="0"/>
              <a:t>Le Mont – Roraima – Amérique de Sud</a:t>
            </a:r>
          </a:p>
        </p:txBody>
      </p:sp>
    </p:spTree>
    <p:extLst>
      <p:ext uri="{BB962C8B-B14F-4D97-AF65-F5344CB8AC3E}">
        <p14:creationId xmlns:p14="http://schemas.microsoft.com/office/powerpoint/2010/main" val="4226736063"/>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sndAc>
          <p:stSnd loop="1">
            <p:snd r:embed="rId3" name="PALO! Al Monte • Musica Cubana Salsa Jazz Funk.wav"/>
          </p:stSnd>
        </p:sndAc>
      </p:transition>
    </mc:Choice>
    <mc:Fallback>
      <p:transition spd="slow" advClick="0" advTm="14000">
        <p:blinds dir="vert"/>
        <p:sndAc>
          <p:stSnd loop="1">
            <p:snd r:embed="rId3" name="PALO! Al Monte • Musica Cubana Salsa Jazz Funk.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527925AE-3212-E8AB-7396-477F0C1FBB4D}"/>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8AE8C6FB-0F39-D117-9B34-2BEF037A70B9}"/>
              </a:ext>
            </a:extLst>
          </p:cNvPr>
          <p:cNvSpPr txBox="1"/>
          <p:nvPr/>
        </p:nvSpPr>
        <p:spPr>
          <a:xfrm>
            <a:off x="303007" y="117693"/>
            <a:ext cx="11585986" cy="6740307"/>
          </a:xfrm>
          <a:prstGeom prst="rect">
            <a:avLst/>
          </a:prstGeom>
          <a:noFill/>
        </p:spPr>
        <p:txBody>
          <a:bodyPr wrap="square" rtlCol="0">
            <a:spAutoFit/>
          </a:bodyPr>
          <a:lstStyle/>
          <a:p>
            <a:r>
              <a:rPr lang="fr-FR" sz="3600" b="1" dirty="0">
                <a:solidFill>
                  <a:schemeClr val="bg1"/>
                </a:solidFill>
              </a:rPr>
              <a:t>Le mont Roraima est une montagne d'Amérique du Sud partagée entre le Brésil, le Guyana et le Venezuela. Il s'agit d'un tepuy, une montagne tabulaire caractéristique du plateau des Guyanes. Délimité par des falaises d'environ 1 000 mètres de hauteur, son plateau sommital présente un environnement totalement différent de la forêt tropicale humide et de la savane qui s'étendent à ses pieds. Ainsi, la forte pluviométrie est à l'origine de formations </a:t>
            </a:r>
            <a:r>
              <a:rPr lang="fr-FR" sz="3600" b="1" dirty="0" err="1">
                <a:solidFill>
                  <a:schemeClr val="bg1"/>
                </a:solidFill>
              </a:rPr>
              <a:t>pseudokarstiques</a:t>
            </a:r>
            <a:r>
              <a:rPr lang="fr-FR" sz="3600" b="1" dirty="0">
                <a:solidFill>
                  <a:schemeClr val="bg1"/>
                </a:solidFill>
              </a:rPr>
              <a:t>, dont de nombreuses et grandes grottes, ainsi que du lessivage du sol. La flore s'est adaptée à ces conditions climatiques </a:t>
            </a:r>
          </a:p>
        </p:txBody>
      </p:sp>
    </p:spTree>
    <p:extLst>
      <p:ext uri="{BB962C8B-B14F-4D97-AF65-F5344CB8AC3E}">
        <p14:creationId xmlns:p14="http://schemas.microsoft.com/office/powerpoint/2010/main" val="1077830254"/>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BF6F7B94-F661-207C-A200-71B1DB82A82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52269305-7C28-9A17-3CE7-81A96080F45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6687" y="261000"/>
            <a:ext cx="8448000" cy="6336000"/>
          </a:xfrm>
          <a:prstGeom prst="rect">
            <a:avLst/>
          </a:prstGeom>
        </p:spPr>
      </p:pic>
      <p:sp>
        <p:nvSpPr>
          <p:cNvPr id="4" name="ZoneTexte 3">
            <a:extLst>
              <a:ext uri="{FF2B5EF4-FFF2-40B4-BE49-F238E27FC236}">
                <a16:creationId xmlns:a16="http://schemas.microsoft.com/office/drawing/2014/main" id="{2DCAFA77-AB96-DFD9-C7D0-F686788AC83C}"/>
              </a:ext>
            </a:extLst>
          </p:cNvPr>
          <p:cNvSpPr txBox="1"/>
          <p:nvPr/>
        </p:nvSpPr>
        <p:spPr>
          <a:xfrm>
            <a:off x="8939605" y="2409713"/>
            <a:ext cx="3162748" cy="1569660"/>
          </a:xfrm>
          <a:prstGeom prst="rect">
            <a:avLst/>
          </a:prstGeom>
          <a:noFill/>
        </p:spPr>
        <p:txBody>
          <a:bodyPr wrap="square" rtlCol="0">
            <a:spAutoFit/>
          </a:bodyPr>
          <a:lstStyle/>
          <a:p>
            <a:r>
              <a:rPr lang="fr-FR" sz="2400" b="1">
                <a:solidFill>
                  <a:schemeClr val="bg1"/>
                </a:solidFill>
              </a:rPr>
              <a:t>Vue de la borne marquant le tripoint Brésil-Guyana-Venezuela.</a:t>
            </a:r>
            <a:endParaRPr lang="fr-FR" sz="2400" b="1" dirty="0">
              <a:solidFill>
                <a:schemeClr val="bg1"/>
              </a:solidFill>
            </a:endParaRPr>
          </a:p>
        </p:txBody>
      </p:sp>
    </p:spTree>
    <p:extLst>
      <p:ext uri="{BB962C8B-B14F-4D97-AF65-F5344CB8AC3E}">
        <p14:creationId xmlns:p14="http://schemas.microsoft.com/office/powerpoint/2010/main" val="1095796710"/>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BFF753E7-16AC-E6A7-759B-5DF18A7F23F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BDDA5DE-19AC-9908-99B1-B22E21BA8D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26789" y="279000"/>
            <a:ext cx="9409563" cy="6300000"/>
          </a:xfrm>
          <a:prstGeom prst="rect">
            <a:avLst/>
          </a:prstGeom>
        </p:spPr>
      </p:pic>
      <p:sp>
        <p:nvSpPr>
          <p:cNvPr id="4" name="ZoneTexte 3">
            <a:extLst>
              <a:ext uri="{FF2B5EF4-FFF2-40B4-BE49-F238E27FC236}">
                <a16:creationId xmlns:a16="http://schemas.microsoft.com/office/drawing/2014/main" id="{0F580F1E-9884-6E61-2FE3-9E6BD376A361}"/>
              </a:ext>
            </a:extLst>
          </p:cNvPr>
          <p:cNvSpPr txBox="1"/>
          <p:nvPr/>
        </p:nvSpPr>
        <p:spPr>
          <a:xfrm>
            <a:off x="355648" y="1720840"/>
            <a:ext cx="2233151" cy="3416320"/>
          </a:xfrm>
          <a:prstGeom prst="rect">
            <a:avLst/>
          </a:prstGeom>
          <a:noFill/>
        </p:spPr>
        <p:txBody>
          <a:bodyPr wrap="square" rtlCol="0">
            <a:spAutoFit/>
          </a:bodyPr>
          <a:lstStyle/>
          <a:p>
            <a:r>
              <a:rPr lang="fr-FR" sz="2400" b="1" dirty="0">
                <a:solidFill>
                  <a:schemeClr val="bg1"/>
                </a:solidFill>
              </a:rPr>
              <a:t>Vue de la falaise méridionale avec le Maverick Stone à gauche et la Gran Sabana à leurs pieds.</a:t>
            </a:r>
          </a:p>
        </p:txBody>
      </p:sp>
    </p:spTree>
    <p:extLst>
      <p:ext uri="{BB962C8B-B14F-4D97-AF65-F5344CB8AC3E}">
        <p14:creationId xmlns:p14="http://schemas.microsoft.com/office/powerpoint/2010/main" val="1955569126"/>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DB33D475-8E19-1239-66BA-3DEF4AA8BA58}"/>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1D739A1-0C86-16EA-8442-38F951EC84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9401" y="279000"/>
            <a:ext cx="9445395" cy="6300000"/>
          </a:xfrm>
          <a:prstGeom prst="rect">
            <a:avLst/>
          </a:prstGeom>
        </p:spPr>
      </p:pic>
      <p:sp>
        <p:nvSpPr>
          <p:cNvPr id="4" name="ZoneTexte 3">
            <a:extLst>
              <a:ext uri="{FF2B5EF4-FFF2-40B4-BE49-F238E27FC236}">
                <a16:creationId xmlns:a16="http://schemas.microsoft.com/office/drawing/2014/main" id="{BC5A928D-DAC0-CC41-6C04-0DC1204DC9EE}"/>
              </a:ext>
            </a:extLst>
          </p:cNvPr>
          <p:cNvSpPr txBox="1"/>
          <p:nvPr/>
        </p:nvSpPr>
        <p:spPr>
          <a:xfrm>
            <a:off x="10026127" y="2274838"/>
            <a:ext cx="2165873" cy="2308324"/>
          </a:xfrm>
          <a:prstGeom prst="rect">
            <a:avLst/>
          </a:prstGeom>
          <a:noFill/>
        </p:spPr>
        <p:txBody>
          <a:bodyPr wrap="square" rtlCol="0">
            <a:spAutoFit/>
          </a:bodyPr>
          <a:lstStyle/>
          <a:p>
            <a:r>
              <a:rPr lang="fr-FR" sz="2400" b="1">
                <a:solidFill>
                  <a:schemeClr val="bg1"/>
                </a:solidFill>
              </a:rPr>
              <a:t>Vue du plateau sommital avec une zone marécageuse au centre.</a:t>
            </a:r>
            <a:endParaRPr lang="fr-FR" sz="2400" b="1" dirty="0">
              <a:solidFill>
                <a:schemeClr val="bg1"/>
              </a:solidFill>
            </a:endParaRPr>
          </a:p>
        </p:txBody>
      </p:sp>
    </p:spTree>
    <p:extLst>
      <p:ext uri="{BB962C8B-B14F-4D97-AF65-F5344CB8AC3E}">
        <p14:creationId xmlns:p14="http://schemas.microsoft.com/office/powerpoint/2010/main" val="1126431238"/>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649011B1-788C-2AED-47D5-95FA90D731C7}"/>
            </a:ext>
          </a:extLst>
        </p:cNvPr>
        <p:cNvGrpSpPr/>
        <p:nvPr/>
      </p:nvGrpSpPr>
      <p:grpSpPr>
        <a:xfrm>
          <a:off x="0" y="0"/>
          <a:ext cx="0" cy="0"/>
          <a:chOff x="0" y="0"/>
          <a:chExt cx="0" cy="0"/>
        </a:xfrm>
      </p:grpSpPr>
      <p:pic>
        <p:nvPicPr>
          <p:cNvPr id="7" name="Image 6">
            <a:extLst>
              <a:ext uri="{FF2B5EF4-FFF2-40B4-BE49-F238E27FC236}">
                <a16:creationId xmlns:a16="http://schemas.microsoft.com/office/drawing/2014/main" id="{42B16ECC-B453-BA22-5DDC-3756EDCEFE0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874" y="333000"/>
            <a:ext cx="9283464" cy="6192000"/>
          </a:xfrm>
          <a:prstGeom prst="rect">
            <a:avLst/>
          </a:prstGeom>
        </p:spPr>
      </p:pic>
      <p:sp>
        <p:nvSpPr>
          <p:cNvPr id="8" name="ZoneTexte 7">
            <a:extLst>
              <a:ext uri="{FF2B5EF4-FFF2-40B4-BE49-F238E27FC236}">
                <a16:creationId xmlns:a16="http://schemas.microsoft.com/office/drawing/2014/main" id="{B331A01D-4685-1903-658D-41D7D0E7617A}"/>
              </a:ext>
            </a:extLst>
          </p:cNvPr>
          <p:cNvSpPr txBox="1"/>
          <p:nvPr/>
        </p:nvSpPr>
        <p:spPr>
          <a:xfrm>
            <a:off x="311971" y="2732442"/>
            <a:ext cx="2402540" cy="1569660"/>
          </a:xfrm>
          <a:prstGeom prst="rect">
            <a:avLst/>
          </a:prstGeom>
          <a:noFill/>
        </p:spPr>
        <p:txBody>
          <a:bodyPr wrap="square" rtlCol="0">
            <a:spAutoFit/>
          </a:bodyPr>
          <a:lstStyle/>
          <a:p>
            <a:r>
              <a:rPr lang="fr-FR" sz="2400" b="1" dirty="0">
                <a:solidFill>
                  <a:schemeClr val="bg1"/>
                </a:solidFill>
              </a:rPr>
              <a:t>Nuages butant contre les falaises du mont Roraima.</a:t>
            </a:r>
          </a:p>
        </p:txBody>
      </p:sp>
    </p:spTree>
    <p:extLst>
      <p:ext uri="{BB962C8B-B14F-4D97-AF65-F5344CB8AC3E}">
        <p14:creationId xmlns:p14="http://schemas.microsoft.com/office/powerpoint/2010/main" val="675514715"/>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D0812B21-7585-0C77-78B1-6AB2C8AB721A}"/>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F3289651-0851-65FB-5391-AAE866F6231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55031" y="207000"/>
            <a:ext cx="4681938" cy="6444000"/>
          </a:xfrm>
          <a:prstGeom prst="rect">
            <a:avLst/>
          </a:prstGeom>
        </p:spPr>
      </p:pic>
      <p:sp>
        <p:nvSpPr>
          <p:cNvPr id="4" name="ZoneTexte 3">
            <a:extLst>
              <a:ext uri="{FF2B5EF4-FFF2-40B4-BE49-F238E27FC236}">
                <a16:creationId xmlns:a16="http://schemas.microsoft.com/office/drawing/2014/main" id="{05A649D4-AF92-F6E7-EC87-FC6DDEA100A0}"/>
              </a:ext>
            </a:extLst>
          </p:cNvPr>
          <p:cNvSpPr txBox="1"/>
          <p:nvPr/>
        </p:nvSpPr>
        <p:spPr>
          <a:xfrm>
            <a:off x="8649148" y="2732442"/>
            <a:ext cx="3324113" cy="830997"/>
          </a:xfrm>
          <a:prstGeom prst="rect">
            <a:avLst/>
          </a:prstGeom>
          <a:noFill/>
        </p:spPr>
        <p:txBody>
          <a:bodyPr wrap="square" rtlCol="0">
            <a:spAutoFit/>
          </a:bodyPr>
          <a:lstStyle/>
          <a:p>
            <a:r>
              <a:rPr lang="fr-FR" sz="2400" b="1" dirty="0">
                <a:solidFill>
                  <a:schemeClr val="bg1"/>
                </a:solidFill>
              </a:rPr>
              <a:t>Vue de l'intérieur de la cueva </a:t>
            </a:r>
            <a:r>
              <a:rPr lang="fr-FR" sz="2400" b="1" dirty="0" err="1">
                <a:solidFill>
                  <a:schemeClr val="bg1"/>
                </a:solidFill>
              </a:rPr>
              <a:t>Ojos</a:t>
            </a:r>
            <a:r>
              <a:rPr lang="fr-FR" sz="2400" b="1" dirty="0">
                <a:solidFill>
                  <a:schemeClr val="bg1"/>
                </a:solidFill>
              </a:rPr>
              <a:t> de Cristal.</a:t>
            </a:r>
          </a:p>
        </p:txBody>
      </p:sp>
    </p:spTree>
    <p:extLst>
      <p:ext uri="{BB962C8B-B14F-4D97-AF65-F5344CB8AC3E}">
        <p14:creationId xmlns:p14="http://schemas.microsoft.com/office/powerpoint/2010/main" val="688242931"/>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8549E1E1-7DE2-1CD8-65FB-70D0287C7CE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EF3B19D-4971-8484-609D-E6D436939C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8050" y="369000"/>
            <a:ext cx="9175513" cy="6120000"/>
          </a:xfrm>
          <a:prstGeom prst="rect">
            <a:avLst/>
          </a:prstGeom>
        </p:spPr>
      </p:pic>
      <p:sp>
        <p:nvSpPr>
          <p:cNvPr id="4" name="ZoneTexte 3">
            <a:extLst>
              <a:ext uri="{FF2B5EF4-FFF2-40B4-BE49-F238E27FC236}">
                <a16:creationId xmlns:a16="http://schemas.microsoft.com/office/drawing/2014/main" id="{3E21E006-B792-43E5-4E86-C70C90AED561}"/>
              </a:ext>
            </a:extLst>
          </p:cNvPr>
          <p:cNvSpPr txBox="1"/>
          <p:nvPr/>
        </p:nvSpPr>
        <p:spPr>
          <a:xfrm>
            <a:off x="331067" y="3055172"/>
            <a:ext cx="2086983" cy="1200329"/>
          </a:xfrm>
          <a:prstGeom prst="rect">
            <a:avLst/>
          </a:prstGeom>
          <a:noFill/>
        </p:spPr>
        <p:txBody>
          <a:bodyPr wrap="square" rtlCol="0">
            <a:spAutoFit/>
          </a:bodyPr>
          <a:lstStyle/>
          <a:p>
            <a:r>
              <a:rPr lang="fr-FR" sz="2400" b="1">
                <a:solidFill>
                  <a:schemeClr val="bg1"/>
                </a:solidFill>
              </a:rPr>
              <a:t>Formations rocheuses ruiniformes.</a:t>
            </a:r>
            <a:endParaRPr lang="fr-FR" sz="2400" b="1" dirty="0">
              <a:solidFill>
                <a:schemeClr val="bg1"/>
              </a:solidFill>
            </a:endParaRPr>
          </a:p>
        </p:txBody>
      </p:sp>
    </p:spTree>
    <p:extLst>
      <p:ext uri="{BB962C8B-B14F-4D97-AF65-F5344CB8AC3E}">
        <p14:creationId xmlns:p14="http://schemas.microsoft.com/office/powerpoint/2010/main" val="8800415"/>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E309B91B-2D0E-313D-97AC-6F57E963A951}"/>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EBB74F01-64AD-D00C-9C4C-360BEEE60B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1517" y="315000"/>
            <a:ext cx="9337435" cy="6228000"/>
          </a:xfrm>
          <a:prstGeom prst="rect">
            <a:avLst/>
          </a:prstGeom>
        </p:spPr>
      </p:pic>
      <p:sp>
        <p:nvSpPr>
          <p:cNvPr id="6" name="ZoneTexte 5">
            <a:extLst>
              <a:ext uri="{FF2B5EF4-FFF2-40B4-BE49-F238E27FC236}">
                <a16:creationId xmlns:a16="http://schemas.microsoft.com/office/drawing/2014/main" id="{69C0FB20-D24F-F81D-0F40-056F36C1F84D}"/>
              </a:ext>
            </a:extLst>
          </p:cNvPr>
          <p:cNvSpPr txBox="1"/>
          <p:nvPr/>
        </p:nvSpPr>
        <p:spPr>
          <a:xfrm>
            <a:off x="9746326" y="2291379"/>
            <a:ext cx="2327238" cy="1569660"/>
          </a:xfrm>
          <a:prstGeom prst="rect">
            <a:avLst/>
          </a:prstGeom>
          <a:noFill/>
        </p:spPr>
        <p:txBody>
          <a:bodyPr wrap="square" rtlCol="0">
            <a:spAutoFit/>
          </a:bodyPr>
          <a:lstStyle/>
          <a:p>
            <a:r>
              <a:rPr lang="fr-FR" sz="2400" b="1" dirty="0">
                <a:solidFill>
                  <a:schemeClr val="bg1"/>
                </a:solidFill>
              </a:rPr>
              <a:t>Formations rocheuses ruiniformes et dépôt de sable.</a:t>
            </a:r>
          </a:p>
        </p:txBody>
      </p:sp>
    </p:spTree>
    <p:extLst>
      <p:ext uri="{BB962C8B-B14F-4D97-AF65-F5344CB8AC3E}">
        <p14:creationId xmlns:p14="http://schemas.microsoft.com/office/powerpoint/2010/main" val="2282971636"/>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29932363-7A32-A1FE-C8C4-AE9C6D1F726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3FFFB79-818A-BD67-5DB6-018F087CB8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77496" y="279000"/>
            <a:ext cx="8400000" cy="6300000"/>
          </a:xfrm>
          <a:prstGeom prst="rect">
            <a:avLst/>
          </a:prstGeom>
        </p:spPr>
      </p:pic>
      <p:sp>
        <p:nvSpPr>
          <p:cNvPr id="4" name="ZoneTexte 3">
            <a:extLst>
              <a:ext uri="{FF2B5EF4-FFF2-40B4-BE49-F238E27FC236}">
                <a16:creationId xmlns:a16="http://schemas.microsoft.com/office/drawing/2014/main" id="{99661D2F-A7F4-635F-447D-8B471207C169}"/>
              </a:ext>
            </a:extLst>
          </p:cNvPr>
          <p:cNvSpPr txBox="1"/>
          <p:nvPr/>
        </p:nvSpPr>
        <p:spPr>
          <a:xfrm>
            <a:off x="333487" y="2557630"/>
            <a:ext cx="3108960" cy="1384995"/>
          </a:xfrm>
          <a:prstGeom prst="rect">
            <a:avLst/>
          </a:prstGeom>
          <a:noFill/>
        </p:spPr>
        <p:txBody>
          <a:bodyPr wrap="square" rtlCol="0">
            <a:spAutoFit/>
          </a:bodyPr>
          <a:lstStyle/>
          <a:p>
            <a:r>
              <a:rPr lang="fr-FR" sz="2800" b="1" dirty="0">
                <a:solidFill>
                  <a:schemeClr val="bg1"/>
                </a:solidFill>
              </a:rPr>
              <a:t>« Tortue volante », Mont Roraima, Venezuela</a:t>
            </a:r>
          </a:p>
        </p:txBody>
      </p:sp>
    </p:spTree>
    <p:extLst>
      <p:ext uri="{BB962C8B-B14F-4D97-AF65-F5344CB8AC3E}">
        <p14:creationId xmlns:p14="http://schemas.microsoft.com/office/powerpoint/2010/main" val="2542807791"/>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7DF7849F-9B10-0111-5310-5894E208B26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BE99CEB-F576-44ED-F499-0867A2EB01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7886" y="315000"/>
            <a:ext cx="9337435" cy="6228000"/>
          </a:xfrm>
          <a:prstGeom prst="rect">
            <a:avLst/>
          </a:prstGeom>
        </p:spPr>
      </p:pic>
      <p:sp>
        <p:nvSpPr>
          <p:cNvPr id="4" name="ZoneTexte 3">
            <a:extLst>
              <a:ext uri="{FF2B5EF4-FFF2-40B4-BE49-F238E27FC236}">
                <a16:creationId xmlns:a16="http://schemas.microsoft.com/office/drawing/2014/main" id="{0D78EF6E-DB9B-1D07-E311-4DA650EB3D48}"/>
              </a:ext>
            </a:extLst>
          </p:cNvPr>
          <p:cNvSpPr txBox="1"/>
          <p:nvPr/>
        </p:nvSpPr>
        <p:spPr>
          <a:xfrm>
            <a:off x="9875520" y="2861534"/>
            <a:ext cx="2226833" cy="1200329"/>
          </a:xfrm>
          <a:prstGeom prst="rect">
            <a:avLst/>
          </a:prstGeom>
          <a:noFill/>
        </p:spPr>
        <p:txBody>
          <a:bodyPr wrap="square" rtlCol="0">
            <a:spAutoFit/>
          </a:bodyPr>
          <a:lstStyle/>
          <a:p>
            <a:r>
              <a:rPr lang="fr-FR" sz="2400" b="1"/>
              <a:t>El Fosso, mont Roraima, Venezuela</a:t>
            </a:r>
            <a:endParaRPr lang="fr-FR" sz="2400" b="1" dirty="0"/>
          </a:p>
        </p:txBody>
      </p:sp>
    </p:spTree>
    <p:extLst>
      <p:ext uri="{BB962C8B-B14F-4D97-AF65-F5344CB8AC3E}">
        <p14:creationId xmlns:p14="http://schemas.microsoft.com/office/powerpoint/2010/main" val="2213209751"/>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DA3FD3B8-9F92-9B35-38EF-C0F96DA05839}"/>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23C0673-FE52-4621-F17C-A5DC2D03FD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66739" y="279000"/>
            <a:ext cx="8400000" cy="6300000"/>
          </a:xfrm>
          <a:prstGeom prst="rect">
            <a:avLst/>
          </a:prstGeom>
        </p:spPr>
      </p:pic>
      <p:sp>
        <p:nvSpPr>
          <p:cNvPr id="4" name="ZoneTexte 3">
            <a:extLst>
              <a:ext uri="{FF2B5EF4-FFF2-40B4-BE49-F238E27FC236}">
                <a16:creationId xmlns:a16="http://schemas.microsoft.com/office/drawing/2014/main" id="{0991A23D-7E90-A05D-5529-D2B4B9C02CB5}"/>
              </a:ext>
            </a:extLst>
          </p:cNvPr>
          <p:cNvSpPr txBox="1"/>
          <p:nvPr/>
        </p:nvSpPr>
        <p:spPr>
          <a:xfrm>
            <a:off x="75304" y="2796988"/>
            <a:ext cx="3205778" cy="830997"/>
          </a:xfrm>
          <a:prstGeom prst="rect">
            <a:avLst/>
          </a:prstGeom>
          <a:noFill/>
        </p:spPr>
        <p:txBody>
          <a:bodyPr wrap="square" rtlCol="0">
            <a:spAutoFit/>
          </a:bodyPr>
          <a:lstStyle/>
          <a:p>
            <a:r>
              <a:rPr lang="fr-FR" sz="2400" b="1"/>
              <a:t>Quartz de la « vallée des Cristaux ».</a:t>
            </a:r>
            <a:endParaRPr lang="fr-FR" sz="2400" b="1" dirty="0"/>
          </a:p>
        </p:txBody>
      </p:sp>
    </p:spTree>
    <p:extLst>
      <p:ext uri="{BB962C8B-B14F-4D97-AF65-F5344CB8AC3E}">
        <p14:creationId xmlns:p14="http://schemas.microsoft.com/office/powerpoint/2010/main" val="1892947604"/>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62BD69F0-B5CD-B74E-4811-6559AD109E1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A2D80D5-170B-67AC-CB49-1FE40DE992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10000" y="243000"/>
            <a:ext cx="4248000" cy="6372000"/>
          </a:xfrm>
          <a:prstGeom prst="rect">
            <a:avLst/>
          </a:prstGeom>
        </p:spPr>
      </p:pic>
      <p:sp>
        <p:nvSpPr>
          <p:cNvPr id="6" name="ZoneTexte 5">
            <a:extLst>
              <a:ext uri="{FF2B5EF4-FFF2-40B4-BE49-F238E27FC236}">
                <a16:creationId xmlns:a16="http://schemas.microsoft.com/office/drawing/2014/main" id="{9786F119-5A77-D098-C021-4AF6C8AB22E4}"/>
              </a:ext>
            </a:extLst>
          </p:cNvPr>
          <p:cNvSpPr txBox="1"/>
          <p:nvPr/>
        </p:nvSpPr>
        <p:spPr>
          <a:xfrm>
            <a:off x="8146229" y="2541525"/>
            <a:ext cx="3515061" cy="830997"/>
          </a:xfrm>
          <a:prstGeom prst="rect">
            <a:avLst/>
          </a:prstGeom>
          <a:noFill/>
        </p:spPr>
        <p:txBody>
          <a:bodyPr wrap="square">
            <a:spAutoFit/>
          </a:bodyPr>
          <a:lstStyle/>
          <a:p>
            <a:r>
              <a:rPr lang="fr-FR" sz="2400" b="1" dirty="0"/>
              <a:t>Forêt tropicale humide au pied des falaises</a:t>
            </a:r>
            <a:r>
              <a:rPr lang="fr-FR" sz="2400" b="1" dirty="0">
                <a:solidFill>
                  <a:schemeClr val="bg1"/>
                </a:solidFill>
              </a:rPr>
              <a:t>.</a:t>
            </a:r>
          </a:p>
        </p:txBody>
      </p:sp>
    </p:spTree>
    <p:extLst>
      <p:ext uri="{BB962C8B-B14F-4D97-AF65-F5344CB8AC3E}">
        <p14:creationId xmlns:p14="http://schemas.microsoft.com/office/powerpoint/2010/main" val="324061838"/>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2E07980E-18F0-7AF9-57C8-56B34664920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F6F22C08-4FB1-A5FE-BE12-A677031603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20527" y="297000"/>
            <a:ext cx="8352000" cy="6264000"/>
          </a:xfrm>
          <a:prstGeom prst="rect">
            <a:avLst/>
          </a:prstGeom>
        </p:spPr>
      </p:pic>
      <p:sp>
        <p:nvSpPr>
          <p:cNvPr id="4" name="ZoneTexte 3">
            <a:extLst>
              <a:ext uri="{FF2B5EF4-FFF2-40B4-BE49-F238E27FC236}">
                <a16:creationId xmlns:a16="http://schemas.microsoft.com/office/drawing/2014/main" id="{37A304A1-9D76-3BD5-85E7-430E52760893}"/>
              </a:ext>
            </a:extLst>
          </p:cNvPr>
          <p:cNvSpPr txBox="1"/>
          <p:nvPr/>
        </p:nvSpPr>
        <p:spPr>
          <a:xfrm>
            <a:off x="519473" y="2274838"/>
            <a:ext cx="2883050" cy="2308324"/>
          </a:xfrm>
          <a:prstGeom prst="rect">
            <a:avLst/>
          </a:prstGeom>
          <a:noFill/>
        </p:spPr>
        <p:txBody>
          <a:bodyPr wrap="square" rtlCol="0">
            <a:spAutoFit/>
          </a:bodyPr>
          <a:lstStyle/>
          <a:p>
            <a:r>
              <a:rPr lang="fr-FR" sz="2400" b="1">
                <a:solidFill>
                  <a:schemeClr val="bg1"/>
                </a:solidFill>
              </a:rPr>
              <a:t>Végétation du plateau : Cyrilla racemiflora (feuilles rouges) et une Huperzia (touffe verte).</a:t>
            </a:r>
            <a:endParaRPr lang="fr-FR" sz="2400" b="1" dirty="0">
              <a:solidFill>
                <a:schemeClr val="bg1"/>
              </a:solidFill>
            </a:endParaRPr>
          </a:p>
        </p:txBody>
      </p:sp>
    </p:spTree>
    <p:extLst>
      <p:ext uri="{BB962C8B-B14F-4D97-AF65-F5344CB8AC3E}">
        <p14:creationId xmlns:p14="http://schemas.microsoft.com/office/powerpoint/2010/main" val="2589689109"/>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8DC52765-D5AA-A33A-48EE-DE0B6E7568D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EE14552-350A-0BE8-1849-1F721343FA3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2053" y="279000"/>
            <a:ext cx="8400000" cy="6300000"/>
          </a:xfrm>
          <a:prstGeom prst="rect">
            <a:avLst/>
          </a:prstGeom>
        </p:spPr>
      </p:pic>
      <p:sp>
        <p:nvSpPr>
          <p:cNvPr id="4" name="ZoneTexte 3">
            <a:extLst>
              <a:ext uri="{FF2B5EF4-FFF2-40B4-BE49-F238E27FC236}">
                <a16:creationId xmlns:a16="http://schemas.microsoft.com/office/drawing/2014/main" id="{847DEBB4-D2A1-9A96-3BC2-A58F902776C6}"/>
              </a:ext>
            </a:extLst>
          </p:cNvPr>
          <p:cNvSpPr txBox="1"/>
          <p:nvPr/>
        </p:nvSpPr>
        <p:spPr>
          <a:xfrm>
            <a:off x="8832028" y="2807746"/>
            <a:ext cx="2936838" cy="461665"/>
          </a:xfrm>
          <a:prstGeom prst="rect">
            <a:avLst/>
          </a:prstGeom>
          <a:noFill/>
        </p:spPr>
        <p:txBody>
          <a:bodyPr wrap="square" rtlCol="0">
            <a:spAutoFit/>
          </a:bodyPr>
          <a:lstStyle/>
          <a:p>
            <a:r>
              <a:rPr lang="fr-FR" sz="2400" b="1">
                <a:solidFill>
                  <a:schemeClr val="bg1"/>
                </a:solidFill>
              </a:rPr>
              <a:t>Bejaria imthurnii.</a:t>
            </a:r>
            <a:endParaRPr lang="fr-FR" sz="2400" b="1" dirty="0">
              <a:solidFill>
                <a:schemeClr val="bg1"/>
              </a:solidFill>
            </a:endParaRPr>
          </a:p>
        </p:txBody>
      </p:sp>
    </p:spTree>
    <p:extLst>
      <p:ext uri="{BB962C8B-B14F-4D97-AF65-F5344CB8AC3E}">
        <p14:creationId xmlns:p14="http://schemas.microsoft.com/office/powerpoint/2010/main" val="2911509354"/>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2D204603-95AE-A701-FD70-16AE267FBEE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15C75E4-872E-F633-0F1E-C6C956228BE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9200" y="676275"/>
            <a:ext cx="9753600" cy="5505450"/>
          </a:xfrm>
          <a:prstGeom prst="rect">
            <a:avLst/>
          </a:prstGeom>
        </p:spPr>
      </p:pic>
      <p:sp>
        <p:nvSpPr>
          <p:cNvPr id="4" name="ZoneTexte 3">
            <a:extLst>
              <a:ext uri="{FF2B5EF4-FFF2-40B4-BE49-F238E27FC236}">
                <a16:creationId xmlns:a16="http://schemas.microsoft.com/office/drawing/2014/main" id="{711901FD-A200-6A53-E384-7A81D705AE6C}"/>
              </a:ext>
            </a:extLst>
          </p:cNvPr>
          <p:cNvSpPr txBox="1"/>
          <p:nvPr/>
        </p:nvSpPr>
        <p:spPr>
          <a:xfrm>
            <a:off x="4776395" y="6181725"/>
            <a:ext cx="4034117" cy="738664"/>
          </a:xfrm>
          <a:prstGeom prst="rect">
            <a:avLst/>
          </a:prstGeom>
          <a:noFill/>
        </p:spPr>
        <p:txBody>
          <a:bodyPr wrap="square" rtlCol="0">
            <a:spAutoFit/>
          </a:bodyPr>
          <a:lstStyle/>
          <a:p>
            <a:r>
              <a:rPr lang="fr-FR" sz="2400" b="1" dirty="0" err="1"/>
              <a:t>Bromelia</a:t>
            </a:r>
            <a:r>
              <a:rPr lang="fr-FR" sz="2400" b="1" dirty="0"/>
              <a:t> </a:t>
            </a:r>
            <a:r>
              <a:rPr lang="fr-FR" sz="2400" b="1" dirty="0" err="1"/>
              <a:t>brocchinia</a:t>
            </a:r>
            <a:r>
              <a:rPr lang="fr-FR" sz="2400" b="1" dirty="0"/>
              <a:t>.</a:t>
            </a:r>
          </a:p>
          <a:p>
            <a:endParaRPr lang="fr-FR" dirty="0"/>
          </a:p>
        </p:txBody>
      </p:sp>
    </p:spTree>
    <p:extLst>
      <p:ext uri="{BB962C8B-B14F-4D97-AF65-F5344CB8AC3E}">
        <p14:creationId xmlns:p14="http://schemas.microsoft.com/office/powerpoint/2010/main" val="627752320"/>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2D763658-A88C-935E-24BD-D902D6659DB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5F7F679-0A49-4F65-C578-64952C5DDA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06588" y="297000"/>
            <a:ext cx="8352000" cy="6264000"/>
          </a:xfrm>
          <a:prstGeom prst="rect">
            <a:avLst/>
          </a:prstGeom>
        </p:spPr>
      </p:pic>
      <p:sp>
        <p:nvSpPr>
          <p:cNvPr id="4" name="ZoneTexte 3">
            <a:extLst>
              <a:ext uri="{FF2B5EF4-FFF2-40B4-BE49-F238E27FC236}">
                <a16:creationId xmlns:a16="http://schemas.microsoft.com/office/drawing/2014/main" id="{91D3FA6F-02D7-FAEB-343B-584396EC7824}"/>
              </a:ext>
            </a:extLst>
          </p:cNvPr>
          <p:cNvSpPr txBox="1"/>
          <p:nvPr/>
        </p:nvSpPr>
        <p:spPr>
          <a:xfrm>
            <a:off x="344245" y="3151991"/>
            <a:ext cx="3062343" cy="461665"/>
          </a:xfrm>
          <a:prstGeom prst="rect">
            <a:avLst/>
          </a:prstGeom>
          <a:noFill/>
        </p:spPr>
        <p:txBody>
          <a:bodyPr wrap="square" rtlCol="0">
            <a:spAutoFit/>
          </a:bodyPr>
          <a:lstStyle/>
          <a:p>
            <a:r>
              <a:rPr lang="fr-FR" sz="2400" b="1">
                <a:solidFill>
                  <a:schemeClr val="bg1"/>
                </a:solidFill>
              </a:rPr>
              <a:t>Brocchinia reducta.</a:t>
            </a:r>
            <a:endParaRPr lang="fr-FR" sz="2400" b="1" dirty="0">
              <a:solidFill>
                <a:schemeClr val="bg1"/>
              </a:solidFill>
            </a:endParaRPr>
          </a:p>
        </p:txBody>
      </p:sp>
    </p:spTree>
    <p:extLst>
      <p:ext uri="{BB962C8B-B14F-4D97-AF65-F5344CB8AC3E}">
        <p14:creationId xmlns:p14="http://schemas.microsoft.com/office/powerpoint/2010/main" val="4102709570"/>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E97C4F51-6BBF-DB83-A528-A988CBD9AE08}"/>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4FD8895-487B-6178-6E2D-04A0E0DBF75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5054" y="279000"/>
            <a:ext cx="8400000" cy="6300000"/>
          </a:xfrm>
          <a:prstGeom prst="rect">
            <a:avLst/>
          </a:prstGeom>
        </p:spPr>
      </p:pic>
      <p:sp>
        <p:nvSpPr>
          <p:cNvPr id="4" name="ZoneTexte 3">
            <a:extLst>
              <a:ext uri="{FF2B5EF4-FFF2-40B4-BE49-F238E27FC236}">
                <a16:creationId xmlns:a16="http://schemas.microsoft.com/office/drawing/2014/main" id="{DAA41354-08A9-E3EF-5C06-70AF1641BC9A}"/>
              </a:ext>
            </a:extLst>
          </p:cNvPr>
          <p:cNvSpPr txBox="1"/>
          <p:nvPr/>
        </p:nvSpPr>
        <p:spPr>
          <a:xfrm>
            <a:off x="9068696" y="2786231"/>
            <a:ext cx="2883050" cy="830997"/>
          </a:xfrm>
          <a:prstGeom prst="rect">
            <a:avLst/>
          </a:prstGeom>
          <a:noFill/>
        </p:spPr>
        <p:txBody>
          <a:bodyPr wrap="square" rtlCol="0">
            <a:spAutoFit/>
          </a:bodyPr>
          <a:lstStyle/>
          <a:p>
            <a:r>
              <a:rPr lang="fr-FR" sz="2400" b="1">
                <a:solidFill>
                  <a:schemeClr val="bg1"/>
                </a:solidFill>
              </a:rPr>
              <a:t>Stegolepis guianensis.</a:t>
            </a:r>
            <a:endParaRPr lang="fr-FR" sz="2400" b="1" dirty="0">
              <a:solidFill>
                <a:schemeClr val="bg1"/>
              </a:solidFill>
            </a:endParaRPr>
          </a:p>
        </p:txBody>
      </p:sp>
    </p:spTree>
    <p:extLst>
      <p:ext uri="{BB962C8B-B14F-4D97-AF65-F5344CB8AC3E}">
        <p14:creationId xmlns:p14="http://schemas.microsoft.com/office/powerpoint/2010/main" val="2348254050"/>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8600E39A-8A00-906E-4BDB-34F9AD7E4CC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451BF10-BCD7-15FA-82E1-CB4DCBD139E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504123" y="297000"/>
            <a:ext cx="8352000" cy="6264000"/>
          </a:xfrm>
          <a:prstGeom prst="rect">
            <a:avLst/>
          </a:prstGeom>
        </p:spPr>
      </p:pic>
      <p:sp>
        <p:nvSpPr>
          <p:cNvPr id="6" name="ZoneTexte 5">
            <a:extLst>
              <a:ext uri="{FF2B5EF4-FFF2-40B4-BE49-F238E27FC236}">
                <a16:creationId xmlns:a16="http://schemas.microsoft.com/office/drawing/2014/main" id="{6E12C897-C0BE-082F-48DB-20927C8611E3}"/>
              </a:ext>
            </a:extLst>
          </p:cNvPr>
          <p:cNvSpPr txBox="1"/>
          <p:nvPr/>
        </p:nvSpPr>
        <p:spPr>
          <a:xfrm>
            <a:off x="335877" y="2700169"/>
            <a:ext cx="3625327" cy="461665"/>
          </a:xfrm>
          <a:prstGeom prst="rect">
            <a:avLst/>
          </a:prstGeom>
          <a:noFill/>
        </p:spPr>
        <p:txBody>
          <a:bodyPr wrap="square" rtlCol="0">
            <a:spAutoFit/>
          </a:bodyPr>
          <a:lstStyle/>
          <a:p>
            <a:r>
              <a:rPr lang="fr-FR" sz="2400" b="1" dirty="0" err="1">
                <a:solidFill>
                  <a:schemeClr val="bg1"/>
                </a:solidFill>
              </a:rPr>
              <a:t>Orectanthe</a:t>
            </a:r>
            <a:r>
              <a:rPr lang="fr-FR" sz="2400" b="1" dirty="0">
                <a:solidFill>
                  <a:schemeClr val="bg1"/>
                </a:solidFill>
              </a:rPr>
              <a:t> </a:t>
            </a:r>
            <a:r>
              <a:rPr lang="fr-FR" sz="2400" b="1" dirty="0" err="1">
                <a:solidFill>
                  <a:schemeClr val="bg1"/>
                </a:solidFill>
              </a:rPr>
              <a:t>sceptrum</a:t>
            </a:r>
            <a:r>
              <a:rPr lang="fr-FR" sz="2400" b="1" dirty="0">
                <a:solidFill>
                  <a:schemeClr val="bg1"/>
                </a:solidFill>
              </a:rPr>
              <a:t>.</a:t>
            </a:r>
          </a:p>
        </p:txBody>
      </p:sp>
    </p:spTree>
    <p:extLst>
      <p:ext uri="{BB962C8B-B14F-4D97-AF65-F5344CB8AC3E}">
        <p14:creationId xmlns:p14="http://schemas.microsoft.com/office/powerpoint/2010/main" val="2030888678"/>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AB23CE8F-7408-02B6-2EAE-0ADFEFFB2FF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1513131-88F8-85E3-378A-A04E829089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94977" y="279000"/>
            <a:ext cx="4202046" cy="6300000"/>
          </a:xfrm>
          <a:prstGeom prst="rect">
            <a:avLst/>
          </a:prstGeom>
        </p:spPr>
      </p:pic>
      <p:sp>
        <p:nvSpPr>
          <p:cNvPr id="4" name="ZoneTexte 3">
            <a:extLst>
              <a:ext uri="{FF2B5EF4-FFF2-40B4-BE49-F238E27FC236}">
                <a16:creationId xmlns:a16="http://schemas.microsoft.com/office/drawing/2014/main" id="{DC9C5A8C-D7B1-7B63-2D8E-F25AEB9D2DA5}"/>
              </a:ext>
            </a:extLst>
          </p:cNvPr>
          <p:cNvSpPr txBox="1"/>
          <p:nvPr/>
        </p:nvSpPr>
        <p:spPr>
          <a:xfrm>
            <a:off x="8358691" y="2775472"/>
            <a:ext cx="3377901" cy="461665"/>
          </a:xfrm>
          <a:prstGeom prst="rect">
            <a:avLst/>
          </a:prstGeom>
          <a:noFill/>
        </p:spPr>
        <p:txBody>
          <a:bodyPr wrap="square" rtlCol="0">
            <a:spAutoFit/>
          </a:bodyPr>
          <a:lstStyle/>
          <a:p>
            <a:r>
              <a:rPr lang="fr-FR" sz="2400" b="1">
                <a:solidFill>
                  <a:schemeClr val="bg1"/>
                </a:solidFill>
              </a:rPr>
              <a:t>Drosera roraimae.</a:t>
            </a:r>
            <a:endParaRPr lang="fr-FR" sz="2400" b="1" dirty="0">
              <a:solidFill>
                <a:schemeClr val="bg1"/>
              </a:solidFill>
            </a:endParaRPr>
          </a:p>
        </p:txBody>
      </p:sp>
    </p:spTree>
    <p:extLst>
      <p:ext uri="{BB962C8B-B14F-4D97-AF65-F5344CB8AC3E}">
        <p14:creationId xmlns:p14="http://schemas.microsoft.com/office/powerpoint/2010/main" val="348255556"/>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B8E2A15D-CA9B-9B31-CD34-734E5E2B979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C47910D-3681-CFA9-DA98-E6AA64C0C2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20527" y="297000"/>
            <a:ext cx="8352000" cy="6264000"/>
          </a:xfrm>
          <a:prstGeom prst="rect">
            <a:avLst/>
          </a:prstGeom>
        </p:spPr>
      </p:pic>
      <p:sp>
        <p:nvSpPr>
          <p:cNvPr id="4" name="ZoneTexte 3">
            <a:extLst>
              <a:ext uri="{FF2B5EF4-FFF2-40B4-BE49-F238E27FC236}">
                <a16:creationId xmlns:a16="http://schemas.microsoft.com/office/drawing/2014/main" id="{14358A87-1717-2587-AB01-10AEFA801D81}"/>
              </a:ext>
            </a:extLst>
          </p:cNvPr>
          <p:cNvSpPr txBox="1"/>
          <p:nvPr/>
        </p:nvSpPr>
        <p:spPr>
          <a:xfrm>
            <a:off x="150607" y="2979868"/>
            <a:ext cx="2979868" cy="461665"/>
          </a:xfrm>
          <a:prstGeom prst="rect">
            <a:avLst/>
          </a:prstGeom>
          <a:noFill/>
        </p:spPr>
        <p:txBody>
          <a:bodyPr wrap="square" rtlCol="0">
            <a:spAutoFit/>
          </a:bodyPr>
          <a:lstStyle/>
          <a:p>
            <a:r>
              <a:rPr lang="fr-FR" sz="2400" b="1">
                <a:solidFill>
                  <a:schemeClr val="bg1"/>
                </a:solidFill>
              </a:rPr>
              <a:t>Drimys roraimensis.</a:t>
            </a:r>
            <a:endParaRPr lang="fr-FR" sz="2400" b="1" dirty="0">
              <a:solidFill>
                <a:schemeClr val="bg1"/>
              </a:solidFill>
            </a:endParaRPr>
          </a:p>
        </p:txBody>
      </p:sp>
    </p:spTree>
    <p:extLst>
      <p:ext uri="{BB962C8B-B14F-4D97-AF65-F5344CB8AC3E}">
        <p14:creationId xmlns:p14="http://schemas.microsoft.com/office/powerpoint/2010/main" val="3146842088"/>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E642A847-E715-3DE7-C988-BE6CE7C83C2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192D095-9D23-8D59-C64A-9C80DF99CF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7628" y="315000"/>
            <a:ext cx="8304000" cy="6228000"/>
          </a:xfrm>
          <a:prstGeom prst="rect">
            <a:avLst/>
          </a:prstGeom>
        </p:spPr>
      </p:pic>
      <p:sp>
        <p:nvSpPr>
          <p:cNvPr id="4" name="ZoneTexte 3">
            <a:extLst>
              <a:ext uri="{FF2B5EF4-FFF2-40B4-BE49-F238E27FC236}">
                <a16:creationId xmlns:a16="http://schemas.microsoft.com/office/drawing/2014/main" id="{B4EC5F3C-189F-5A2F-2414-3C8D8396C44B}"/>
              </a:ext>
            </a:extLst>
          </p:cNvPr>
          <p:cNvSpPr txBox="1"/>
          <p:nvPr/>
        </p:nvSpPr>
        <p:spPr>
          <a:xfrm>
            <a:off x="8735209" y="2482328"/>
            <a:ext cx="3159163" cy="1200329"/>
          </a:xfrm>
          <a:prstGeom prst="rect">
            <a:avLst/>
          </a:prstGeom>
          <a:noFill/>
        </p:spPr>
        <p:txBody>
          <a:bodyPr wrap="square" rtlCol="0">
            <a:spAutoFit/>
          </a:bodyPr>
          <a:lstStyle/>
          <a:p>
            <a:r>
              <a:rPr lang="fr-FR" sz="2400" b="1">
                <a:solidFill>
                  <a:schemeClr val="bg1"/>
                </a:solidFill>
              </a:rPr>
              <a:t>Crepinella chimantensis subsp. rugosifolia.</a:t>
            </a:r>
            <a:endParaRPr lang="fr-FR" sz="2400" b="1" dirty="0">
              <a:solidFill>
                <a:schemeClr val="bg1"/>
              </a:solidFill>
            </a:endParaRPr>
          </a:p>
        </p:txBody>
      </p:sp>
    </p:spTree>
    <p:extLst>
      <p:ext uri="{BB962C8B-B14F-4D97-AF65-F5344CB8AC3E}">
        <p14:creationId xmlns:p14="http://schemas.microsoft.com/office/powerpoint/2010/main" val="216273567"/>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B7F7C98B-0D13-6FA3-F41E-3C90D537ABD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42CEFA0-EBFB-A2DE-88FC-A95223D51C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35680" y="315000"/>
            <a:ext cx="8304000" cy="6228000"/>
          </a:xfrm>
          <a:prstGeom prst="rect">
            <a:avLst/>
          </a:prstGeom>
        </p:spPr>
      </p:pic>
      <p:sp>
        <p:nvSpPr>
          <p:cNvPr id="5" name="ZoneTexte 4">
            <a:extLst>
              <a:ext uri="{FF2B5EF4-FFF2-40B4-BE49-F238E27FC236}">
                <a16:creationId xmlns:a16="http://schemas.microsoft.com/office/drawing/2014/main" id="{F0F64D2A-F319-93DE-E8F6-6052B5F827F6}"/>
              </a:ext>
            </a:extLst>
          </p:cNvPr>
          <p:cNvSpPr txBox="1"/>
          <p:nvPr/>
        </p:nvSpPr>
        <p:spPr>
          <a:xfrm>
            <a:off x="613186" y="2486376"/>
            <a:ext cx="3108960" cy="830997"/>
          </a:xfrm>
          <a:prstGeom prst="rect">
            <a:avLst/>
          </a:prstGeom>
          <a:noFill/>
        </p:spPr>
        <p:txBody>
          <a:bodyPr wrap="square" rtlCol="0">
            <a:spAutoFit/>
          </a:bodyPr>
          <a:lstStyle/>
          <a:p>
            <a:r>
              <a:rPr lang="fr-FR" sz="2400" b="1">
                <a:solidFill>
                  <a:schemeClr val="bg1"/>
                </a:solidFill>
              </a:rPr>
              <a:t>Maguireothamnus speciosus.</a:t>
            </a:r>
            <a:endParaRPr lang="fr-FR" sz="2400" b="1" dirty="0">
              <a:solidFill>
                <a:schemeClr val="bg1"/>
              </a:solidFill>
            </a:endParaRPr>
          </a:p>
        </p:txBody>
      </p:sp>
    </p:spTree>
    <p:extLst>
      <p:ext uri="{BB962C8B-B14F-4D97-AF65-F5344CB8AC3E}">
        <p14:creationId xmlns:p14="http://schemas.microsoft.com/office/powerpoint/2010/main" val="2881807582"/>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4A58AB48-8633-992F-185E-234E7272E89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B558949-7EFC-A3CA-4D11-3B873B5652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17365" y="309000"/>
            <a:ext cx="4680000" cy="6240000"/>
          </a:xfrm>
          <a:prstGeom prst="rect">
            <a:avLst/>
          </a:prstGeom>
        </p:spPr>
      </p:pic>
      <p:sp>
        <p:nvSpPr>
          <p:cNvPr id="4" name="ZoneTexte 3">
            <a:extLst>
              <a:ext uri="{FF2B5EF4-FFF2-40B4-BE49-F238E27FC236}">
                <a16:creationId xmlns:a16="http://schemas.microsoft.com/office/drawing/2014/main" id="{2C0D3564-BB3F-832A-4E07-045B1106FEEE}"/>
              </a:ext>
            </a:extLst>
          </p:cNvPr>
          <p:cNvSpPr txBox="1"/>
          <p:nvPr/>
        </p:nvSpPr>
        <p:spPr>
          <a:xfrm>
            <a:off x="8681423" y="2493998"/>
            <a:ext cx="3089025" cy="461665"/>
          </a:xfrm>
          <a:prstGeom prst="rect">
            <a:avLst/>
          </a:prstGeom>
          <a:noFill/>
        </p:spPr>
        <p:txBody>
          <a:bodyPr wrap="square" rtlCol="0">
            <a:spAutoFit/>
          </a:bodyPr>
          <a:lstStyle/>
          <a:p>
            <a:r>
              <a:rPr lang="fr-FR" sz="2400" b="1">
                <a:solidFill>
                  <a:schemeClr val="bg1"/>
                </a:solidFill>
              </a:rPr>
              <a:t>Tillandsia turneri.</a:t>
            </a:r>
            <a:endParaRPr lang="fr-FR" sz="2400" b="1" dirty="0">
              <a:solidFill>
                <a:schemeClr val="bg1"/>
              </a:solidFill>
            </a:endParaRPr>
          </a:p>
        </p:txBody>
      </p:sp>
    </p:spTree>
    <p:extLst>
      <p:ext uri="{BB962C8B-B14F-4D97-AF65-F5344CB8AC3E}">
        <p14:creationId xmlns:p14="http://schemas.microsoft.com/office/powerpoint/2010/main" val="3212423323"/>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6789BE43-356F-7E8A-0342-7D7872EB2392}"/>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6E37F2EF-F07F-35DA-6576-786E22CF2B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32382" y="261000"/>
            <a:ext cx="9499357" cy="6336000"/>
          </a:xfrm>
          <a:prstGeom prst="rect">
            <a:avLst/>
          </a:prstGeom>
        </p:spPr>
      </p:pic>
      <p:sp>
        <p:nvSpPr>
          <p:cNvPr id="6" name="ZoneTexte 5">
            <a:extLst>
              <a:ext uri="{FF2B5EF4-FFF2-40B4-BE49-F238E27FC236}">
                <a16:creationId xmlns:a16="http://schemas.microsoft.com/office/drawing/2014/main" id="{38B3EB0F-40E4-9853-D9B5-D8E89A871A3C}"/>
              </a:ext>
            </a:extLst>
          </p:cNvPr>
          <p:cNvSpPr txBox="1"/>
          <p:nvPr/>
        </p:nvSpPr>
        <p:spPr>
          <a:xfrm>
            <a:off x="4439322" y="6135335"/>
            <a:ext cx="3313355" cy="461665"/>
          </a:xfrm>
          <a:prstGeom prst="rect">
            <a:avLst/>
          </a:prstGeom>
          <a:noFill/>
        </p:spPr>
        <p:txBody>
          <a:bodyPr wrap="square" rtlCol="0">
            <a:spAutoFit/>
          </a:bodyPr>
          <a:lstStyle/>
          <a:p>
            <a:r>
              <a:rPr lang="fr-FR" sz="2400" b="1" dirty="0">
                <a:solidFill>
                  <a:schemeClr val="bg1"/>
                </a:solidFill>
              </a:rPr>
              <a:t>Edessa </a:t>
            </a:r>
            <a:r>
              <a:rPr lang="fr-FR" sz="2400" b="1" dirty="0" err="1">
                <a:solidFill>
                  <a:schemeClr val="bg1"/>
                </a:solidFill>
              </a:rPr>
              <a:t>rufomarginata</a:t>
            </a:r>
            <a:r>
              <a:rPr lang="fr-FR" sz="2400" b="1" dirty="0">
                <a:solidFill>
                  <a:schemeClr val="bg1"/>
                </a:solidFill>
              </a:rPr>
              <a:t>.</a:t>
            </a:r>
          </a:p>
        </p:txBody>
      </p:sp>
    </p:spTree>
    <p:extLst>
      <p:ext uri="{BB962C8B-B14F-4D97-AF65-F5344CB8AC3E}">
        <p14:creationId xmlns:p14="http://schemas.microsoft.com/office/powerpoint/2010/main" val="1138611540"/>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A0E95D1D-8836-ADD2-A384-DBA759819B4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ECFE98EF-074A-024F-7388-F5EFB0C0B7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50324" y="279000"/>
            <a:ext cx="9445397" cy="6300000"/>
          </a:xfrm>
          <a:prstGeom prst="rect">
            <a:avLst/>
          </a:prstGeom>
        </p:spPr>
      </p:pic>
      <p:sp>
        <p:nvSpPr>
          <p:cNvPr id="4" name="ZoneTexte 3">
            <a:extLst>
              <a:ext uri="{FF2B5EF4-FFF2-40B4-BE49-F238E27FC236}">
                <a16:creationId xmlns:a16="http://schemas.microsoft.com/office/drawing/2014/main" id="{29F10456-E8E0-7DC5-9AAA-23DEF7E4946F}"/>
              </a:ext>
            </a:extLst>
          </p:cNvPr>
          <p:cNvSpPr txBox="1"/>
          <p:nvPr/>
        </p:nvSpPr>
        <p:spPr>
          <a:xfrm>
            <a:off x="44780" y="3262714"/>
            <a:ext cx="2506532" cy="461665"/>
          </a:xfrm>
          <a:prstGeom prst="rect">
            <a:avLst/>
          </a:prstGeom>
          <a:noFill/>
        </p:spPr>
        <p:txBody>
          <a:bodyPr wrap="square" rtlCol="0">
            <a:spAutoFit/>
          </a:bodyPr>
          <a:lstStyle/>
          <a:p>
            <a:r>
              <a:rPr lang="fr-FR" sz="2400" b="1" dirty="0">
                <a:solidFill>
                  <a:schemeClr val="bg1"/>
                </a:solidFill>
              </a:rPr>
              <a:t>Papillon ocellé.</a:t>
            </a:r>
          </a:p>
        </p:txBody>
      </p:sp>
    </p:spTree>
    <p:extLst>
      <p:ext uri="{BB962C8B-B14F-4D97-AF65-F5344CB8AC3E}">
        <p14:creationId xmlns:p14="http://schemas.microsoft.com/office/powerpoint/2010/main" val="1691557217"/>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D42A9ABE-83B7-B48C-FE1A-A3EB10594ED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C60DE66-509A-A39E-FF15-8A1BA10BE2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9346" y="367508"/>
            <a:ext cx="9180000" cy="6122984"/>
          </a:xfrm>
          <a:prstGeom prst="rect">
            <a:avLst/>
          </a:prstGeom>
        </p:spPr>
      </p:pic>
      <p:sp>
        <p:nvSpPr>
          <p:cNvPr id="4" name="ZoneTexte 3">
            <a:extLst>
              <a:ext uri="{FF2B5EF4-FFF2-40B4-BE49-F238E27FC236}">
                <a16:creationId xmlns:a16="http://schemas.microsoft.com/office/drawing/2014/main" id="{3BDC36F8-664D-B4B0-024A-143B675CEC63}"/>
              </a:ext>
            </a:extLst>
          </p:cNvPr>
          <p:cNvSpPr txBox="1"/>
          <p:nvPr/>
        </p:nvSpPr>
        <p:spPr>
          <a:xfrm>
            <a:off x="9549346" y="2277933"/>
            <a:ext cx="2359369" cy="1569660"/>
          </a:xfrm>
          <a:prstGeom prst="rect">
            <a:avLst/>
          </a:prstGeom>
          <a:noFill/>
        </p:spPr>
        <p:txBody>
          <a:bodyPr wrap="square" rtlCol="0">
            <a:spAutoFit/>
          </a:bodyPr>
          <a:lstStyle/>
          <a:p>
            <a:r>
              <a:rPr lang="fr-FR" sz="2400" b="1">
                <a:solidFill>
                  <a:schemeClr val="bg1"/>
                </a:solidFill>
              </a:rPr>
              <a:t>Randonneurs au sommet du mont Roraima en 2010.</a:t>
            </a:r>
            <a:endParaRPr lang="fr-FR" sz="2400" b="1" dirty="0">
              <a:solidFill>
                <a:schemeClr val="bg1"/>
              </a:solidFill>
            </a:endParaRPr>
          </a:p>
        </p:txBody>
      </p:sp>
    </p:spTree>
    <p:extLst>
      <p:ext uri="{BB962C8B-B14F-4D97-AF65-F5344CB8AC3E}">
        <p14:creationId xmlns:p14="http://schemas.microsoft.com/office/powerpoint/2010/main" val="3233634066"/>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CAC15B5A-A85C-FF04-2ADF-5D3574FA28B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8319796-7A6F-AE70-A04D-56BB98264F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42390" y="297000"/>
            <a:ext cx="9391412" cy="6264000"/>
          </a:xfrm>
          <a:prstGeom prst="rect">
            <a:avLst/>
          </a:prstGeom>
        </p:spPr>
      </p:pic>
      <p:sp>
        <p:nvSpPr>
          <p:cNvPr id="4" name="ZoneTexte 3">
            <a:extLst>
              <a:ext uri="{FF2B5EF4-FFF2-40B4-BE49-F238E27FC236}">
                <a16:creationId xmlns:a16="http://schemas.microsoft.com/office/drawing/2014/main" id="{B8FA5258-CF3E-FDF3-3D15-CB622ECC57EB}"/>
              </a:ext>
            </a:extLst>
          </p:cNvPr>
          <p:cNvSpPr txBox="1"/>
          <p:nvPr/>
        </p:nvSpPr>
        <p:spPr>
          <a:xfrm>
            <a:off x="258198" y="1905506"/>
            <a:ext cx="2291379" cy="3046988"/>
          </a:xfrm>
          <a:prstGeom prst="rect">
            <a:avLst/>
          </a:prstGeom>
          <a:noFill/>
        </p:spPr>
        <p:txBody>
          <a:bodyPr wrap="square" rtlCol="0">
            <a:spAutoFit/>
          </a:bodyPr>
          <a:lstStyle/>
          <a:p>
            <a:r>
              <a:rPr lang="fr-FR" sz="2400" b="1">
                <a:solidFill>
                  <a:schemeClr val="bg1"/>
                </a:solidFill>
              </a:rPr>
              <a:t>Vue du mont Roraima (à droite) et du tepuy Kukenan (à gauche) depuis le village de Paratepui.</a:t>
            </a:r>
            <a:endParaRPr lang="fr-FR" sz="2400" b="1" dirty="0">
              <a:solidFill>
                <a:schemeClr val="bg1"/>
              </a:solidFill>
            </a:endParaRPr>
          </a:p>
        </p:txBody>
      </p:sp>
    </p:spTree>
    <p:extLst>
      <p:ext uri="{BB962C8B-B14F-4D97-AF65-F5344CB8AC3E}">
        <p14:creationId xmlns:p14="http://schemas.microsoft.com/office/powerpoint/2010/main" val="2995144256"/>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C7DA876F-C97E-4470-9A4D-A0587BFB08B9}"/>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A02FD25-EBA3-2C4A-6C54-E5FACBA2C9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19200" y="685800"/>
            <a:ext cx="9753600" cy="5486400"/>
          </a:xfrm>
          <a:prstGeom prst="rect">
            <a:avLst/>
          </a:prstGeom>
        </p:spPr>
      </p:pic>
      <p:sp>
        <p:nvSpPr>
          <p:cNvPr id="4" name="ZoneTexte 3">
            <a:extLst>
              <a:ext uri="{FF2B5EF4-FFF2-40B4-BE49-F238E27FC236}">
                <a16:creationId xmlns:a16="http://schemas.microsoft.com/office/drawing/2014/main" id="{ABE79302-946D-F98F-C707-8609F186BDFE}"/>
              </a:ext>
            </a:extLst>
          </p:cNvPr>
          <p:cNvSpPr txBox="1"/>
          <p:nvPr/>
        </p:nvSpPr>
        <p:spPr>
          <a:xfrm>
            <a:off x="1043491" y="6172200"/>
            <a:ext cx="11306287" cy="461665"/>
          </a:xfrm>
          <a:prstGeom prst="rect">
            <a:avLst/>
          </a:prstGeom>
          <a:noFill/>
        </p:spPr>
        <p:txBody>
          <a:bodyPr wrap="square" rtlCol="0">
            <a:spAutoFit/>
          </a:bodyPr>
          <a:lstStyle/>
          <a:p>
            <a:r>
              <a:rPr lang="fr-FR" sz="2400" b="1"/>
              <a:t>Vue de la « Rampe », principale voie d'accès au sommet du mont Roraima.</a:t>
            </a:r>
            <a:endParaRPr lang="fr-FR" sz="2400" b="1" dirty="0"/>
          </a:p>
        </p:txBody>
      </p:sp>
    </p:spTree>
    <p:extLst>
      <p:ext uri="{BB962C8B-B14F-4D97-AF65-F5344CB8AC3E}">
        <p14:creationId xmlns:p14="http://schemas.microsoft.com/office/powerpoint/2010/main" val="903192221"/>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98F6CFE6-B106-B290-56F4-9D903A3E923C}"/>
            </a:ext>
          </a:extLst>
        </p:cNvPr>
        <p:cNvGrpSpPr/>
        <p:nvPr/>
      </p:nvGrpSpPr>
      <p:grpSpPr>
        <a:xfrm>
          <a:off x="0" y="0"/>
          <a:ext cx="0" cy="0"/>
          <a:chOff x="0" y="0"/>
          <a:chExt cx="0" cy="0"/>
        </a:xfrm>
      </p:grpSpPr>
      <p:sp>
        <p:nvSpPr>
          <p:cNvPr id="5" name="ZoneTexte 4">
            <a:extLst>
              <a:ext uri="{FF2B5EF4-FFF2-40B4-BE49-F238E27FC236}">
                <a16:creationId xmlns:a16="http://schemas.microsoft.com/office/drawing/2014/main" id="{B771DE31-B836-C704-FAFA-9315526D3E1F}"/>
              </a:ext>
            </a:extLst>
          </p:cNvPr>
          <p:cNvSpPr txBox="1"/>
          <p:nvPr/>
        </p:nvSpPr>
        <p:spPr>
          <a:xfrm>
            <a:off x="1183341" y="763793"/>
            <a:ext cx="11553713" cy="523220"/>
          </a:xfrm>
          <a:prstGeom prst="rect">
            <a:avLst/>
          </a:prstGeom>
          <a:noFill/>
        </p:spPr>
        <p:txBody>
          <a:bodyPr wrap="square" rtlCol="0">
            <a:spAutoFit/>
          </a:bodyPr>
          <a:lstStyle/>
          <a:p>
            <a:r>
              <a:rPr lang="fr-FR" sz="2800" b="1" dirty="0">
                <a:solidFill>
                  <a:schemeClr val="bg1"/>
                </a:solidFill>
              </a:rPr>
              <a:t>Lorient Vous Présente Le Mont- Roraima – Amérique – Du - Sud</a:t>
            </a:r>
          </a:p>
        </p:txBody>
      </p:sp>
      <p:sp>
        <p:nvSpPr>
          <p:cNvPr id="6" name="ZoneTexte 5">
            <a:extLst>
              <a:ext uri="{FF2B5EF4-FFF2-40B4-BE49-F238E27FC236}">
                <a16:creationId xmlns:a16="http://schemas.microsoft.com/office/drawing/2014/main" id="{104DC461-A53A-8C06-741A-FCA55A6B4EAE}"/>
              </a:ext>
            </a:extLst>
          </p:cNvPr>
          <p:cNvSpPr txBox="1"/>
          <p:nvPr/>
        </p:nvSpPr>
        <p:spPr>
          <a:xfrm>
            <a:off x="3496236" y="2384771"/>
            <a:ext cx="8111266" cy="523220"/>
          </a:xfrm>
          <a:prstGeom prst="rect">
            <a:avLst/>
          </a:prstGeom>
          <a:noFill/>
        </p:spPr>
        <p:txBody>
          <a:bodyPr wrap="square" rtlCol="0">
            <a:spAutoFit/>
          </a:bodyPr>
          <a:lstStyle/>
          <a:p>
            <a:r>
              <a:rPr lang="fr-FR" sz="2800" b="1" dirty="0">
                <a:solidFill>
                  <a:schemeClr val="bg1"/>
                </a:solidFill>
              </a:rPr>
              <a:t>Sur La </a:t>
            </a:r>
            <a:r>
              <a:rPr lang="fr-FR" sz="2800" b="1" dirty="0" err="1">
                <a:solidFill>
                  <a:schemeClr val="bg1"/>
                </a:solidFill>
              </a:rPr>
              <a:t>Suggètion</a:t>
            </a:r>
            <a:r>
              <a:rPr lang="fr-FR" sz="2800" b="1" dirty="0">
                <a:solidFill>
                  <a:schemeClr val="bg1"/>
                </a:solidFill>
              </a:rPr>
              <a:t> De </a:t>
            </a:r>
            <a:r>
              <a:rPr lang="fr-FR" sz="2800" b="1" dirty="0" err="1">
                <a:solidFill>
                  <a:schemeClr val="bg1"/>
                </a:solidFill>
              </a:rPr>
              <a:t>JackDidier</a:t>
            </a:r>
            <a:endParaRPr lang="fr-FR" sz="2800" b="1" dirty="0">
              <a:solidFill>
                <a:schemeClr val="bg1"/>
              </a:solidFill>
            </a:endParaRPr>
          </a:p>
        </p:txBody>
      </p:sp>
      <p:sp>
        <p:nvSpPr>
          <p:cNvPr id="7" name="ZoneTexte 6">
            <a:extLst>
              <a:ext uri="{FF2B5EF4-FFF2-40B4-BE49-F238E27FC236}">
                <a16:creationId xmlns:a16="http://schemas.microsoft.com/office/drawing/2014/main" id="{3CA86319-40BB-775A-133E-917260A0A211}"/>
              </a:ext>
            </a:extLst>
          </p:cNvPr>
          <p:cNvSpPr txBox="1"/>
          <p:nvPr/>
        </p:nvSpPr>
        <p:spPr>
          <a:xfrm>
            <a:off x="3657600" y="4270786"/>
            <a:ext cx="7110805" cy="523220"/>
          </a:xfrm>
          <a:prstGeom prst="rect">
            <a:avLst/>
          </a:prstGeom>
          <a:noFill/>
        </p:spPr>
        <p:txBody>
          <a:bodyPr wrap="square" rtlCol="0">
            <a:spAutoFit/>
          </a:bodyPr>
          <a:lstStyle/>
          <a:p>
            <a:r>
              <a:rPr lang="fr-FR" sz="2800" b="1" dirty="0">
                <a:solidFill>
                  <a:schemeClr val="bg1"/>
                </a:solidFill>
              </a:rPr>
              <a:t>Les </a:t>
            </a:r>
            <a:r>
              <a:rPr lang="fr-FR" sz="2800" b="1" dirty="0" err="1">
                <a:solidFill>
                  <a:schemeClr val="bg1"/>
                </a:solidFill>
              </a:rPr>
              <a:t>Imames</a:t>
            </a:r>
            <a:r>
              <a:rPr lang="fr-FR" sz="2800" b="1" dirty="0">
                <a:solidFill>
                  <a:schemeClr val="bg1"/>
                </a:solidFill>
              </a:rPr>
              <a:t> Et Le Son Du Net</a:t>
            </a:r>
          </a:p>
        </p:txBody>
      </p:sp>
      <p:sp>
        <p:nvSpPr>
          <p:cNvPr id="8" name="ZoneTexte 7">
            <a:extLst>
              <a:ext uri="{FF2B5EF4-FFF2-40B4-BE49-F238E27FC236}">
                <a16:creationId xmlns:a16="http://schemas.microsoft.com/office/drawing/2014/main" id="{C0F96B4F-5C16-F5A2-E9C6-596BAA270A8C}"/>
              </a:ext>
            </a:extLst>
          </p:cNvPr>
          <p:cNvSpPr txBox="1"/>
          <p:nvPr/>
        </p:nvSpPr>
        <p:spPr>
          <a:xfrm>
            <a:off x="5572461" y="5744583"/>
            <a:ext cx="4991548"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4079111700"/>
      </p:ext>
    </p:extLst>
  </p:cSld>
  <p:clrMapOvr>
    <a:masterClrMapping/>
  </p:clrMapOvr>
  <mc:AlternateContent xmlns:mc="http://schemas.openxmlformats.org/markup-compatibility/2006">
    <mc:Choice xmlns:p14="http://schemas.microsoft.com/office/powerpoint/2010/main" Requires="p14">
      <p:transition spd="slow" p14:dur="6000" advClick="0" advTm="14000">
        <p:blinds dir="vert"/>
      </p:transition>
    </mc:Choice>
    <mc:Fallback>
      <p:transition spd="slow" advClick="0" advTm="14000">
        <p:blinds dir="vert"/>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151</TotalTime>
  <Words>368</Words>
  <Application>Microsoft Office PowerPoint</Application>
  <PresentationFormat>Grand écran</PresentationFormat>
  <Paragraphs>36</Paragraphs>
  <Slides>30</Slides>
  <Notes>2</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2026-05-12T07:53:05Z</dcterms:created>
  <dcterms:modified xsi:type="dcterms:W3CDTF">2026-06-12T07:44:13Z</dcterms:modified>
</cp:coreProperties>
</file>