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58" r:id="rId5"/>
    <p:sldId id="259" r:id="rId6"/>
    <p:sldId id="260" r:id="rId7"/>
    <p:sldId id="261" r:id="rId8"/>
    <p:sldId id="263" r:id="rId9"/>
    <p:sldId id="264" r:id="rId10"/>
    <p:sldId id="262" r:id="rId11"/>
    <p:sldId id="265" r:id="rId12"/>
    <p:sldId id="266" r:id="rId13"/>
    <p:sldId id="267" r:id="rId14"/>
    <p:sldId id="268" r:id="rId15"/>
    <p:sldId id="270" r:id="rId16"/>
    <p:sldId id="271" r:id="rId17"/>
    <p:sldId id="269" r:id="rId18"/>
    <p:sldId id="272" r:id="rId19"/>
    <p:sldId id="273" r:id="rId20"/>
    <p:sldId id="274" r:id="rId21"/>
    <p:sldId id="285" r:id="rId22"/>
    <p:sldId id="275" r:id="rId23"/>
    <p:sldId id="276" r:id="rId24"/>
    <p:sldId id="277" r:id="rId25"/>
    <p:sldId id="278" r:id="rId26"/>
    <p:sldId id="280" r:id="rId27"/>
    <p:sldId id="281" r:id="rId28"/>
    <p:sldId id="279" r:id="rId29"/>
    <p:sldId id="282" r:id="rId30"/>
    <p:sldId id="283"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3C5B1E-B1F3-468E-BE1C-E75ADA7B1FC2}" v="54" dt="2026-06-09T04:15:16.6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4" autoAdjust="0"/>
    <p:restoredTop sz="94660"/>
  </p:normalViewPr>
  <p:slideViewPr>
    <p:cSldViewPr snapToGrid="0">
      <p:cViewPr varScale="1">
        <p:scale>
          <a:sx n="71" d="100"/>
          <a:sy n="71" d="100"/>
        </p:scale>
        <p:origin x="20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B8A946-6082-18D9-5C82-597E0F922B6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38FFDD8-73F3-838C-99D8-C09DB1E184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7E998F4-4807-2440-2544-864242AD5A85}"/>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382AA612-9ABD-A8EC-F574-8ACB7547C5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8EE553-0FAD-51BF-58EC-70D81F56306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7218919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44AE5C-CC2B-EDDD-829B-69BD78672A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6F50B3-BB99-F783-2A53-B81CC78BBCF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C75E3B-244A-1509-354B-2E3BCF3D6090}"/>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1DC95C0F-9055-076E-6874-36A6D2C991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753B52-6CD0-16F4-613E-8C2895294BDC}"/>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584939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017612-26BC-86F4-2549-F2A9C5AB5C2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E0C6E9-6B54-50F8-5D8D-35E71FADB1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BAEDF5-F630-6C74-1449-8448CA515C5B}"/>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D1BE8912-8EFA-E9CE-97E1-92CAA64221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A05DEE-971E-6CB8-E845-08BAA15B7810}"/>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0527463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BFFA28-1FAE-A6FA-4F54-8080628B1D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29A2AE-F4AF-0E6D-3772-5598D8723C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AF5001-7F0D-700E-FF8F-79CF8AC8C5D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CA6A1C0-54DE-FC47-F5F8-7C4C94B6565F}"/>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6" name="Espace réservé du pied de page 5">
            <a:extLst>
              <a:ext uri="{FF2B5EF4-FFF2-40B4-BE49-F238E27FC236}">
                <a16:creationId xmlns:a16="http://schemas.microsoft.com/office/drawing/2014/main" id="{0CB6AD59-274B-9410-BDB3-1868CB4029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2669BA-5173-F96E-B7DC-5AD02F4D67B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7276927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FADDC-589F-044F-02CF-17D48FB229F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933BC40-BF18-18C4-828F-244E378810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B617A8-6049-8626-0868-D857D4B47D8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56CEEE-0A63-539E-B422-91F1E17A4D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1C04526-EC9F-DF99-4033-89A2C5058D4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C81384-7B38-2C7A-C3BA-C20DC9FD7CA8}"/>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8" name="Espace réservé du pied de page 7">
            <a:extLst>
              <a:ext uri="{FF2B5EF4-FFF2-40B4-BE49-F238E27FC236}">
                <a16:creationId xmlns:a16="http://schemas.microsoft.com/office/drawing/2014/main" id="{1125C0AC-4BF9-A41F-A946-19E632EDBF0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94F005-971E-DC56-1136-6780DD8E2268}"/>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488901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18E93A-1FC2-665B-89D0-D60BF218B5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D7F4A4-9A0F-1C80-8BB3-F5E7F114E4C1}"/>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4" name="Espace réservé du pied de page 3">
            <a:extLst>
              <a:ext uri="{FF2B5EF4-FFF2-40B4-BE49-F238E27FC236}">
                <a16:creationId xmlns:a16="http://schemas.microsoft.com/office/drawing/2014/main" id="{E982C05C-39F2-6BDF-3E47-8435A09AC22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5B69D-C6E2-553E-1840-AED2420331B2}"/>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289330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1A91053-9314-C542-411C-17D8763A94F4}"/>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3" name="Espace réservé du pied de page 2">
            <a:extLst>
              <a:ext uri="{FF2B5EF4-FFF2-40B4-BE49-F238E27FC236}">
                <a16:creationId xmlns:a16="http://schemas.microsoft.com/office/drawing/2014/main" id="{0FB35292-D2D6-342B-CDEE-95647E27CFA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92856E8-EBAD-C3DD-9C09-B18503EF309D}"/>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5948458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A5D40-AB87-BEA8-24DF-3F86053CF8C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A49D55E-CDA7-F67A-5031-055BA9C5DA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8E29C53-B793-A584-69D7-5F3D595ED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DF0536-5369-CD2E-7DD0-7145E6D84F73}"/>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6" name="Espace réservé du pied de page 5">
            <a:extLst>
              <a:ext uri="{FF2B5EF4-FFF2-40B4-BE49-F238E27FC236}">
                <a16:creationId xmlns:a16="http://schemas.microsoft.com/office/drawing/2014/main" id="{D34CD552-39A6-4DB2-8B56-2355C39578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FAB0A2-AFE1-2CAA-8092-262104CE5BC6}"/>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972770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1DF792-D9E3-731B-9891-01081C6C2B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4399336-A1E2-88AE-23ED-DCAF71564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E6E8318-1C0F-20CB-66F3-5938517B5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B20F5A-777E-373C-59D3-258C1F023A3D}"/>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6" name="Espace réservé du pied de page 5">
            <a:extLst>
              <a:ext uri="{FF2B5EF4-FFF2-40B4-BE49-F238E27FC236}">
                <a16:creationId xmlns:a16="http://schemas.microsoft.com/office/drawing/2014/main" id="{141F0933-4465-6C99-8DCB-B125AF15CF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FCD5EA-F3C0-7E85-A89D-13CD72986E2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9646732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92335E-28F9-FCF8-5095-67405F96D3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CF109-7074-E1B8-06AE-EA55FE4FB19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C17E5B-CACD-80B3-F4A4-12D527A49E46}"/>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0EB23B6A-5EAB-64B9-7687-4E720C316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4B6718-1DDF-1EB3-6BBC-F913F081C3E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439633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07834F5-34FF-92F7-24F5-DE7FA95BCA4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1D8782-0A75-FC7F-2F00-A9FA756D980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B0E137-A2A9-D4DC-407F-F57D19DCFBA6}"/>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DC819ADC-0831-63AE-DAF8-C0113FBFD1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757FCB-720D-251D-F15E-2B51F29DDEBA}"/>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6358530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CF3506D-F17A-5D09-9E12-1BFF6D8423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2AB073-BCED-3851-ED97-27FFB71B3A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0E24F4-446E-C959-A9CA-DF84EA154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907F06E7-6DAC-4CCC-A623-6256EE1792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C19B54-3829-50EC-A181-F08EA5331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D3A713-45AE-4C47-8937-B6FD45515A49}" type="slidenum">
              <a:rPr lang="fr-FR" smtClean="0"/>
              <a:t>‹N°›</a:t>
            </a:fld>
            <a:endParaRPr lang="fr-FR"/>
          </a:p>
        </p:txBody>
      </p:sp>
    </p:spTree>
    <p:extLst>
      <p:ext uri="{BB962C8B-B14F-4D97-AF65-F5344CB8AC3E}">
        <p14:creationId xmlns:p14="http://schemas.microsoft.com/office/powerpoint/2010/main" val="99993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A7F49BE-F109-8943-505B-540BC57DE9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27091" y="196567"/>
            <a:ext cx="4248000" cy="638468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486171-A5CB-AC16-AF04-F93A9477B597}"/>
              </a:ext>
            </a:extLst>
          </p:cNvPr>
          <p:cNvSpPr txBox="1"/>
          <p:nvPr/>
        </p:nvSpPr>
        <p:spPr>
          <a:xfrm>
            <a:off x="8573845" y="1936376"/>
            <a:ext cx="3302597" cy="2246769"/>
          </a:xfrm>
          <a:prstGeom prst="rect">
            <a:avLst/>
          </a:prstGeom>
          <a:noFill/>
        </p:spPr>
        <p:txBody>
          <a:bodyPr wrap="square" rtlCol="0">
            <a:spAutoFit/>
          </a:bodyPr>
          <a:lstStyle/>
          <a:p>
            <a:r>
              <a:rPr lang="fr-FR" sz="2000" b="1">
                <a:solidFill>
                  <a:schemeClr val="bg1"/>
                </a:solidFill>
              </a:rPr>
              <a:t>Représentation de Jeanne d'Arc dans un registre du Parlement de Paris par le greffier Clément de Fauquembergue, Paris, Archives nationales, 10 mai 1429.</a:t>
            </a:r>
            <a:endParaRPr lang="fr-FR" sz="2000" b="1" dirty="0">
              <a:solidFill>
                <a:schemeClr val="bg1"/>
              </a:solidFill>
            </a:endParaRPr>
          </a:p>
        </p:txBody>
      </p:sp>
      <p:sp>
        <p:nvSpPr>
          <p:cNvPr id="5" name="ZoneTexte 4">
            <a:extLst>
              <a:ext uri="{FF2B5EF4-FFF2-40B4-BE49-F238E27FC236}">
                <a16:creationId xmlns:a16="http://schemas.microsoft.com/office/drawing/2014/main" id="{C41ACFF9-7DA6-2175-85A6-00B28A6656DE}"/>
              </a:ext>
            </a:extLst>
          </p:cNvPr>
          <p:cNvSpPr txBox="1"/>
          <p:nvPr/>
        </p:nvSpPr>
        <p:spPr>
          <a:xfrm>
            <a:off x="204394" y="322730"/>
            <a:ext cx="3922697" cy="6370975"/>
          </a:xfrm>
          <a:prstGeom prst="rect">
            <a:avLst/>
          </a:prstGeom>
          <a:noFill/>
        </p:spPr>
        <p:txBody>
          <a:bodyPr wrap="square" rtlCol="0">
            <a:spAutoFit/>
          </a:bodyPr>
          <a:lstStyle/>
          <a:p>
            <a:r>
              <a:rPr lang="fr-FR" sz="2400" b="1" i="1" dirty="0">
                <a:solidFill>
                  <a:schemeClr val="bg1"/>
                </a:solidFill>
              </a:rPr>
              <a:t>Jeanne d'Arc, dite « la Pucelle , née vers 1412 à Domrémy, village du duché (actuellement dans le département des Vosges en Lorraine), et morte sur le bûcher le 30 mai 1431 à Rouen, capitale du duché de Normandie alors possession anglaise, est une héroïne de l'histoire de France, chef de guerre et sainte de l'Église catholique, surnommée posthumément « la Pucelle d’Orléans ».</a:t>
            </a:r>
          </a:p>
        </p:txBody>
      </p:sp>
      <p:sp>
        <p:nvSpPr>
          <p:cNvPr id="6" name="ZoneTexte 5">
            <a:extLst>
              <a:ext uri="{FF2B5EF4-FFF2-40B4-BE49-F238E27FC236}">
                <a16:creationId xmlns:a16="http://schemas.microsoft.com/office/drawing/2014/main" id="{38D99526-23FA-3E22-54CD-FD7777C1AE20}"/>
              </a:ext>
            </a:extLst>
          </p:cNvPr>
          <p:cNvSpPr txBox="1"/>
          <p:nvPr/>
        </p:nvSpPr>
        <p:spPr>
          <a:xfrm>
            <a:off x="8487785" y="322730"/>
            <a:ext cx="3704215" cy="646331"/>
          </a:xfrm>
          <a:prstGeom prst="rect">
            <a:avLst/>
          </a:prstGeom>
          <a:noFill/>
        </p:spPr>
        <p:txBody>
          <a:bodyPr wrap="square" rtlCol="0">
            <a:spAutoFit/>
          </a:bodyPr>
          <a:lstStyle/>
          <a:p>
            <a:r>
              <a:rPr lang="fr-FR" sz="3600" b="1" dirty="0">
                <a:solidFill>
                  <a:schemeClr val="bg1"/>
                </a:solidFill>
              </a:rPr>
              <a:t>Jean D’Arc N°1</a:t>
            </a:r>
          </a:p>
        </p:txBody>
      </p:sp>
    </p:spTree>
    <p:extLst>
      <p:ext uri="{BB962C8B-B14F-4D97-AF65-F5344CB8AC3E}">
        <p14:creationId xmlns:p14="http://schemas.microsoft.com/office/powerpoint/2010/main" val="42267360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sndAc>
          <p:stSnd loop="1">
            <p:snd r:embed="rId2" name="Résonance Patriote - Jeanne dArc chanson dHommage (Parole de 1431).wav"/>
          </p:stSnd>
        </p:sndAc>
      </p:transition>
    </mc:Choice>
    <mc:Fallback>
      <p:transition spd="slow" advClick="0" advTm="14000">
        <p:fade/>
        <p:sndAc>
          <p:stSnd loop="1">
            <p:snd r:embed="rId2" name="Résonance Patriote - Jeanne dArc chanson dHommage (Parole de 143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27925AE-3212-E8AB-7396-477F0C1FBB4D}"/>
            </a:ext>
          </a:extLst>
        </p:cNvPr>
        <p:cNvGrpSpPr/>
        <p:nvPr/>
      </p:nvGrpSpPr>
      <p:grpSpPr>
        <a:xfrm>
          <a:off x="0" y="0"/>
          <a:ext cx="0" cy="0"/>
          <a:chOff x="0" y="0"/>
          <a:chExt cx="0" cy="0"/>
        </a:xfrm>
      </p:grpSpPr>
      <p:pic>
        <p:nvPicPr>
          <p:cNvPr id="4" name="Image 3">
            <a:extLst>
              <a:ext uri="{FF2B5EF4-FFF2-40B4-BE49-F238E27FC236}">
                <a16:creationId xmlns:a16="http://schemas.microsoft.com/office/drawing/2014/main" id="{E23A689E-8CA4-9BFC-8A99-E47FF7FE30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7603" y="279000"/>
            <a:ext cx="5804223"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70D2A91A-5BCA-751F-D2C6-BC4638785A51}"/>
              </a:ext>
            </a:extLst>
          </p:cNvPr>
          <p:cNvSpPr txBox="1"/>
          <p:nvPr/>
        </p:nvSpPr>
        <p:spPr>
          <a:xfrm>
            <a:off x="8913190" y="2302136"/>
            <a:ext cx="3098203" cy="1569660"/>
          </a:xfrm>
          <a:prstGeom prst="rect">
            <a:avLst/>
          </a:prstGeom>
          <a:noFill/>
        </p:spPr>
        <p:txBody>
          <a:bodyPr wrap="square" rtlCol="0">
            <a:spAutoFit/>
          </a:bodyPr>
          <a:lstStyle/>
          <a:p>
            <a:r>
              <a:rPr lang="fr-FR" sz="2400" b="1" dirty="0">
                <a:solidFill>
                  <a:schemeClr val="bg1"/>
                </a:solidFill>
              </a:rPr>
              <a:t>Alitement du roi Charles VI « le Fol ». Paris, BnF, vers 1470-1475.</a:t>
            </a:r>
          </a:p>
        </p:txBody>
      </p:sp>
    </p:spTree>
    <p:extLst>
      <p:ext uri="{BB962C8B-B14F-4D97-AF65-F5344CB8AC3E}">
        <p14:creationId xmlns:p14="http://schemas.microsoft.com/office/powerpoint/2010/main" val="10778302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BF6F7B94-F661-207C-A200-71B1DB82A82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D6A5DB8-6BD8-294C-8D21-10337B2302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7865" y="207000"/>
            <a:ext cx="5229280" cy="6444000"/>
          </a:xfrm>
          <a:prstGeom prst="rect">
            <a:avLst/>
          </a:prstGeom>
        </p:spPr>
      </p:pic>
      <p:sp>
        <p:nvSpPr>
          <p:cNvPr id="4" name="ZoneTexte 3">
            <a:extLst>
              <a:ext uri="{FF2B5EF4-FFF2-40B4-BE49-F238E27FC236}">
                <a16:creationId xmlns:a16="http://schemas.microsoft.com/office/drawing/2014/main" id="{570E47E5-A789-9AAB-4F99-6928CA8912CA}"/>
              </a:ext>
            </a:extLst>
          </p:cNvPr>
          <p:cNvSpPr txBox="1"/>
          <p:nvPr/>
        </p:nvSpPr>
        <p:spPr>
          <a:xfrm>
            <a:off x="387299" y="2345168"/>
            <a:ext cx="3022899" cy="1938992"/>
          </a:xfrm>
          <a:prstGeom prst="rect">
            <a:avLst/>
          </a:prstGeom>
          <a:noFill/>
        </p:spPr>
        <p:txBody>
          <a:bodyPr wrap="square" rtlCol="0">
            <a:spAutoFit/>
          </a:bodyPr>
          <a:lstStyle/>
          <a:p>
            <a:r>
              <a:rPr lang="fr-FR" sz="2400" b="1">
                <a:solidFill>
                  <a:schemeClr val="bg1"/>
                </a:solidFill>
              </a:rPr>
              <a:t>Louis Ier d'Orléans, frère cadet du roi Charles VI. Londres, British Library, vers 1410-1414.</a:t>
            </a:r>
            <a:endParaRPr lang="fr-FR" sz="2400" b="1" dirty="0">
              <a:solidFill>
                <a:schemeClr val="bg1"/>
              </a:solidFill>
            </a:endParaRPr>
          </a:p>
        </p:txBody>
      </p:sp>
    </p:spTree>
    <p:extLst>
      <p:ext uri="{BB962C8B-B14F-4D97-AF65-F5344CB8AC3E}">
        <p14:creationId xmlns:p14="http://schemas.microsoft.com/office/powerpoint/2010/main" val="10957967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FF753E7-16AC-E6A7-759B-5DF18A7F23F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2647FB3-B610-F088-3E86-CFDA0C49C9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4264" y="279000"/>
            <a:ext cx="5917809" cy="6300000"/>
          </a:xfrm>
          <a:prstGeom prst="rect">
            <a:avLst/>
          </a:prstGeom>
          <a:ln>
            <a:solidFill>
              <a:schemeClr val="bg1"/>
            </a:solidFill>
          </a:ln>
        </p:spPr>
      </p:pic>
      <p:sp>
        <p:nvSpPr>
          <p:cNvPr id="4" name="ZoneTexte 3">
            <a:extLst>
              <a:ext uri="{FF2B5EF4-FFF2-40B4-BE49-F238E27FC236}">
                <a16:creationId xmlns:a16="http://schemas.microsoft.com/office/drawing/2014/main" id="{2794363B-6893-72B5-46CB-8F4DDD881259}"/>
              </a:ext>
            </a:extLst>
          </p:cNvPr>
          <p:cNvSpPr txBox="1"/>
          <p:nvPr/>
        </p:nvSpPr>
        <p:spPr>
          <a:xfrm>
            <a:off x="9057939" y="2291379"/>
            <a:ext cx="2743200" cy="1938992"/>
          </a:xfrm>
          <a:prstGeom prst="rect">
            <a:avLst/>
          </a:prstGeom>
          <a:noFill/>
        </p:spPr>
        <p:txBody>
          <a:bodyPr wrap="square" rtlCol="0">
            <a:spAutoFit/>
          </a:bodyPr>
          <a:lstStyle/>
          <a:p>
            <a:r>
              <a:rPr lang="fr-FR" sz="2400" b="1">
                <a:solidFill>
                  <a:schemeClr val="bg1"/>
                </a:solidFill>
              </a:rPr>
              <a:t>Jean sans Peur, duc de Bourgogne. Paris, BnF, vers 1410-1412.</a:t>
            </a:r>
            <a:endParaRPr lang="fr-FR" sz="2400" b="1" dirty="0">
              <a:solidFill>
                <a:schemeClr val="bg1"/>
              </a:solidFill>
            </a:endParaRPr>
          </a:p>
        </p:txBody>
      </p:sp>
    </p:spTree>
    <p:extLst>
      <p:ext uri="{BB962C8B-B14F-4D97-AF65-F5344CB8AC3E}">
        <p14:creationId xmlns:p14="http://schemas.microsoft.com/office/powerpoint/2010/main" val="1955569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B33D475-8E19-1239-66BA-3DEF4AA8BA5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D981D95-7AA7-CABC-607D-4967225770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01717" y="279000"/>
            <a:ext cx="4453956" cy="6300000"/>
          </a:xfrm>
          <a:prstGeom prst="rect">
            <a:avLst/>
          </a:prstGeom>
        </p:spPr>
      </p:pic>
      <p:sp>
        <p:nvSpPr>
          <p:cNvPr id="4" name="ZoneTexte 3">
            <a:extLst>
              <a:ext uri="{FF2B5EF4-FFF2-40B4-BE49-F238E27FC236}">
                <a16:creationId xmlns:a16="http://schemas.microsoft.com/office/drawing/2014/main" id="{74189605-D8EB-3F11-85CE-C453A6FB8D29}"/>
              </a:ext>
            </a:extLst>
          </p:cNvPr>
          <p:cNvSpPr txBox="1"/>
          <p:nvPr/>
        </p:nvSpPr>
        <p:spPr>
          <a:xfrm>
            <a:off x="814028" y="1968650"/>
            <a:ext cx="3187689" cy="1569660"/>
          </a:xfrm>
          <a:prstGeom prst="rect">
            <a:avLst/>
          </a:prstGeom>
          <a:noFill/>
        </p:spPr>
        <p:txBody>
          <a:bodyPr wrap="square" rtlCol="0">
            <a:spAutoFit/>
          </a:bodyPr>
          <a:lstStyle/>
          <a:p>
            <a:r>
              <a:rPr lang="fr-FR" sz="2400" b="1" dirty="0">
                <a:solidFill>
                  <a:schemeClr val="bg1"/>
                </a:solidFill>
              </a:rPr>
              <a:t>Assassinat du duc Louis d'Orléans. Paris, BnF, vers 1470-1480.</a:t>
            </a:r>
          </a:p>
        </p:txBody>
      </p:sp>
    </p:spTree>
    <p:extLst>
      <p:ext uri="{BB962C8B-B14F-4D97-AF65-F5344CB8AC3E}">
        <p14:creationId xmlns:p14="http://schemas.microsoft.com/office/powerpoint/2010/main" val="112643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011B1-788C-2AED-47D5-95FA90D731C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58FB0A6-CD25-EB7B-93B9-A978685A53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5781" y="279000"/>
            <a:ext cx="451006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DADEF91-6C83-2CB2-1799-8F44067E1CD9}"/>
              </a:ext>
            </a:extLst>
          </p:cNvPr>
          <p:cNvSpPr txBox="1"/>
          <p:nvPr/>
        </p:nvSpPr>
        <p:spPr>
          <a:xfrm>
            <a:off x="8487783" y="2237590"/>
            <a:ext cx="3302598" cy="1938992"/>
          </a:xfrm>
          <a:prstGeom prst="rect">
            <a:avLst/>
          </a:prstGeom>
          <a:noFill/>
        </p:spPr>
        <p:txBody>
          <a:bodyPr wrap="square" rtlCol="0">
            <a:spAutoFit/>
          </a:bodyPr>
          <a:lstStyle/>
          <a:p>
            <a:r>
              <a:rPr lang="fr-FR" sz="2400" b="1">
                <a:solidFill>
                  <a:schemeClr val="bg1"/>
                </a:solidFill>
              </a:rPr>
              <a:t>Le roi Henri V d'Angleterre, Londres, National Portrait Gallery, fin XVIe-début XVIIe siècle.</a:t>
            </a:r>
            <a:endParaRPr lang="fr-FR" sz="2400" b="1" dirty="0">
              <a:solidFill>
                <a:schemeClr val="bg1"/>
              </a:solidFill>
            </a:endParaRPr>
          </a:p>
        </p:txBody>
      </p:sp>
    </p:spTree>
    <p:extLst>
      <p:ext uri="{BB962C8B-B14F-4D97-AF65-F5344CB8AC3E}">
        <p14:creationId xmlns:p14="http://schemas.microsoft.com/office/powerpoint/2010/main" val="6755147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D0812B21-7585-0C77-78B1-6AB2C8AB721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B84243C-C54C-B072-A9FF-6AB798F200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4446" y="279000"/>
            <a:ext cx="945369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FB4B8F-82FC-7FE1-4DCD-0B26CEBB4BC5}"/>
              </a:ext>
            </a:extLst>
          </p:cNvPr>
          <p:cNvSpPr txBox="1"/>
          <p:nvPr/>
        </p:nvSpPr>
        <p:spPr>
          <a:xfrm>
            <a:off x="249338" y="408790"/>
            <a:ext cx="1925619" cy="6370975"/>
          </a:xfrm>
          <a:prstGeom prst="rect">
            <a:avLst/>
          </a:prstGeom>
          <a:noFill/>
        </p:spPr>
        <p:txBody>
          <a:bodyPr wrap="square" rtlCol="0">
            <a:spAutoFit/>
          </a:bodyPr>
          <a:lstStyle/>
          <a:p>
            <a:r>
              <a:rPr lang="fr-FR" sz="2400" b="1">
                <a:solidFill>
                  <a:srgbClr val="FFFF00"/>
                </a:solidFill>
              </a:rPr>
              <a:t>Bataille d'Azincourt, enluminure de l’Abrégé de la Chronique d'Enguerrand de Monstrelet, Paris, BnF, département des Manuscrits, ms. Français 2680, fo 208, XVe siècle.</a:t>
            </a:r>
            <a:endParaRPr lang="fr-FR" sz="2400" b="1" dirty="0">
              <a:solidFill>
                <a:srgbClr val="FFFF00"/>
              </a:solidFill>
            </a:endParaRPr>
          </a:p>
        </p:txBody>
      </p:sp>
    </p:spTree>
    <p:extLst>
      <p:ext uri="{BB962C8B-B14F-4D97-AF65-F5344CB8AC3E}">
        <p14:creationId xmlns:p14="http://schemas.microsoft.com/office/powerpoint/2010/main" val="688242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549E1E1-7DE2-1CD8-65FB-70D0287C7CE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C2AAFB0-6E3F-0960-D998-D0F9E6BFFC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652" y="353025"/>
            <a:ext cx="6696000" cy="615195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17EFF529-1795-5562-73B7-3C1CE676103B}"/>
              </a:ext>
            </a:extLst>
          </p:cNvPr>
          <p:cNvSpPr txBox="1"/>
          <p:nvPr/>
        </p:nvSpPr>
        <p:spPr>
          <a:xfrm>
            <a:off x="7465807" y="2216075"/>
            <a:ext cx="4140480" cy="1569660"/>
          </a:xfrm>
          <a:prstGeom prst="rect">
            <a:avLst/>
          </a:prstGeom>
          <a:noFill/>
        </p:spPr>
        <p:txBody>
          <a:bodyPr wrap="square" rtlCol="0">
            <a:spAutoFit/>
          </a:bodyPr>
          <a:lstStyle/>
          <a:p>
            <a:r>
              <a:rPr lang="fr-FR" sz="2400" b="1">
                <a:solidFill>
                  <a:schemeClr val="bg1"/>
                </a:solidFill>
              </a:rPr>
              <a:t>Assassinat de Jean sans Peur à Montereau. Paris, bibliothèque de l'Arsenal, XVe siècle.</a:t>
            </a:r>
            <a:endParaRPr lang="fr-FR" sz="2400" b="1" dirty="0">
              <a:solidFill>
                <a:schemeClr val="bg1"/>
              </a:solidFill>
            </a:endParaRPr>
          </a:p>
        </p:txBody>
      </p:sp>
    </p:spTree>
    <p:extLst>
      <p:ext uri="{BB962C8B-B14F-4D97-AF65-F5344CB8AC3E}">
        <p14:creationId xmlns:p14="http://schemas.microsoft.com/office/powerpoint/2010/main" val="88004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309B91B-2D0E-313D-97AC-6F57E963A95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E8A599A-B115-F595-495E-2086E00B18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2301" y="351000"/>
            <a:ext cx="8218929" cy="6156000"/>
          </a:xfrm>
          <a:prstGeom prst="rect">
            <a:avLst/>
          </a:prstGeom>
        </p:spPr>
      </p:pic>
      <p:sp>
        <p:nvSpPr>
          <p:cNvPr id="4" name="ZoneTexte 3">
            <a:extLst>
              <a:ext uri="{FF2B5EF4-FFF2-40B4-BE49-F238E27FC236}">
                <a16:creationId xmlns:a16="http://schemas.microsoft.com/office/drawing/2014/main" id="{DF2B1CC7-E43B-D033-1FAC-3861F5870169}"/>
              </a:ext>
            </a:extLst>
          </p:cNvPr>
          <p:cNvSpPr txBox="1"/>
          <p:nvPr/>
        </p:nvSpPr>
        <p:spPr>
          <a:xfrm>
            <a:off x="580770" y="1417319"/>
            <a:ext cx="2904565" cy="3046988"/>
          </a:xfrm>
          <a:prstGeom prst="rect">
            <a:avLst/>
          </a:prstGeom>
          <a:noFill/>
        </p:spPr>
        <p:txBody>
          <a:bodyPr wrap="square" rtlCol="0">
            <a:spAutoFit/>
          </a:bodyPr>
          <a:lstStyle/>
          <a:p>
            <a:r>
              <a:rPr lang="fr-FR" sz="2400" b="1" dirty="0">
                <a:solidFill>
                  <a:schemeClr val="bg1"/>
                </a:solidFill>
              </a:rPr>
              <a:t>Charles VI et Isabeau de Bavière durant le traité de Troyes. Chroniques de Jean Froissart, British Library, Harley 4380, </a:t>
            </a:r>
            <a:r>
              <a:rPr lang="fr-FR" sz="2400" b="1" dirty="0" err="1">
                <a:solidFill>
                  <a:schemeClr val="bg1"/>
                </a:solidFill>
              </a:rPr>
              <a:t>fo</a:t>
            </a:r>
            <a:r>
              <a:rPr lang="fr-FR" sz="2400" b="1" dirty="0">
                <a:solidFill>
                  <a:schemeClr val="bg1"/>
                </a:solidFill>
              </a:rPr>
              <a:t> 40, vers 1470-1472.</a:t>
            </a:r>
          </a:p>
        </p:txBody>
      </p:sp>
    </p:spTree>
    <p:extLst>
      <p:ext uri="{BB962C8B-B14F-4D97-AF65-F5344CB8AC3E}">
        <p14:creationId xmlns:p14="http://schemas.microsoft.com/office/powerpoint/2010/main" val="22829716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29932363-7A32-A1FE-C8C4-AE9C6D1F726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1D2E608-7BF1-FC43-6F8D-D1BB48516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4466" y="297000"/>
            <a:ext cx="4803068"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38A96F-3B12-F1DC-CCB9-7787EE7486A8}"/>
              </a:ext>
            </a:extLst>
          </p:cNvPr>
          <p:cNvSpPr txBox="1"/>
          <p:nvPr/>
        </p:nvSpPr>
        <p:spPr>
          <a:xfrm>
            <a:off x="8670664" y="2861534"/>
            <a:ext cx="3356385" cy="830997"/>
          </a:xfrm>
          <a:prstGeom prst="rect">
            <a:avLst/>
          </a:prstGeom>
          <a:noFill/>
        </p:spPr>
        <p:txBody>
          <a:bodyPr wrap="square" rtlCol="0">
            <a:spAutoFit/>
          </a:bodyPr>
          <a:lstStyle/>
          <a:p>
            <a:r>
              <a:rPr lang="fr-FR" sz="2400" b="1">
                <a:solidFill>
                  <a:schemeClr val="bg1"/>
                </a:solidFill>
              </a:rPr>
              <a:t>Charles VII, roi de France.</a:t>
            </a:r>
            <a:endParaRPr lang="fr-FR" sz="2400" b="1" dirty="0">
              <a:solidFill>
                <a:schemeClr val="bg1"/>
              </a:solidFill>
            </a:endParaRPr>
          </a:p>
        </p:txBody>
      </p:sp>
    </p:spTree>
    <p:extLst>
      <p:ext uri="{BB962C8B-B14F-4D97-AF65-F5344CB8AC3E}">
        <p14:creationId xmlns:p14="http://schemas.microsoft.com/office/powerpoint/2010/main" val="2542807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DF7849F-9B10-0111-5310-5894E208B2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7CDF467-CA1D-2251-2F26-746A255D6D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0965" y="279000"/>
            <a:ext cx="447007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132097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A3FD3B8-9F92-9B35-38EF-C0F96DA0583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C5757C9-B6C2-F5A8-27EC-46933C5781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86108" y="279000"/>
            <a:ext cx="5767164"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DA5442-5EC4-A9EB-48E0-F72DDB9A59DE}"/>
              </a:ext>
            </a:extLst>
          </p:cNvPr>
          <p:cNvSpPr txBox="1"/>
          <p:nvPr/>
        </p:nvSpPr>
        <p:spPr>
          <a:xfrm>
            <a:off x="224574" y="2280620"/>
            <a:ext cx="2807746" cy="1938992"/>
          </a:xfrm>
          <a:prstGeom prst="rect">
            <a:avLst/>
          </a:prstGeom>
          <a:noFill/>
        </p:spPr>
        <p:txBody>
          <a:bodyPr wrap="square" rtlCol="0">
            <a:spAutoFit/>
          </a:bodyPr>
          <a:lstStyle/>
          <a:p>
            <a:r>
              <a:rPr lang="fr-FR" sz="2400" b="1" dirty="0"/>
              <a:t>Jean de Lancastre, duc de Bedford et régent anglais du royaume de France.</a:t>
            </a:r>
          </a:p>
        </p:txBody>
      </p:sp>
    </p:spTree>
    <p:extLst>
      <p:ext uri="{BB962C8B-B14F-4D97-AF65-F5344CB8AC3E}">
        <p14:creationId xmlns:p14="http://schemas.microsoft.com/office/powerpoint/2010/main" val="18929476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62BD69F0-B5CD-B74E-4811-6559AD109E1D}"/>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FACAC3E4-263F-BD60-23C4-09D413BD58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801" y="189000"/>
            <a:ext cx="6710675" cy="648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A1328C2-A910-744F-A0B3-341DB4F189B0}"/>
              </a:ext>
            </a:extLst>
          </p:cNvPr>
          <p:cNvSpPr txBox="1"/>
          <p:nvPr/>
        </p:nvSpPr>
        <p:spPr>
          <a:xfrm>
            <a:off x="7842326" y="2441987"/>
            <a:ext cx="4152451" cy="830997"/>
          </a:xfrm>
          <a:prstGeom prst="rect">
            <a:avLst/>
          </a:prstGeom>
          <a:noFill/>
        </p:spPr>
        <p:txBody>
          <a:bodyPr wrap="square" rtlCol="0">
            <a:spAutoFit/>
          </a:bodyPr>
          <a:lstStyle/>
          <a:p>
            <a:r>
              <a:rPr lang="fr-FR" sz="2400" b="1"/>
              <a:t>Le jeune Henri VI, « roi de France et d'Angleterre ».</a:t>
            </a:r>
            <a:endParaRPr lang="fr-FR" sz="2400" b="1" dirty="0"/>
          </a:p>
        </p:txBody>
      </p:sp>
    </p:spTree>
    <p:extLst>
      <p:ext uri="{BB962C8B-B14F-4D97-AF65-F5344CB8AC3E}">
        <p14:creationId xmlns:p14="http://schemas.microsoft.com/office/powerpoint/2010/main" val="3240618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E07980E-18F0-7AF9-57C8-56B34664920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B284760-D7EB-14DD-AFCC-224C4F4AC9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5953" y="279000"/>
            <a:ext cx="945370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EFB271F-C6CB-FC38-A43B-ACF15C1C220D}"/>
              </a:ext>
            </a:extLst>
          </p:cNvPr>
          <p:cNvSpPr txBox="1"/>
          <p:nvPr/>
        </p:nvSpPr>
        <p:spPr>
          <a:xfrm>
            <a:off x="172123" y="2459504"/>
            <a:ext cx="2305953" cy="1938992"/>
          </a:xfrm>
          <a:prstGeom prst="rect">
            <a:avLst/>
          </a:prstGeom>
          <a:noFill/>
        </p:spPr>
        <p:txBody>
          <a:bodyPr wrap="square" rtlCol="0">
            <a:spAutoFit/>
          </a:bodyPr>
          <a:lstStyle/>
          <a:p>
            <a:r>
              <a:rPr lang="fr-FR" sz="2400" b="1">
                <a:solidFill>
                  <a:schemeClr val="bg1"/>
                </a:solidFill>
              </a:rPr>
              <a:t>Maison natale de Jeanne d'Arc à Domrémy (Vosges).</a:t>
            </a:r>
            <a:endParaRPr lang="fr-FR" sz="2400" b="1" dirty="0">
              <a:solidFill>
                <a:schemeClr val="bg1"/>
              </a:solidFill>
            </a:endParaRPr>
          </a:p>
        </p:txBody>
      </p:sp>
    </p:spTree>
    <p:extLst>
      <p:ext uri="{BB962C8B-B14F-4D97-AF65-F5344CB8AC3E}">
        <p14:creationId xmlns:p14="http://schemas.microsoft.com/office/powerpoint/2010/main" val="25896891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DC52765-D5AA-A33A-48EE-DE0B6E7568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3BEEAE5-58EC-43A0-38A8-E9549FB98B6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2980" y="279000"/>
            <a:ext cx="928423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FF1438-B847-FBC1-457F-769CA67769DB}"/>
              </a:ext>
            </a:extLst>
          </p:cNvPr>
          <p:cNvSpPr txBox="1"/>
          <p:nvPr/>
        </p:nvSpPr>
        <p:spPr>
          <a:xfrm>
            <a:off x="9813121" y="2130014"/>
            <a:ext cx="2504385" cy="1938992"/>
          </a:xfrm>
          <a:prstGeom prst="rect">
            <a:avLst/>
          </a:prstGeom>
          <a:noFill/>
        </p:spPr>
        <p:txBody>
          <a:bodyPr wrap="square" rtlCol="0">
            <a:spAutoFit/>
          </a:bodyPr>
          <a:lstStyle/>
          <a:p>
            <a:r>
              <a:rPr lang="fr-FR" sz="2400" b="1">
                <a:solidFill>
                  <a:schemeClr val="bg1"/>
                </a:solidFill>
              </a:rPr>
              <a:t>Un nourrisson dans son berceau, enluminure du XVe siècle.</a:t>
            </a:r>
            <a:endParaRPr lang="fr-FR" sz="2400" b="1" dirty="0">
              <a:solidFill>
                <a:schemeClr val="bg1"/>
              </a:solidFill>
            </a:endParaRPr>
          </a:p>
        </p:txBody>
      </p:sp>
    </p:spTree>
    <p:extLst>
      <p:ext uri="{BB962C8B-B14F-4D97-AF65-F5344CB8AC3E}">
        <p14:creationId xmlns:p14="http://schemas.microsoft.com/office/powerpoint/2010/main" val="2911509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D204603-95AE-A701-FD70-16AE267FBE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3B666D4-9C0A-2836-EEFC-30C2092459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6372" y="387000"/>
            <a:ext cx="8249482" cy="6084000"/>
          </a:xfrm>
          <a:prstGeom prst="rect">
            <a:avLst/>
          </a:prstGeom>
        </p:spPr>
      </p:pic>
      <p:sp>
        <p:nvSpPr>
          <p:cNvPr id="4" name="ZoneTexte 3">
            <a:extLst>
              <a:ext uri="{FF2B5EF4-FFF2-40B4-BE49-F238E27FC236}">
                <a16:creationId xmlns:a16="http://schemas.microsoft.com/office/drawing/2014/main" id="{05422304-57F3-7940-E51E-AF9F38172B2D}"/>
              </a:ext>
            </a:extLst>
          </p:cNvPr>
          <p:cNvSpPr txBox="1"/>
          <p:nvPr/>
        </p:nvSpPr>
        <p:spPr>
          <a:xfrm>
            <a:off x="623944" y="2463501"/>
            <a:ext cx="3281082" cy="2308324"/>
          </a:xfrm>
          <a:prstGeom prst="rect">
            <a:avLst/>
          </a:prstGeom>
          <a:noFill/>
        </p:spPr>
        <p:txBody>
          <a:bodyPr wrap="square" rtlCol="0">
            <a:spAutoFit/>
          </a:bodyPr>
          <a:lstStyle/>
          <a:p>
            <a:r>
              <a:rPr lang="fr-FR" sz="2400" b="1">
                <a:solidFill>
                  <a:schemeClr val="bg1"/>
                </a:solidFill>
              </a:rPr>
              <a:t>Naissance de sainte Jeanne d'Arc, illustration d'Eugène Damblans publiée dans Le Pèlerin n° 2285, 9 janvier 1921.</a:t>
            </a:r>
            <a:endParaRPr lang="fr-FR" sz="2400" b="1" dirty="0">
              <a:solidFill>
                <a:schemeClr val="bg1"/>
              </a:solidFill>
            </a:endParaRPr>
          </a:p>
        </p:txBody>
      </p:sp>
    </p:spTree>
    <p:extLst>
      <p:ext uri="{BB962C8B-B14F-4D97-AF65-F5344CB8AC3E}">
        <p14:creationId xmlns:p14="http://schemas.microsoft.com/office/powerpoint/2010/main" val="627752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D763658-A88C-935E-24BD-D902D6659DB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E27E17A-5EE8-75E3-AE05-BCF2B55E18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388" y="279000"/>
            <a:ext cx="5416056"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826EE61-AA64-3169-FB88-5EE8AFEB55F1}"/>
              </a:ext>
            </a:extLst>
          </p:cNvPr>
          <p:cNvSpPr txBox="1"/>
          <p:nvPr/>
        </p:nvSpPr>
        <p:spPr>
          <a:xfrm>
            <a:off x="8799755" y="2140772"/>
            <a:ext cx="3205779" cy="1569660"/>
          </a:xfrm>
          <a:prstGeom prst="rect">
            <a:avLst/>
          </a:prstGeom>
          <a:noFill/>
        </p:spPr>
        <p:txBody>
          <a:bodyPr wrap="square" rtlCol="0">
            <a:spAutoFit/>
          </a:bodyPr>
          <a:lstStyle/>
          <a:p>
            <a:r>
              <a:rPr lang="fr-FR" sz="2400" b="1">
                <a:solidFill>
                  <a:schemeClr val="bg1"/>
                </a:solidFill>
              </a:rPr>
              <a:t>Jeanne d'Arc file sa quenouille auprès de son père Jacques menant la charrue.</a:t>
            </a:r>
            <a:endParaRPr lang="fr-FR" sz="2400" b="1" dirty="0">
              <a:solidFill>
                <a:schemeClr val="bg1"/>
              </a:solidFill>
            </a:endParaRPr>
          </a:p>
        </p:txBody>
      </p:sp>
    </p:spTree>
    <p:extLst>
      <p:ext uri="{BB962C8B-B14F-4D97-AF65-F5344CB8AC3E}">
        <p14:creationId xmlns:p14="http://schemas.microsoft.com/office/powerpoint/2010/main" val="41027095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97C4F51-6BBF-DB83-A528-A988CBD9AE0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680259D-4357-DC0A-1F33-297F1FB66D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8832" y="279000"/>
            <a:ext cx="444379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D23F704-3D5B-6BBA-07A4-7481565CF560}"/>
              </a:ext>
            </a:extLst>
          </p:cNvPr>
          <p:cNvSpPr txBox="1"/>
          <p:nvPr/>
        </p:nvSpPr>
        <p:spPr>
          <a:xfrm>
            <a:off x="503810" y="2228671"/>
            <a:ext cx="3195022" cy="1200329"/>
          </a:xfrm>
          <a:prstGeom prst="rect">
            <a:avLst/>
          </a:prstGeom>
          <a:noFill/>
        </p:spPr>
        <p:txBody>
          <a:bodyPr wrap="square" rtlCol="0">
            <a:spAutoFit/>
          </a:bodyPr>
          <a:lstStyle/>
          <a:p>
            <a:r>
              <a:rPr lang="fr-FR" sz="2400" b="1">
                <a:solidFill>
                  <a:schemeClr val="bg1"/>
                </a:solidFill>
              </a:rPr>
              <a:t>Domrémy, statue Jacques d'Arc, père de Jeanne d'Arc.</a:t>
            </a:r>
            <a:endParaRPr lang="fr-FR" sz="2400" b="1" dirty="0">
              <a:solidFill>
                <a:schemeClr val="bg1"/>
              </a:solidFill>
            </a:endParaRPr>
          </a:p>
        </p:txBody>
      </p:sp>
    </p:spTree>
    <p:extLst>
      <p:ext uri="{BB962C8B-B14F-4D97-AF65-F5344CB8AC3E}">
        <p14:creationId xmlns:p14="http://schemas.microsoft.com/office/powerpoint/2010/main" val="2348254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600E39A-8A00-906E-4BDB-34F9AD7E4C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42021F4-B8BC-3204-C6A5-9646E8003E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472" y="278999"/>
            <a:ext cx="4500000" cy="630000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502E1B7-0A11-31DA-F53D-13BB4D5DA33B}"/>
              </a:ext>
            </a:extLst>
          </p:cNvPr>
          <p:cNvSpPr txBox="1"/>
          <p:nvPr/>
        </p:nvSpPr>
        <p:spPr>
          <a:xfrm>
            <a:off x="8358692" y="2350182"/>
            <a:ext cx="3345628" cy="1200329"/>
          </a:xfrm>
          <a:prstGeom prst="rect">
            <a:avLst/>
          </a:prstGeom>
          <a:noFill/>
        </p:spPr>
        <p:txBody>
          <a:bodyPr wrap="square" rtlCol="0">
            <a:spAutoFit/>
          </a:bodyPr>
          <a:lstStyle/>
          <a:p>
            <a:r>
              <a:rPr lang="fr-FR" sz="2400" b="1">
                <a:solidFill>
                  <a:srgbClr val="FFFF00"/>
                </a:solidFill>
              </a:rPr>
              <a:t> Domrémy, statue Isabelle Romée, mère de Jeanne d'Arc</a:t>
            </a:r>
            <a:endParaRPr lang="fr-FR" sz="2400" b="1" dirty="0">
              <a:solidFill>
                <a:srgbClr val="FFFF00"/>
              </a:solidFill>
            </a:endParaRPr>
          </a:p>
        </p:txBody>
      </p:sp>
    </p:spTree>
    <p:extLst>
      <p:ext uri="{BB962C8B-B14F-4D97-AF65-F5344CB8AC3E}">
        <p14:creationId xmlns:p14="http://schemas.microsoft.com/office/powerpoint/2010/main" val="2030888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AB23CE8F-7408-02B6-2EAE-0ADFEFFB2FF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BE0FC75-2F2F-F41B-66E6-2FEB196F79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6000" y="333000"/>
            <a:ext cx="6880000" cy="619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B0C993-0CC1-C662-AABA-AC8B18976FA8}"/>
              </a:ext>
            </a:extLst>
          </p:cNvPr>
          <p:cNvSpPr txBox="1"/>
          <p:nvPr/>
        </p:nvSpPr>
        <p:spPr>
          <a:xfrm>
            <a:off x="430306" y="1807285"/>
            <a:ext cx="2355925" cy="2308324"/>
          </a:xfrm>
          <a:prstGeom prst="rect">
            <a:avLst/>
          </a:prstGeom>
          <a:noFill/>
        </p:spPr>
        <p:txBody>
          <a:bodyPr wrap="square" rtlCol="0">
            <a:spAutoFit/>
          </a:bodyPr>
          <a:lstStyle/>
          <a:p>
            <a:r>
              <a:rPr lang="fr-FR" sz="2400" b="1">
                <a:solidFill>
                  <a:schemeClr val="bg1"/>
                </a:solidFill>
              </a:rPr>
              <a:t>Les voix de Jeanne d'Arc figurées comme des visions angéliques </a:t>
            </a:r>
            <a:endParaRPr lang="fr-FR" sz="2400" b="1" dirty="0">
              <a:solidFill>
                <a:schemeClr val="bg1"/>
              </a:solidFill>
            </a:endParaRPr>
          </a:p>
        </p:txBody>
      </p:sp>
    </p:spTree>
    <p:extLst>
      <p:ext uri="{BB962C8B-B14F-4D97-AF65-F5344CB8AC3E}">
        <p14:creationId xmlns:p14="http://schemas.microsoft.com/office/powerpoint/2010/main" val="3482555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B98BA7B-242B-596F-A7E1-4350EC980E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5702" y="279000"/>
            <a:ext cx="621582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18EFE0F-0DEE-1EE5-B800-EEB59C11174B}"/>
              </a:ext>
            </a:extLst>
          </p:cNvPr>
          <p:cNvSpPr txBox="1"/>
          <p:nvPr/>
        </p:nvSpPr>
        <p:spPr>
          <a:xfrm>
            <a:off x="9385945" y="1234441"/>
            <a:ext cx="2806055" cy="4893647"/>
          </a:xfrm>
          <a:prstGeom prst="rect">
            <a:avLst/>
          </a:prstGeom>
          <a:noFill/>
        </p:spPr>
        <p:txBody>
          <a:bodyPr wrap="square" rtlCol="0">
            <a:spAutoFit/>
          </a:bodyPr>
          <a:lstStyle/>
          <a:p>
            <a:r>
              <a:rPr lang="fr-FR" sz="2400" b="1">
                <a:solidFill>
                  <a:schemeClr val="bg1"/>
                </a:solidFill>
              </a:rPr>
              <a:t>Sous un ciel diurne étoilé, vêtue en paysanne, Jeanne d'Arc se mue en guerrière armée d'une hallebarde et d'une épée. Elle désigne un château représentant le royaume de France.</a:t>
            </a:r>
            <a:endParaRPr lang="fr-FR" sz="2400" b="1" dirty="0">
              <a:solidFill>
                <a:schemeClr val="bg1"/>
              </a:solidFill>
            </a:endParaRPr>
          </a:p>
        </p:txBody>
      </p:sp>
    </p:spTree>
    <p:extLst>
      <p:ext uri="{BB962C8B-B14F-4D97-AF65-F5344CB8AC3E}">
        <p14:creationId xmlns:p14="http://schemas.microsoft.com/office/powerpoint/2010/main" val="17861575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8E2A15D-CA9B-9B31-CD34-734E5E2B97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38E20EB-9A35-7A77-8813-9D4F6AD5CC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2780" y="279000"/>
            <a:ext cx="9453694"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0497928-E7D7-A24C-5D19-489FEEE0DE78}"/>
              </a:ext>
            </a:extLst>
          </p:cNvPr>
          <p:cNvSpPr txBox="1"/>
          <p:nvPr/>
        </p:nvSpPr>
        <p:spPr>
          <a:xfrm>
            <a:off x="154432" y="2459504"/>
            <a:ext cx="2248348" cy="1938992"/>
          </a:xfrm>
          <a:prstGeom prst="rect">
            <a:avLst/>
          </a:prstGeom>
          <a:noFill/>
        </p:spPr>
        <p:txBody>
          <a:bodyPr wrap="square" rtlCol="0">
            <a:spAutoFit/>
          </a:bodyPr>
          <a:lstStyle/>
          <a:p>
            <a:r>
              <a:rPr lang="fr-FR" sz="2400" b="1">
                <a:solidFill>
                  <a:schemeClr val="bg1"/>
                </a:solidFill>
              </a:rPr>
              <a:t>La « porte de France », vestige du château de Vaucouleurs.</a:t>
            </a:r>
            <a:endParaRPr lang="fr-FR" sz="2400" b="1" dirty="0">
              <a:solidFill>
                <a:schemeClr val="bg1"/>
              </a:solidFill>
            </a:endParaRPr>
          </a:p>
        </p:txBody>
      </p:sp>
    </p:spTree>
    <p:extLst>
      <p:ext uri="{BB962C8B-B14F-4D97-AF65-F5344CB8AC3E}">
        <p14:creationId xmlns:p14="http://schemas.microsoft.com/office/powerpoint/2010/main" val="31468420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642A847-E715-3DE7-C988-BE6CE7C83C2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E4751A5-812C-7C24-1499-46D272B89F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947" y="297000"/>
            <a:ext cx="8898915" cy="6264000"/>
          </a:xfrm>
          <a:prstGeom prst="rect">
            <a:avLst/>
          </a:prstGeom>
        </p:spPr>
      </p:pic>
      <p:sp>
        <p:nvSpPr>
          <p:cNvPr id="4" name="ZoneTexte 3">
            <a:extLst>
              <a:ext uri="{FF2B5EF4-FFF2-40B4-BE49-F238E27FC236}">
                <a16:creationId xmlns:a16="http://schemas.microsoft.com/office/drawing/2014/main" id="{7011D499-1348-36F9-97D5-828C3D7409CA}"/>
              </a:ext>
            </a:extLst>
          </p:cNvPr>
          <p:cNvSpPr txBox="1"/>
          <p:nvPr/>
        </p:nvSpPr>
        <p:spPr>
          <a:xfrm>
            <a:off x="9176862" y="2342479"/>
            <a:ext cx="2861534" cy="830997"/>
          </a:xfrm>
          <a:prstGeom prst="rect">
            <a:avLst/>
          </a:prstGeom>
          <a:noFill/>
        </p:spPr>
        <p:txBody>
          <a:bodyPr wrap="square" rtlCol="0">
            <a:spAutoFit/>
          </a:bodyPr>
          <a:lstStyle/>
          <a:p>
            <a:r>
              <a:rPr lang="fr-FR" sz="2400" b="1">
                <a:solidFill>
                  <a:schemeClr val="bg1"/>
                </a:solidFill>
              </a:rPr>
              <a:t> Jeanne d'Arc conduite à Chinon.</a:t>
            </a:r>
            <a:endParaRPr lang="fr-FR" sz="2400" b="1" dirty="0">
              <a:solidFill>
                <a:schemeClr val="bg1"/>
              </a:solidFill>
            </a:endParaRPr>
          </a:p>
        </p:txBody>
      </p:sp>
    </p:spTree>
    <p:extLst>
      <p:ext uri="{BB962C8B-B14F-4D97-AF65-F5344CB8AC3E}">
        <p14:creationId xmlns:p14="http://schemas.microsoft.com/office/powerpoint/2010/main" val="2162735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7F7C98B-0D13-6FA3-F41E-3C90D537ABD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3891F31-6B29-A2E4-8289-502A3D1E68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9210" y="315000"/>
            <a:ext cx="8917055" cy="6228000"/>
          </a:xfrm>
          <a:prstGeom prst="rect">
            <a:avLst/>
          </a:prstGeom>
        </p:spPr>
      </p:pic>
      <p:sp>
        <p:nvSpPr>
          <p:cNvPr id="4" name="ZoneTexte 3">
            <a:extLst>
              <a:ext uri="{FF2B5EF4-FFF2-40B4-BE49-F238E27FC236}">
                <a16:creationId xmlns:a16="http://schemas.microsoft.com/office/drawing/2014/main" id="{DE440AF0-18A9-FBA0-74EB-A4EB71BA7033}"/>
              </a:ext>
            </a:extLst>
          </p:cNvPr>
          <p:cNvSpPr txBox="1"/>
          <p:nvPr/>
        </p:nvSpPr>
        <p:spPr>
          <a:xfrm>
            <a:off x="158334" y="2753957"/>
            <a:ext cx="2743200" cy="1938992"/>
          </a:xfrm>
          <a:prstGeom prst="rect">
            <a:avLst/>
          </a:prstGeom>
          <a:noFill/>
        </p:spPr>
        <p:txBody>
          <a:bodyPr wrap="square" rtlCol="0">
            <a:spAutoFit/>
          </a:bodyPr>
          <a:lstStyle/>
          <a:p>
            <a:r>
              <a:rPr lang="fr-FR" sz="2400" b="1">
                <a:solidFill>
                  <a:schemeClr val="bg1"/>
                </a:solidFill>
              </a:rPr>
              <a:t> un artilleur anglais tire sur la ville au moyen d'une grosse bombard</a:t>
            </a:r>
            <a:endParaRPr lang="fr-FR" sz="2400" b="1" dirty="0">
              <a:solidFill>
                <a:schemeClr val="bg1"/>
              </a:solidFill>
            </a:endParaRPr>
          </a:p>
        </p:txBody>
      </p:sp>
      <p:sp>
        <p:nvSpPr>
          <p:cNvPr id="6" name="ZoneTexte 5">
            <a:extLst>
              <a:ext uri="{FF2B5EF4-FFF2-40B4-BE49-F238E27FC236}">
                <a16:creationId xmlns:a16="http://schemas.microsoft.com/office/drawing/2014/main" id="{6547DE81-2E73-2A0A-CC1E-F5519BD1DC76}"/>
              </a:ext>
            </a:extLst>
          </p:cNvPr>
          <p:cNvSpPr txBox="1"/>
          <p:nvPr/>
        </p:nvSpPr>
        <p:spPr>
          <a:xfrm>
            <a:off x="158334" y="2292292"/>
            <a:ext cx="2853906" cy="461665"/>
          </a:xfrm>
          <a:prstGeom prst="rect">
            <a:avLst/>
          </a:prstGeom>
          <a:noFill/>
        </p:spPr>
        <p:txBody>
          <a:bodyPr wrap="square" rtlCol="0">
            <a:spAutoFit/>
          </a:bodyPr>
          <a:lstStyle/>
          <a:p>
            <a:r>
              <a:rPr lang="fr-FR" sz="2400" b="1">
                <a:solidFill>
                  <a:schemeClr val="bg1"/>
                </a:solidFill>
              </a:rPr>
              <a:t> Siège d'Orléans</a:t>
            </a:r>
            <a:endParaRPr lang="fr-FR" sz="2400" b="1" dirty="0">
              <a:solidFill>
                <a:schemeClr val="bg1"/>
              </a:solidFill>
            </a:endParaRPr>
          </a:p>
        </p:txBody>
      </p:sp>
    </p:spTree>
    <p:extLst>
      <p:ext uri="{BB962C8B-B14F-4D97-AF65-F5344CB8AC3E}">
        <p14:creationId xmlns:p14="http://schemas.microsoft.com/office/powerpoint/2010/main" val="28818075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4A58AB48-8633-992F-185E-234E7272E89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DA61E1-310B-36EF-220A-3C6E0D3973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97597" y="243000"/>
            <a:ext cx="3642485" cy="637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8A51557-4C5C-F551-C83A-29D5792D4ACE}"/>
              </a:ext>
            </a:extLst>
          </p:cNvPr>
          <p:cNvSpPr txBox="1"/>
          <p:nvPr/>
        </p:nvSpPr>
        <p:spPr>
          <a:xfrm>
            <a:off x="7863840" y="1861073"/>
            <a:ext cx="3442447" cy="1938992"/>
          </a:xfrm>
          <a:prstGeom prst="rect">
            <a:avLst/>
          </a:prstGeom>
          <a:noFill/>
        </p:spPr>
        <p:txBody>
          <a:bodyPr wrap="square" rtlCol="0">
            <a:spAutoFit/>
          </a:bodyPr>
          <a:lstStyle/>
          <a:p>
            <a:r>
              <a:rPr lang="fr-FR" sz="2400" b="1">
                <a:solidFill>
                  <a:schemeClr val="bg1"/>
                </a:solidFill>
              </a:rPr>
              <a:t>Jean, le bâtard d'Orléans, Heures de Dunois (détail), Londres, British Library, vers 1436.</a:t>
            </a:r>
            <a:endParaRPr lang="fr-FR" sz="2400" b="1" dirty="0">
              <a:solidFill>
                <a:schemeClr val="bg1"/>
              </a:solidFill>
            </a:endParaRPr>
          </a:p>
        </p:txBody>
      </p:sp>
    </p:spTree>
    <p:extLst>
      <p:ext uri="{BB962C8B-B14F-4D97-AF65-F5344CB8AC3E}">
        <p14:creationId xmlns:p14="http://schemas.microsoft.com/office/powerpoint/2010/main" val="32124233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6789BE43-356F-7E8A-0342-7D7872EB23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751B937-D3AE-033F-10E4-6AC8F09B7A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8104" y="324000"/>
            <a:ext cx="8280000" cy="621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AC4BAF1-9A54-39AD-3691-A4A095908B04}"/>
              </a:ext>
            </a:extLst>
          </p:cNvPr>
          <p:cNvSpPr txBox="1"/>
          <p:nvPr/>
        </p:nvSpPr>
        <p:spPr>
          <a:xfrm>
            <a:off x="365759" y="955303"/>
            <a:ext cx="2822090" cy="5262979"/>
          </a:xfrm>
          <a:prstGeom prst="rect">
            <a:avLst/>
          </a:prstGeom>
          <a:noFill/>
        </p:spPr>
        <p:txBody>
          <a:bodyPr wrap="square" rtlCol="0">
            <a:spAutoFit/>
          </a:bodyPr>
          <a:lstStyle/>
          <a:p>
            <a:r>
              <a:rPr lang="fr-FR" sz="2400" b="1">
                <a:solidFill>
                  <a:srgbClr val="FFFF00"/>
                </a:solidFill>
              </a:rPr>
              <a:t>Plaque apposée à l’entrée de la porte royale du château de Loches, pour commémorer la rencontre entre Jeanne d’Arc et le futur Charles VII en mai 1429, au cours de laquelle elle l'encourage de se rendre à Reims pour y être sacré roi.</a:t>
            </a:r>
            <a:endParaRPr lang="fr-FR" sz="2400" b="1" dirty="0">
              <a:solidFill>
                <a:srgbClr val="FFFF00"/>
              </a:solidFill>
            </a:endParaRPr>
          </a:p>
        </p:txBody>
      </p:sp>
    </p:spTree>
    <p:extLst>
      <p:ext uri="{BB962C8B-B14F-4D97-AF65-F5344CB8AC3E}">
        <p14:creationId xmlns:p14="http://schemas.microsoft.com/office/powerpoint/2010/main" val="1138611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A0E95D1D-8836-ADD2-A384-DBA759819B4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5E0B208-F1CF-4DE2-C324-5CAE926E7C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217" y="419548"/>
            <a:ext cx="8964000" cy="5826600"/>
          </a:xfrm>
          <a:prstGeom prst="rect">
            <a:avLst/>
          </a:prstGeom>
        </p:spPr>
      </p:pic>
      <p:sp>
        <p:nvSpPr>
          <p:cNvPr id="4" name="ZoneTexte 3">
            <a:extLst>
              <a:ext uri="{FF2B5EF4-FFF2-40B4-BE49-F238E27FC236}">
                <a16:creationId xmlns:a16="http://schemas.microsoft.com/office/drawing/2014/main" id="{5AC49E6C-93A9-22A2-668B-01B5A2C7BC43}"/>
              </a:ext>
            </a:extLst>
          </p:cNvPr>
          <p:cNvSpPr txBox="1"/>
          <p:nvPr/>
        </p:nvSpPr>
        <p:spPr>
          <a:xfrm>
            <a:off x="9225216" y="2111304"/>
            <a:ext cx="2966783" cy="3046988"/>
          </a:xfrm>
          <a:prstGeom prst="rect">
            <a:avLst/>
          </a:prstGeom>
          <a:noFill/>
        </p:spPr>
        <p:txBody>
          <a:bodyPr wrap="square" rtlCol="0">
            <a:spAutoFit/>
          </a:bodyPr>
          <a:lstStyle/>
          <a:p>
            <a:r>
              <a:rPr lang="fr-FR" sz="2400" b="1">
                <a:solidFill>
                  <a:schemeClr val="bg1"/>
                </a:solidFill>
              </a:rPr>
              <a:t> Comment la pucelle fit tirer l'armée à troyes non obstant que le conseil feust d'opinion que le roy s'en devoit retourner .</a:t>
            </a:r>
            <a:endParaRPr lang="fr-FR" sz="2400" b="1" dirty="0">
              <a:solidFill>
                <a:schemeClr val="bg1"/>
              </a:solidFill>
            </a:endParaRPr>
          </a:p>
        </p:txBody>
      </p:sp>
    </p:spTree>
    <p:extLst>
      <p:ext uri="{BB962C8B-B14F-4D97-AF65-F5344CB8AC3E}">
        <p14:creationId xmlns:p14="http://schemas.microsoft.com/office/powerpoint/2010/main" val="1691557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42A9ABE-83B7-B48C-FE1A-A3EB10594E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30B4AE0-03C0-3D89-C1C5-A2FAF0E6A9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8659" y="387000"/>
            <a:ext cx="8428055" cy="6084000"/>
          </a:xfrm>
          <a:prstGeom prst="rect">
            <a:avLst/>
          </a:prstGeom>
        </p:spPr>
      </p:pic>
      <p:sp>
        <p:nvSpPr>
          <p:cNvPr id="4" name="ZoneTexte 3">
            <a:extLst>
              <a:ext uri="{FF2B5EF4-FFF2-40B4-BE49-F238E27FC236}">
                <a16:creationId xmlns:a16="http://schemas.microsoft.com/office/drawing/2014/main" id="{F0811703-7644-0234-9222-217AB6831765}"/>
              </a:ext>
            </a:extLst>
          </p:cNvPr>
          <p:cNvSpPr txBox="1"/>
          <p:nvPr/>
        </p:nvSpPr>
        <p:spPr>
          <a:xfrm>
            <a:off x="0" y="2090172"/>
            <a:ext cx="3388659" cy="2677656"/>
          </a:xfrm>
          <a:prstGeom prst="rect">
            <a:avLst/>
          </a:prstGeom>
          <a:noFill/>
        </p:spPr>
        <p:txBody>
          <a:bodyPr wrap="square" rtlCol="0">
            <a:spAutoFit/>
          </a:bodyPr>
          <a:lstStyle/>
          <a:p>
            <a:r>
              <a:rPr lang="fr-FR" sz="2400" b="1" dirty="0"/>
              <a:t>: Troyes se soumet devant l'armée de Charles VII. Les notables remettent les clefs de leur ville au roi de France en présence de Jeanne d'Arc.</a:t>
            </a:r>
          </a:p>
        </p:txBody>
      </p:sp>
    </p:spTree>
    <p:extLst>
      <p:ext uri="{BB962C8B-B14F-4D97-AF65-F5344CB8AC3E}">
        <p14:creationId xmlns:p14="http://schemas.microsoft.com/office/powerpoint/2010/main" val="3233634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AC15B5A-A85C-FF04-2ADF-5D3574FA28B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412B404-0ACD-6722-4803-4A774118F8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8514" y="210076"/>
            <a:ext cx="6012000" cy="64378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A6F85D0-C946-6F5C-9A4D-7402F59C4A9D}"/>
              </a:ext>
            </a:extLst>
          </p:cNvPr>
          <p:cNvSpPr txBox="1"/>
          <p:nvPr/>
        </p:nvSpPr>
        <p:spPr>
          <a:xfrm>
            <a:off x="8850514" y="2764715"/>
            <a:ext cx="3166334" cy="1569660"/>
          </a:xfrm>
          <a:prstGeom prst="rect">
            <a:avLst/>
          </a:prstGeom>
          <a:noFill/>
        </p:spPr>
        <p:txBody>
          <a:bodyPr wrap="square" rtlCol="0">
            <a:spAutoFit/>
          </a:bodyPr>
          <a:lstStyle/>
          <a:p>
            <a:r>
              <a:rPr lang="fr-FR" sz="2400" b="1" dirty="0"/>
              <a:t> Couronnement de Charles VII à Notre-Dame de Reims, le 17 juillet 1429.</a:t>
            </a:r>
          </a:p>
        </p:txBody>
      </p:sp>
    </p:spTree>
    <p:extLst>
      <p:ext uri="{BB962C8B-B14F-4D97-AF65-F5344CB8AC3E}">
        <p14:creationId xmlns:p14="http://schemas.microsoft.com/office/powerpoint/2010/main" val="29951442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7DA876F-C97E-4470-9A4D-A0587BFB08B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C63654F-86F1-DFCC-7258-29952198F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9326" y="333000"/>
            <a:ext cx="8643138" cy="619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177549-1F1F-5B4A-AA34-DD1B127F472F}"/>
              </a:ext>
            </a:extLst>
          </p:cNvPr>
          <p:cNvSpPr txBox="1"/>
          <p:nvPr/>
        </p:nvSpPr>
        <p:spPr>
          <a:xfrm>
            <a:off x="96819" y="1640178"/>
            <a:ext cx="2912507" cy="3785652"/>
          </a:xfrm>
          <a:prstGeom prst="rect">
            <a:avLst/>
          </a:prstGeom>
          <a:noFill/>
        </p:spPr>
        <p:txBody>
          <a:bodyPr wrap="square" rtlCol="0">
            <a:spAutoFit/>
          </a:bodyPr>
          <a:lstStyle/>
          <a:p>
            <a:r>
              <a:rPr lang="fr-FR" sz="2400" b="1" dirty="0"/>
              <a:t> Jeanne d'Arc à la porte Saint-Honoré lors du siège de Paris de 1429. Numéro miniature du manuscrit de Martial d'Auvergne, Les Vigiles de Charles VII , vers 1484, </a:t>
            </a:r>
          </a:p>
        </p:txBody>
      </p:sp>
    </p:spTree>
    <p:extLst>
      <p:ext uri="{BB962C8B-B14F-4D97-AF65-F5344CB8AC3E}">
        <p14:creationId xmlns:p14="http://schemas.microsoft.com/office/powerpoint/2010/main" val="903192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384ABAE-9602-0714-1133-FC917537587B}"/>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9C6125E1-F54B-9971-00F8-A0BC4B5050AB}"/>
              </a:ext>
            </a:extLst>
          </p:cNvPr>
          <p:cNvSpPr txBox="1"/>
          <p:nvPr/>
        </p:nvSpPr>
        <p:spPr>
          <a:xfrm>
            <a:off x="2538805" y="1692377"/>
            <a:ext cx="10176734" cy="523220"/>
          </a:xfrm>
          <a:prstGeom prst="rect">
            <a:avLst/>
          </a:prstGeom>
          <a:noFill/>
        </p:spPr>
        <p:txBody>
          <a:bodyPr wrap="square" rtlCol="0">
            <a:spAutoFit/>
          </a:bodyPr>
          <a:lstStyle/>
          <a:p>
            <a:r>
              <a:rPr lang="fr-FR" sz="2800" b="1" dirty="0">
                <a:solidFill>
                  <a:schemeClr val="bg1"/>
                </a:solidFill>
              </a:rPr>
              <a:t>Lorient Vous A Présenté Jeanne D’Arc N°1</a:t>
            </a:r>
          </a:p>
        </p:txBody>
      </p:sp>
      <p:sp>
        <p:nvSpPr>
          <p:cNvPr id="3" name="ZoneTexte 2">
            <a:extLst>
              <a:ext uri="{FF2B5EF4-FFF2-40B4-BE49-F238E27FC236}">
                <a16:creationId xmlns:a16="http://schemas.microsoft.com/office/drawing/2014/main" id="{77ECE76D-724E-0BE3-F43B-C8CB6B1F848E}"/>
              </a:ext>
            </a:extLst>
          </p:cNvPr>
          <p:cNvSpPr txBox="1"/>
          <p:nvPr/>
        </p:nvSpPr>
        <p:spPr>
          <a:xfrm>
            <a:off x="3743661" y="3264946"/>
            <a:ext cx="6519134"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085F4010-CE7C-E689-FF0E-EC8BE67FE044}"/>
              </a:ext>
            </a:extLst>
          </p:cNvPr>
          <p:cNvSpPr txBox="1"/>
          <p:nvPr/>
        </p:nvSpPr>
        <p:spPr>
          <a:xfrm>
            <a:off x="5454126" y="4837515"/>
            <a:ext cx="4077148"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8514498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4000">
        <p15:prstTrans prst="airplane"/>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166</TotalTime>
  <Words>633</Words>
  <Application>Microsoft Office PowerPoint</Application>
  <PresentationFormat>Grand écran</PresentationFormat>
  <Paragraphs>35</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2026-05-12T07:53:05Z</dcterms:created>
  <dcterms:modified xsi:type="dcterms:W3CDTF">2026-06-09T04:16:51Z</dcterms:modified>
</cp:coreProperties>
</file>