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08" r:id="rId3"/>
    <p:sldId id="309" r:id="rId4"/>
    <p:sldId id="303" r:id="rId5"/>
    <p:sldId id="310" r:id="rId6"/>
    <p:sldId id="290" r:id="rId7"/>
    <p:sldId id="305" r:id="rId8"/>
    <p:sldId id="291" r:id="rId9"/>
    <p:sldId id="292" r:id="rId10"/>
    <p:sldId id="293" r:id="rId11"/>
    <p:sldId id="299" r:id="rId12"/>
    <p:sldId id="294" r:id="rId13"/>
    <p:sldId id="264" r:id="rId14"/>
    <p:sldId id="313"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5" r:id="rId33"/>
    <p:sldId id="286" r:id="rId34"/>
    <p:sldId id="282" r:id="rId35"/>
    <p:sldId id="283" r:id="rId36"/>
    <p:sldId id="284" r:id="rId37"/>
    <p:sldId id="288" r:id="rId38"/>
    <p:sldId id="295" r:id="rId39"/>
    <p:sldId id="296" r:id="rId40"/>
    <p:sldId id="297" r:id="rId41"/>
    <p:sldId id="312" r:id="rId42"/>
    <p:sldId id="306" r:id="rId43"/>
    <p:sldId id="287" r:id="rId44"/>
    <p:sldId id="289" r:id="rId45"/>
    <p:sldId id="304" r:id="rId46"/>
    <p:sldId id="300" r:id="rId47"/>
    <p:sldId id="298" r:id="rId48"/>
    <p:sldId id="302" r:id="rId49"/>
    <p:sldId id="301" r:id="rId5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ZX9SIkBEOmMomhJnhC29g==" hashData="j/qXpZtTieDrDCDwtbDl//8hnv/P7ZUatv+L+p5zVCFDuxgBqL6FrAzNgrresiOqwCwir1xu4KvB11tWScTKH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791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66" d="100"/>
          <a:sy n="66" d="100"/>
        </p:scale>
        <p:origin x="90"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7605B9F8-61DA-45CD-B4B7-B02E030D3129}" type="datetimeFigureOut">
              <a:rPr lang="fr-FR" smtClean="0"/>
              <a:t>04/06/2026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37C5800-95FD-4BDC-9D75-B02A6757F6A8}" type="slidenum">
              <a:rPr lang="fr-FR" smtClean="0"/>
              <a:t>‹N°›</a:t>
            </a:fld>
            <a:endParaRPr lang="fr-FR"/>
          </a:p>
        </p:txBody>
      </p:sp>
    </p:spTree>
    <p:extLst>
      <p:ext uri="{BB962C8B-B14F-4D97-AF65-F5344CB8AC3E}">
        <p14:creationId xmlns:p14="http://schemas.microsoft.com/office/powerpoint/2010/main" val="2335461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605B9F8-61DA-45CD-B4B7-B02E030D3129}" type="datetimeFigureOut">
              <a:rPr lang="fr-FR" smtClean="0"/>
              <a:t>04/06/2026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37C5800-95FD-4BDC-9D75-B02A6757F6A8}" type="slidenum">
              <a:rPr lang="fr-FR" smtClean="0"/>
              <a:t>‹N°›</a:t>
            </a:fld>
            <a:endParaRPr lang="fr-FR"/>
          </a:p>
        </p:txBody>
      </p:sp>
    </p:spTree>
    <p:extLst>
      <p:ext uri="{BB962C8B-B14F-4D97-AF65-F5344CB8AC3E}">
        <p14:creationId xmlns:p14="http://schemas.microsoft.com/office/powerpoint/2010/main" val="1725148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7605B9F8-61DA-45CD-B4B7-B02E030D3129}" type="datetimeFigureOut">
              <a:rPr lang="fr-FR" smtClean="0"/>
              <a:t>04/06/2026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37C5800-95FD-4BDC-9D75-B02A6757F6A8}" type="slidenum">
              <a:rPr lang="fr-FR" smtClean="0"/>
              <a:t>‹N°›</a:t>
            </a:fld>
            <a:endParaRPr lang="fr-FR"/>
          </a:p>
        </p:txBody>
      </p:sp>
    </p:spTree>
    <p:extLst>
      <p:ext uri="{BB962C8B-B14F-4D97-AF65-F5344CB8AC3E}">
        <p14:creationId xmlns:p14="http://schemas.microsoft.com/office/powerpoint/2010/main" val="29827232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605B9F8-61DA-45CD-B4B7-B02E030D3129}" type="datetimeFigureOut">
              <a:rPr lang="fr-FR" smtClean="0"/>
              <a:t>04/06/2026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37C5800-95FD-4BDC-9D75-B02A6757F6A8}" type="slidenum">
              <a:rPr lang="fr-FR" smtClean="0"/>
              <a:t>‹N°›</a:t>
            </a:fld>
            <a:endParaRPr lang="fr-FR"/>
          </a:p>
        </p:txBody>
      </p:sp>
    </p:spTree>
    <p:extLst>
      <p:ext uri="{BB962C8B-B14F-4D97-AF65-F5344CB8AC3E}">
        <p14:creationId xmlns:p14="http://schemas.microsoft.com/office/powerpoint/2010/main" val="14660179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605B9F8-61DA-45CD-B4B7-B02E030D3129}" type="datetimeFigureOut">
              <a:rPr lang="fr-FR" smtClean="0"/>
              <a:t>04/06/2026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37C5800-95FD-4BDC-9D75-B02A6757F6A8}" type="slidenum">
              <a:rPr lang="fr-FR" smtClean="0"/>
              <a:t>‹N°›</a:t>
            </a:fld>
            <a:endParaRPr lang="fr-FR"/>
          </a:p>
        </p:txBody>
      </p:sp>
    </p:spTree>
    <p:extLst>
      <p:ext uri="{BB962C8B-B14F-4D97-AF65-F5344CB8AC3E}">
        <p14:creationId xmlns:p14="http://schemas.microsoft.com/office/powerpoint/2010/main" val="3879239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605B9F8-61DA-45CD-B4B7-B02E030D3129}" type="datetimeFigureOut">
              <a:rPr lang="fr-FR" smtClean="0"/>
              <a:t>04/06/2026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37C5800-95FD-4BDC-9D75-B02A6757F6A8}" type="slidenum">
              <a:rPr lang="fr-FR" smtClean="0"/>
              <a:t>‹N°›</a:t>
            </a:fld>
            <a:endParaRPr lang="fr-FR"/>
          </a:p>
        </p:txBody>
      </p:sp>
    </p:spTree>
    <p:extLst>
      <p:ext uri="{BB962C8B-B14F-4D97-AF65-F5344CB8AC3E}">
        <p14:creationId xmlns:p14="http://schemas.microsoft.com/office/powerpoint/2010/main" val="106248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605B9F8-61DA-45CD-B4B7-B02E030D3129}" type="datetimeFigureOut">
              <a:rPr lang="fr-FR" smtClean="0"/>
              <a:t>04/06/2026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37C5800-95FD-4BDC-9D75-B02A6757F6A8}" type="slidenum">
              <a:rPr lang="fr-FR" smtClean="0"/>
              <a:t>‹N°›</a:t>
            </a:fld>
            <a:endParaRPr lang="fr-FR"/>
          </a:p>
        </p:txBody>
      </p:sp>
    </p:spTree>
    <p:extLst>
      <p:ext uri="{BB962C8B-B14F-4D97-AF65-F5344CB8AC3E}">
        <p14:creationId xmlns:p14="http://schemas.microsoft.com/office/powerpoint/2010/main" val="994814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7605B9F8-61DA-45CD-B4B7-B02E030D3129}" type="datetimeFigureOut">
              <a:rPr lang="fr-FR" smtClean="0"/>
              <a:t>04/06/2026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37C5800-95FD-4BDC-9D75-B02A6757F6A8}" type="slidenum">
              <a:rPr lang="fr-FR" smtClean="0"/>
              <a:t>‹N°›</a:t>
            </a:fld>
            <a:endParaRPr lang="fr-FR"/>
          </a:p>
        </p:txBody>
      </p:sp>
    </p:spTree>
    <p:extLst>
      <p:ext uri="{BB962C8B-B14F-4D97-AF65-F5344CB8AC3E}">
        <p14:creationId xmlns:p14="http://schemas.microsoft.com/office/powerpoint/2010/main" val="20633785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7605B9F8-61DA-45CD-B4B7-B02E030D3129}" type="datetimeFigureOut">
              <a:rPr lang="fr-FR" smtClean="0"/>
              <a:t>04/06/2026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37C5800-95FD-4BDC-9D75-B02A6757F6A8}" type="slidenum">
              <a:rPr lang="fr-FR" smtClean="0"/>
              <a:t>‹N°›</a:t>
            </a:fld>
            <a:endParaRPr lang="fr-FR"/>
          </a:p>
        </p:txBody>
      </p:sp>
    </p:spTree>
    <p:extLst>
      <p:ext uri="{BB962C8B-B14F-4D97-AF65-F5344CB8AC3E}">
        <p14:creationId xmlns:p14="http://schemas.microsoft.com/office/powerpoint/2010/main" val="1969120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605B9F8-61DA-45CD-B4B7-B02E030D3129}" type="datetimeFigureOut">
              <a:rPr lang="fr-FR" smtClean="0"/>
              <a:t>04/06/2026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37C5800-95FD-4BDC-9D75-B02A6757F6A8}" type="slidenum">
              <a:rPr lang="fr-FR" smtClean="0"/>
              <a:t>‹N°›</a:t>
            </a:fld>
            <a:endParaRPr lang="fr-FR"/>
          </a:p>
        </p:txBody>
      </p:sp>
    </p:spTree>
    <p:extLst>
      <p:ext uri="{BB962C8B-B14F-4D97-AF65-F5344CB8AC3E}">
        <p14:creationId xmlns:p14="http://schemas.microsoft.com/office/powerpoint/2010/main" val="4276350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605B9F8-61DA-45CD-B4B7-B02E030D3129}" type="datetimeFigureOut">
              <a:rPr lang="fr-FR" smtClean="0"/>
              <a:t>04/06/2026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37C5800-95FD-4BDC-9D75-B02A6757F6A8}" type="slidenum">
              <a:rPr lang="fr-FR" smtClean="0"/>
              <a:t>‹N°›</a:t>
            </a:fld>
            <a:endParaRPr lang="fr-FR"/>
          </a:p>
        </p:txBody>
      </p:sp>
    </p:spTree>
    <p:extLst>
      <p:ext uri="{BB962C8B-B14F-4D97-AF65-F5344CB8AC3E}">
        <p14:creationId xmlns:p14="http://schemas.microsoft.com/office/powerpoint/2010/main" val="649380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7913B">
            <a:alpha val="65000"/>
          </a:srgb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05B9F8-61DA-45CD-B4B7-B02E030D3129}" type="datetimeFigureOut">
              <a:rPr lang="fr-FR" smtClean="0"/>
              <a:t>04/06/2026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7C5800-95FD-4BDC-9D75-B02A6757F6A8}" type="slidenum">
              <a:rPr lang="fr-FR" smtClean="0"/>
              <a:t>‹N°›</a:t>
            </a:fld>
            <a:endParaRPr lang="fr-FR"/>
          </a:p>
        </p:txBody>
      </p:sp>
    </p:spTree>
    <p:extLst>
      <p:ext uri="{BB962C8B-B14F-4D97-AF65-F5344CB8AC3E}">
        <p14:creationId xmlns:p14="http://schemas.microsoft.com/office/powerpoint/2010/main" val="23001053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slideLayout" Target="../slideLayouts/slideLayout7.xml"/><Relationship Id="rId7" Type="http://schemas.openxmlformats.org/officeDocument/2006/relationships/image" Target="../media/image3.jpeg"/><Relationship Id="rId2" Type="http://schemas.openxmlformats.org/officeDocument/2006/relationships/audio" Target="../media/media1.wav"/><Relationship Id="rId1" Type="http://schemas.microsoft.com/office/2007/relationships/media" Target="../media/media1.wav"/><Relationship Id="rId6" Type="http://schemas.microsoft.com/office/2007/relationships/hdphoto" Target="../media/hdphoto1.wdp"/><Relationship Id="rId5" Type="http://schemas.openxmlformats.org/officeDocument/2006/relationships/image" Target="../media/image2.png"/><Relationship Id="rId4" Type="http://schemas.openxmlformats.org/officeDocument/2006/relationships/image" Target="../media/image1.pn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1.jpeg"/><Relationship Id="rId7" Type="http://schemas.openxmlformats.org/officeDocument/2006/relationships/image" Target="../media/image55.jpeg"/><Relationship Id="rId2" Type="http://schemas.openxmlformats.org/officeDocument/2006/relationships/image" Target="../media/image50.jpeg"/><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2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58.png"/><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2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 Id="rId4" Type="http://schemas.openxmlformats.org/officeDocument/2006/relationships/image" Target="../media/image74.jpeg"/></Relationships>
</file>

<file path=ppt/slides/_rels/slide36.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9.jpeg"/><Relationship Id="rId7" Type="http://schemas.openxmlformats.org/officeDocument/2006/relationships/image" Target="../media/image83.jpeg"/><Relationship Id="rId2" Type="http://schemas.openxmlformats.org/officeDocument/2006/relationships/image" Target="../media/image78.jpeg"/><Relationship Id="rId1" Type="http://schemas.openxmlformats.org/officeDocument/2006/relationships/slideLayout" Target="../slideLayouts/slideLayout7.xml"/><Relationship Id="rId6" Type="http://schemas.openxmlformats.org/officeDocument/2006/relationships/image" Target="../media/image82.jpeg"/><Relationship Id="rId5" Type="http://schemas.openxmlformats.org/officeDocument/2006/relationships/image" Target="../media/image81.jpeg"/><Relationship Id="rId4" Type="http://schemas.openxmlformats.org/officeDocument/2006/relationships/image" Target="../media/image80.jpeg"/></Relationships>
</file>

<file path=ppt/slides/_rels/slide39.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01.gif"/><Relationship Id="rId2" Type="http://schemas.openxmlformats.org/officeDocument/2006/relationships/image" Target="../media/image97.jpeg"/><Relationship Id="rId1" Type="http://schemas.openxmlformats.org/officeDocument/2006/relationships/slideLayout" Target="../slideLayouts/slideLayout7.xml"/><Relationship Id="rId6" Type="http://schemas.openxmlformats.org/officeDocument/2006/relationships/image" Target="../media/image100.gif"/><Relationship Id="rId5" Type="http://schemas.openxmlformats.org/officeDocument/2006/relationships/image" Target="../media/image99.gif"/><Relationship Id="rId4" Type="http://schemas.openxmlformats.org/officeDocument/2006/relationships/image" Target="../media/image98.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 y="-1"/>
            <a:ext cx="12192001" cy="6852028"/>
          </a:xfrm>
          <a:prstGeom prst="rect">
            <a:avLst/>
          </a:prstGeom>
        </p:spPr>
      </p:pic>
      <p:pic>
        <p:nvPicPr>
          <p:cNvPr id="3" name="Image 2"/>
          <p:cNvPicPr>
            <a:picLocks noChangeAspect="1"/>
          </p:cNvPicPr>
          <p:nvPr/>
        </p:nvPicPr>
        <p:blipFill>
          <a:blip r:embed="rId5" cstate="email">
            <a:extLst>
              <a:ext uri="{BEBA8EAE-BF5A-486C-A8C5-ECC9F3942E4B}">
                <a14:imgProps xmlns:a14="http://schemas.microsoft.com/office/drawing/2010/main">
                  <a14:imgLayer r:embed="rId6">
                    <a14:imgEffect>
                      <a14:backgroundRemoval t="9870" b="89870" l="9948" r="96859"/>
                    </a14:imgEffect>
                  </a14:imgLayer>
                </a14:imgProps>
              </a:ext>
              <a:ext uri="{28A0092B-C50C-407E-A947-70E740481C1C}">
                <a14:useLocalDpi xmlns:a14="http://schemas.microsoft.com/office/drawing/2010/main"/>
              </a:ext>
            </a:extLst>
          </a:blip>
          <a:stretch>
            <a:fillRect/>
          </a:stretch>
        </p:blipFill>
        <p:spPr>
          <a:xfrm>
            <a:off x="4385388" y="3779030"/>
            <a:ext cx="3529657" cy="2939011"/>
          </a:xfrm>
          <a:prstGeom prst="rect">
            <a:avLst/>
          </a:prstGeom>
        </p:spPr>
      </p:pic>
      <p:pic>
        <p:nvPicPr>
          <p:cNvPr id="4" name="Image 3"/>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45568" y="5039277"/>
            <a:ext cx="1298448" cy="1444752"/>
          </a:xfrm>
          <a:prstGeom prst="rect">
            <a:avLst/>
          </a:prstGeom>
        </p:spPr>
      </p:pic>
      <p:pic>
        <p:nvPicPr>
          <p:cNvPr id="6" name="Image 5"/>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5672049" y="1884131"/>
            <a:ext cx="3657600" cy="2657475"/>
          </a:xfrm>
          <a:prstGeom prst="rect">
            <a:avLst/>
          </a:prstGeom>
        </p:spPr>
      </p:pic>
      <p:pic>
        <p:nvPicPr>
          <p:cNvPr id="7" name="Le Matin _ Edvard Grieg ( Peer Gynt ).wmv (1080p_30fps_H264-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665984" y="3548149"/>
            <a:ext cx="609600" cy="609600"/>
          </a:xfrm>
          <a:prstGeom prst="rect">
            <a:avLst/>
          </a:prstGeom>
        </p:spPr>
      </p:pic>
    </p:spTree>
    <p:extLst>
      <p:ext uri="{BB962C8B-B14F-4D97-AF65-F5344CB8AC3E}">
        <p14:creationId xmlns:p14="http://schemas.microsoft.com/office/powerpoint/2010/main" val="28326856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0" name="Picture 12" descr="Résultat de recherche d'images pour &quot;eze carte&quot;"/>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4943873" y="3789041"/>
            <a:ext cx="2143125" cy="290393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373443" y="692696"/>
            <a:ext cx="2664296" cy="2308324"/>
          </a:xfrm>
          <a:prstGeom prst="rect">
            <a:avLst/>
          </a:prstGeom>
        </p:spPr>
        <p:txBody>
          <a:bodyPr wrap="square">
            <a:spAutoFit/>
          </a:bodyPr>
          <a:lstStyle/>
          <a:p>
            <a:r>
              <a:rPr lang="fr-FR" dirty="0"/>
              <a:t>Èze est une commune française située dans le département des Alpes-Maritimes en région Provence-Alpes-Côte d'Azur. C'est un village perché et ses habitants sont appelés les </a:t>
            </a:r>
            <a:r>
              <a:rPr lang="fr-FR" dirty="0" err="1"/>
              <a:t>Ézasques</a:t>
            </a:r>
            <a:endParaRPr lang="fr-FR" dirty="0"/>
          </a:p>
        </p:txBody>
      </p:sp>
      <p:pic>
        <p:nvPicPr>
          <p:cNvPr id="2050" name="Picture 2" descr="Blason de Èze"/>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69096" y="980728"/>
            <a:ext cx="1656184" cy="173226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155719" y="290364"/>
            <a:ext cx="741293" cy="584775"/>
          </a:xfrm>
          <a:prstGeom prst="rect">
            <a:avLst/>
          </a:prstGeom>
        </p:spPr>
        <p:txBody>
          <a:bodyPr wrap="none">
            <a:spAutoFit/>
          </a:bodyPr>
          <a:lstStyle/>
          <a:p>
            <a:r>
              <a:rPr lang="fr-FR" sz="3200" dirty="0"/>
              <a:t>Èze</a:t>
            </a:r>
          </a:p>
        </p:txBody>
      </p:sp>
      <p:pic>
        <p:nvPicPr>
          <p:cNvPr id="2052" name="Picture 4" descr="Blason de Èze"/>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503752" y="3941441"/>
            <a:ext cx="1476194" cy="1623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325280" y="3789041"/>
            <a:ext cx="2286000" cy="2308324"/>
          </a:xfrm>
          <a:prstGeom prst="rect">
            <a:avLst/>
          </a:prstGeom>
        </p:spPr>
        <p:txBody>
          <a:bodyPr wrap="square">
            <a:spAutoFit/>
          </a:bodyPr>
          <a:lstStyle/>
          <a:p>
            <a:r>
              <a:rPr lang="fr-FR" i="1" dirty="0"/>
              <a:t>D’azur à l’os de jambe en pal sommé d’un phénix sur son immortalité et accosté de deux pampres fruités, chacun de deux pièces le tout d’argent.</a:t>
            </a:r>
            <a:endParaRPr lang="fr-FR" dirty="0"/>
          </a:p>
        </p:txBody>
      </p:sp>
      <p:pic>
        <p:nvPicPr>
          <p:cNvPr id="2054" name="Picture 6" descr="villes vilages fleuris"/>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8832304" y="5733257"/>
            <a:ext cx="1584176" cy="88670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8292244" y="3533931"/>
            <a:ext cx="2664296" cy="2031325"/>
          </a:xfrm>
          <a:prstGeom prst="rect">
            <a:avLst/>
          </a:prstGeom>
        </p:spPr>
        <p:txBody>
          <a:bodyPr wrap="square">
            <a:spAutoFit/>
          </a:bodyPr>
          <a:lstStyle/>
          <a:p>
            <a:r>
              <a:rPr lang="fr-FR" dirty="0"/>
              <a:t>Une végétation luxuriante de bananiers, dattiers, caroubiers, orangers et </a:t>
            </a:r>
            <a:r>
              <a:rPr lang="fr-FR" dirty="0" err="1"/>
              <a:t>citroniers</a:t>
            </a:r>
            <a:r>
              <a:rPr lang="fr-FR" dirty="0"/>
              <a:t> témoigne du climat fort agréable régnant </a:t>
            </a:r>
            <a:r>
              <a:rPr lang="fr-FR" dirty="0" err="1"/>
              <a:t>içi</a:t>
            </a:r>
            <a:r>
              <a:rPr lang="fr-FR" dirty="0"/>
              <a:t> la plupart de l'année. </a:t>
            </a:r>
          </a:p>
        </p:txBody>
      </p:sp>
      <p:pic>
        <p:nvPicPr>
          <p:cNvPr id="2058" name="Picture 10" descr="Résultat de recherche d'images pour &quot;eze carte&quot;"/>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4943873" y="390535"/>
            <a:ext cx="2143125" cy="27983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685471"/>
      </p:ext>
    </p:extLst>
  </p:cSld>
  <p:clrMapOvr>
    <a:masterClrMapping/>
  </p:clrMapOvr>
  <mc:AlternateContent xmlns:mc="http://schemas.openxmlformats.org/markup-compatibility/2006" xmlns:p14="http://schemas.microsoft.com/office/powerpoint/2010/main">
    <mc:Choice Requires="p14">
      <p:transition spd="slow" p14:dur="2000" advTm="17262"/>
    </mc:Choice>
    <mc:Fallback xmlns="">
      <p:transition spd="slow" advTm="1726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0"/>
            <a:ext cx="9144000" cy="6858000"/>
          </a:xfrm>
          <a:prstGeom prst="rect">
            <a:avLst/>
          </a:prstGeom>
        </p:spPr>
      </p:pic>
      <p:sp>
        <p:nvSpPr>
          <p:cNvPr id="3" name="ZoneTexte 2"/>
          <p:cNvSpPr txBox="1"/>
          <p:nvPr/>
        </p:nvSpPr>
        <p:spPr>
          <a:xfrm>
            <a:off x="2423592" y="476672"/>
            <a:ext cx="1872208" cy="369332"/>
          </a:xfrm>
          <a:prstGeom prst="rect">
            <a:avLst/>
          </a:prstGeom>
          <a:noFill/>
        </p:spPr>
        <p:txBody>
          <a:bodyPr wrap="square" rtlCol="0">
            <a:spAutoFit/>
          </a:bodyPr>
          <a:lstStyle/>
          <a:p>
            <a:r>
              <a:rPr lang="fr-FR" dirty="0">
                <a:latin typeface="Algerian" pitchFamily="82" charset="0"/>
              </a:rPr>
              <a:t>EZE</a:t>
            </a:r>
          </a:p>
        </p:txBody>
      </p:sp>
    </p:spTree>
    <p:extLst>
      <p:ext uri="{BB962C8B-B14F-4D97-AF65-F5344CB8AC3E}">
        <p14:creationId xmlns:p14="http://schemas.microsoft.com/office/powerpoint/2010/main" val="1015239041"/>
      </p:ext>
    </p:extLst>
  </p:cSld>
  <p:clrMapOvr>
    <a:masterClrMapping/>
  </p:clrMapOvr>
  <mc:AlternateContent xmlns:mc="http://schemas.openxmlformats.org/markup-compatibility/2006">
    <mc:Choice xmlns:p14="http://schemas.microsoft.com/office/powerpoint/2010/main" Requires="p14">
      <p:transition spd="slow" p14:dur="2000" advTm="5000"/>
    </mc:Choice>
    <mc:Fallback>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185046"/>
            <a:ext cx="12204000" cy="5672954"/>
          </a:xfrm>
          <a:prstGeom prst="rect">
            <a:avLst/>
          </a:prstGeom>
        </p:spPr>
      </p:pic>
      <p:sp>
        <p:nvSpPr>
          <p:cNvPr id="4" name="Rectangle 3"/>
          <p:cNvSpPr/>
          <p:nvPr/>
        </p:nvSpPr>
        <p:spPr>
          <a:xfrm>
            <a:off x="131270" y="261716"/>
            <a:ext cx="12072730" cy="923330"/>
          </a:xfrm>
          <a:prstGeom prst="rect">
            <a:avLst/>
          </a:prstGeom>
        </p:spPr>
        <p:txBody>
          <a:bodyPr wrap="square">
            <a:spAutoFit/>
          </a:bodyPr>
          <a:lstStyle/>
          <a:p>
            <a:r>
              <a:rPr lang="fr-FR" dirty="0">
                <a:latin typeface="Arial" panose="020B0604020202020204" pitchFamily="34" charset="0"/>
              </a:rPr>
              <a:t>Èze est une commune française située dans le département des Alpes-Maritimes en région Provence-Alpes-Côte d'Azur. Ses habitants sont appelés les </a:t>
            </a:r>
            <a:r>
              <a:rPr lang="fr-FR" dirty="0" err="1">
                <a:latin typeface="Arial" panose="020B0604020202020204" pitchFamily="34" charset="0"/>
              </a:rPr>
              <a:t>Ézasques</a:t>
            </a:r>
            <a:r>
              <a:rPr lang="fr-FR" dirty="0">
                <a:latin typeface="Arial" panose="020B0604020202020204" pitchFamily="34" charset="0"/>
              </a:rPr>
              <a:t>. Èze est une des rares communes françaises à porter un nom palindrome avec Callac, Laval, Noyon, </a:t>
            </a:r>
            <a:r>
              <a:rPr lang="fr-FR" dirty="0" err="1">
                <a:latin typeface="Arial" panose="020B0604020202020204" pitchFamily="34" charset="0"/>
              </a:rPr>
              <a:t>Sarras</a:t>
            </a:r>
            <a:r>
              <a:rPr lang="fr-FR" dirty="0">
                <a:latin typeface="Arial" panose="020B0604020202020204" pitchFamily="34" charset="0"/>
              </a:rPr>
              <a:t>, </a:t>
            </a:r>
            <a:r>
              <a:rPr lang="fr-FR" dirty="0" err="1">
                <a:latin typeface="Arial" panose="020B0604020202020204" pitchFamily="34" charset="0"/>
              </a:rPr>
              <a:t>Savas</a:t>
            </a:r>
            <a:r>
              <a:rPr lang="fr-FR" dirty="0">
                <a:latin typeface="Arial" panose="020B0604020202020204" pitchFamily="34" charset="0"/>
              </a:rPr>
              <a:t>, Senones, Serres et Sées</a:t>
            </a:r>
            <a:endParaRPr lang="fr-FR" dirty="0"/>
          </a:p>
        </p:txBody>
      </p:sp>
    </p:spTree>
    <p:extLst>
      <p:ext uri="{BB962C8B-B14F-4D97-AF65-F5344CB8AC3E}">
        <p14:creationId xmlns:p14="http://schemas.microsoft.com/office/powerpoint/2010/main" val="3756318697"/>
      </p:ext>
    </p:extLst>
  </p:cSld>
  <p:clrMapOvr>
    <a:masterClrMapping/>
  </p:clrMapOvr>
  <mc:AlternateContent xmlns:mc="http://schemas.openxmlformats.org/markup-compatibility/2006" xmlns:p14="http://schemas.microsoft.com/office/powerpoint/2010/main">
    <mc:Choice Requires="p14">
      <p:transition spd="slow" p14:dur="2000" advTm="13873"/>
    </mc:Choice>
    <mc:Fallback xmlns="">
      <p:transition spd="slow" advTm="1387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3623187" y="0"/>
            <a:ext cx="8568813" cy="6858000"/>
          </a:xfrm>
          <a:prstGeom prst="rect">
            <a:avLst/>
          </a:prstGeom>
        </p:spPr>
      </p:pic>
      <p:sp>
        <p:nvSpPr>
          <p:cNvPr id="5" name="Rectangle 4"/>
          <p:cNvSpPr/>
          <p:nvPr/>
        </p:nvSpPr>
        <p:spPr>
          <a:xfrm>
            <a:off x="165100" y="1166842"/>
            <a:ext cx="3263900" cy="4524315"/>
          </a:xfrm>
          <a:prstGeom prst="rect">
            <a:avLst/>
          </a:prstGeom>
        </p:spPr>
        <p:txBody>
          <a:bodyPr wrap="square">
            <a:spAutoFit/>
          </a:bodyPr>
          <a:lstStyle/>
          <a:p>
            <a:r>
              <a:rPr lang="fr-FR" dirty="0"/>
              <a:t>Pour rejoindre l'entrée du village, vous marcherez le long d'un petit chemin de pierre savamment décoré et polis par le temps, vous offrant au passage une vue sur les superbes jardins du Château de la Chèvre d'Or</a:t>
            </a:r>
            <a:r>
              <a:rPr lang="fr-FR" dirty="0" smtClean="0"/>
              <a:t>.</a:t>
            </a:r>
          </a:p>
          <a:p>
            <a:r>
              <a:rPr lang="fr-FR" dirty="0"/>
              <a:t>La porte du village franchie vous découvrirez un petit village provençal plein de charme, généreusement fleuri et offrant de superbes panoramas sur la mer et la côte. </a:t>
            </a:r>
            <a:br>
              <a:rPr lang="fr-FR" dirty="0"/>
            </a:br>
            <a:r>
              <a:rPr lang="fr-FR" dirty="0"/>
              <a:t/>
            </a:r>
            <a:br>
              <a:rPr lang="fr-FR" dirty="0"/>
            </a:br>
            <a:endParaRPr lang="fr-FR" dirty="0"/>
          </a:p>
        </p:txBody>
      </p:sp>
    </p:spTree>
    <p:extLst>
      <p:ext uri="{BB962C8B-B14F-4D97-AF65-F5344CB8AC3E}">
        <p14:creationId xmlns:p14="http://schemas.microsoft.com/office/powerpoint/2010/main" val="3879791228"/>
      </p:ext>
    </p:extLst>
  </p:cSld>
  <p:clrMapOvr>
    <a:masterClrMapping/>
  </p:clrMapOvr>
  <mc:AlternateContent xmlns:mc="http://schemas.openxmlformats.org/markup-compatibility/2006" xmlns:p14="http://schemas.microsoft.com/office/powerpoint/2010/main">
    <mc:Choice Requires="p14">
      <p:transition spd="slow" p14:dur="2000" advTm="15483"/>
    </mc:Choice>
    <mc:Fallback xmlns="">
      <p:transition spd="slow" advTm="1548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5739984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2012" y="0"/>
            <a:ext cx="10058400" cy="6824364"/>
          </a:xfrm>
          <a:prstGeom prst="rect">
            <a:avLst/>
          </a:prstGeom>
        </p:spPr>
      </p:pic>
    </p:spTree>
    <p:extLst>
      <p:ext uri="{BB962C8B-B14F-4D97-AF65-F5344CB8AC3E}">
        <p14:creationId xmlns:p14="http://schemas.microsoft.com/office/powerpoint/2010/main" val="98502574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4392000" cy="3294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564000"/>
            <a:ext cx="4392000" cy="3294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88000" y="0"/>
            <a:ext cx="7704000" cy="6858000"/>
          </a:xfrm>
          <a:prstGeom prst="rect">
            <a:avLst/>
          </a:prstGeom>
        </p:spPr>
      </p:pic>
    </p:spTree>
    <p:extLst>
      <p:ext uri="{BB962C8B-B14F-4D97-AF65-F5344CB8AC3E}">
        <p14:creationId xmlns:p14="http://schemas.microsoft.com/office/powerpoint/2010/main" val="3623298609"/>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8039100" y="0"/>
            <a:ext cx="4127500"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7956000" cy="6858000"/>
          </a:xfrm>
          <a:prstGeom prst="rect">
            <a:avLst/>
          </a:prstGeom>
        </p:spPr>
      </p:pic>
    </p:spTree>
    <p:extLst>
      <p:ext uri="{BB962C8B-B14F-4D97-AF65-F5344CB8AC3E}">
        <p14:creationId xmlns:p14="http://schemas.microsoft.com/office/powerpoint/2010/main" val="20663882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533900" y="0"/>
            <a:ext cx="7658100"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 y="0"/>
            <a:ext cx="4699000" cy="6858000"/>
          </a:xfrm>
          <a:prstGeom prst="rect">
            <a:avLst/>
          </a:prstGeom>
        </p:spPr>
      </p:pic>
    </p:spTree>
    <p:extLst>
      <p:ext uri="{BB962C8B-B14F-4D97-AF65-F5344CB8AC3E}">
        <p14:creationId xmlns:p14="http://schemas.microsoft.com/office/powerpoint/2010/main" val="410563595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06611911"/>
      </p:ext>
    </p:extLst>
  </p:cSld>
  <p:clrMapOvr>
    <a:masterClrMapping/>
  </p:clrMapOvr>
  <mc:AlternateContent xmlns:mc="http://schemas.openxmlformats.org/markup-compatibility/2006">
    <mc:Choice xmlns:p14="http://schemas.microsoft.com/office/powerpoint/2010/main" Requires="p14">
      <p:transition spd="slow" p14:dur="2000" advTm="5000"/>
    </mc:Choice>
    <mc:Fallback>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18031025"/>
      </p:ext>
    </p:extLst>
  </p:cSld>
  <p:clrMapOvr>
    <a:masterClrMapping/>
  </p:clrMapOvr>
  <mc:AlternateContent xmlns:mc="http://schemas.openxmlformats.org/markup-compatibility/2006">
    <mc:Choice xmlns:p14="http://schemas.microsoft.com/office/powerpoint/2010/main" Requires="p14">
      <p:transition spd="slow" p14:dur="2000" advTm="5000"/>
    </mc:Choice>
    <mc:Fallback>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0" y="0"/>
            <a:ext cx="9144000" cy="6858000"/>
          </a:xfrm>
          <a:prstGeom prst="rect">
            <a:avLst/>
          </a:prstGeom>
        </p:spPr>
      </p:pic>
      <p:sp>
        <p:nvSpPr>
          <p:cNvPr id="3" name="Rectangle 2"/>
          <p:cNvSpPr/>
          <p:nvPr/>
        </p:nvSpPr>
        <p:spPr>
          <a:xfrm>
            <a:off x="114300" y="2014835"/>
            <a:ext cx="2717800" cy="2031325"/>
          </a:xfrm>
          <a:prstGeom prst="rect">
            <a:avLst/>
          </a:prstGeom>
        </p:spPr>
        <p:txBody>
          <a:bodyPr wrap="square">
            <a:spAutoFit/>
          </a:bodyPr>
          <a:lstStyle/>
          <a:p>
            <a:r>
              <a:rPr lang="fr-FR" dirty="0"/>
              <a:t>De nombreuses petites boutiques d'artisanat solliciteront votre curiosité... (certaines ressemblent à des petites cavernes creusées dans la roche). </a:t>
            </a:r>
          </a:p>
        </p:txBody>
      </p:sp>
    </p:spTree>
    <p:extLst>
      <p:ext uri="{BB962C8B-B14F-4D97-AF65-F5344CB8AC3E}">
        <p14:creationId xmlns:p14="http://schemas.microsoft.com/office/powerpoint/2010/main" val="334504538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8784201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7850" y="0"/>
            <a:ext cx="5143500" cy="6858000"/>
          </a:xfrm>
          <a:prstGeom prst="rect">
            <a:avLst/>
          </a:prstGeom>
        </p:spPr>
      </p:pic>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56350" y="0"/>
            <a:ext cx="5143500" cy="6858000"/>
          </a:xfrm>
          <a:prstGeom prst="rect">
            <a:avLst/>
          </a:prstGeom>
        </p:spPr>
      </p:pic>
    </p:spTree>
    <p:extLst>
      <p:ext uri="{BB962C8B-B14F-4D97-AF65-F5344CB8AC3E}">
        <p14:creationId xmlns:p14="http://schemas.microsoft.com/office/powerpoint/2010/main" val="385482199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36600" y="0"/>
            <a:ext cx="4375150" cy="6858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81750" y="0"/>
            <a:ext cx="5143500" cy="6858000"/>
          </a:xfrm>
          <a:prstGeom prst="rect">
            <a:avLst/>
          </a:prstGeom>
        </p:spPr>
      </p:pic>
    </p:spTree>
    <p:extLst>
      <p:ext uri="{BB962C8B-B14F-4D97-AF65-F5344CB8AC3E}">
        <p14:creationId xmlns:p14="http://schemas.microsoft.com/office/powerpoint/2010/main" val="2044164617"/>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961908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6900" y="0"/>
            <a:ext cx="5143500" cy="6858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56350" y="0"/>
            <a:ext cx="5143500" cy="6858000"/>
          </a:xfrm>
          <a:prstGeom prst="rect">
            <a:avLst/>
          </a:prstGeom>
        </p:spPr>
      </p:pic>
    </p:spTree>
    <p:extLst>
      <p:ext uri="{BB962C8B-B14F-4D97-AF65-F5344CB8AC3E}">
        <p14:creationId xmlns:p14="http://schemas.microsoft.com/office/powerpoint/2010/main" val="198007085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3960000" cy="2970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14800" y="0"/>
            <a:ext cx="3960000" cy="2970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229600" y="0"/>
            <a:ext cx="3960000" cy="2970000"/>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7200" y="3066900"/>
            <a:ext cx="5040000" cy="3780000"/>
          </a:xfrm>
          <a:prstGeom prst="rect">
            <a:avLst/>
          </a:prstGeom>
        </p:spPr>
      </p:pic>
      <p:pic>
        <p:nvPicPr>
          <p:cNvPr id="6" name="Image 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718300" y="3066900"/>
            <a:ext cx="5040000" cy="3780000"/>
          </a:xfrm>
          <a:prstGeom prst="rect">
            <a:avLst/>
          </a:prstGeom>
        </p:spPr>
      </p:pic>
    </p:spTree>
    <p:extLst>
      <p:ext uri="{BB962C8B-B14F-4D97-AF65-F5344CB8AC3E}">
        <p14:creationId xmlns:p14="http://schemas.microsoft.com/office/powerpoint/2010/main" val="364911700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3550" y="0"/>
            <a:ext cx="5143500"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05550" y="0"/>
            <a:ext cx="5143500" cy="6858000"/>
          </a:xfrm>
          <a:prstGeom prst="rect">
            <a:avLst/>
          </a:prstGeom>
        </p:spPr>
      </p:pic>
    </p:spTree>
    <p:extLst>
      <p:ext uri="{BB962C8B-B14F-4D97-AF65-F5344CB8AC3E}">
        <p14:creationId xmlns:p14="http://schemas.microsoft.com/office/powerpoint/2010/main" val="401436277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4356100" cy="6858000"/>
          </a:xfrm>
          <a:prstGeom prst="rect">
            <a:avLst/>
          </a:prstGeom>
        </p:spPr>
      </p:pic>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470400" y="0"/>
            <a:ext cx="3606800" cy="6858000"/>
          </a:xfrm>
          <a:prstGeom prst="rect">
            <a:avLst/>
          </a:prstGeom>
        </p:spPr>
      </p:pic>
      <p:pic>
        <p:nvPicPr>
          <p:cNvPr id="5" name="Imag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267700" y="0"/>
            <a:ext cx="3924300" cy="6858000"/>
          </a:xfrm>
          <a:prstGeom prst="rect">
            <a:avLst/>
          </a:prstGeom>
        </p:spPr>
      </p:pic>
    </p:spTree>
    <p:extLst>
      <p:ext uri="{BB962C8B-B14F-4D97-AF65-F5344CB8AC3E}">
        <p14:creationId xmlns:p14="http://schemas.microsoft.com/office/powerpoint/2010/main" val="302117647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3900" y="0"/>
            <a:ext cx="5143500" cy="6858000"/>
          </a:xfrm>
          <a:prstGeom prst="rect">
            <a:avLst/>
          </a:prstGeom>
        </p:spPr>
      </p:pic>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18250" y="0"/>
            <a:ext cx="5143500" cy="6858000"/>
          </a:xfrm>
          <a:prstGeom prst="rect">
            <a:avLst/>
          </a:prstGeom>
        </p:spPr>
      </p:pic>
    </p:spTree>
    <p:extLst>
      <p:ext uri="{BB962C8B-B14F-4D97-AF65-F5344CB8AC3E}">
        <p14:creationId xmlns:p14="http://schemas.microsoft.com/office/powerpoint/2010/main" val="58896788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5150" y="0"/>
            <a:ext cx="5143500" cy="6858000"/>
          </a:xfrm>
          <a:prstGeom prst="rect">
            <a:avLst/>
          </a:prstGeom>
        </p:spPr>
      </p:pic>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83350" y="0"/>
            <a:ext cx="5143500" cy="6858000"/>
          </a:xfrm>
          <a:prstGeom prst="rect">
            <a:avLst/>
          </a:prstGeom>
        </p:spPr>
      </p:pic>
    </p:spTree>
    <p:extLst>
      <p:ext uri="{BB962C8B-B14F-4D97-AF65-F5344CB8AC3E}">
        <p14:creationId xmlns:p14="http://schemas.microsoft.com/office/powerpoint/2010/main" val="143076181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857624" y="1660000"/>
            <a:ext cx="8334375" cy="5184000"/>
          </a:xfrm>
          <a:prstGeom prst="rect">
            <a:avLst/>
          </a:prstGeom>
        </p:spPr>
      </p:pic>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3857625" cy="6858000"/>
          </a:xfrm>
          <a:prstGeom prst="rect">
            <a:avLst/>
          </a:prstGeom>
        </p:spPr>
      </p:pic>
      <p:sp>
        <p:nvSpPr>
          <p:cNvPr id="6" name="Rectangle 5"/>
          <p:cNvSpPr/>
          <p:nvPr/>
        </p:nvSpPr>
        <p:spPr>
          <a:xfrm>
            <a:off x="3857623" y="0"/>
            <a:ext cx="8153398" cy="1754326"/>
          </a:xfrm>
          <a:prstGeom prst="rect">
            <a:avLst/>
          </a:prstGeom>
        </p:spPr>
        <p:txBody>
          <a:bodyPr wrap="square">
            <a:spAutoFit/>
          </a:bodyPr>
          <a:lstStyle/>
          <a:p>
            <a:r>
              <a:rPr lang="fr-FR" dirty="0" smtClean="0"/>
              <a:t>Perchée sur le rocher de Eze village, la jolie petite </a:t>
            </a:r>
            <a:r>
              <a:rPr lang="fr-FR" b="1" dirty="0" smtClean="0"/>
              <a:t>chapelle de la Sainte-Croix</a:t>
            </a:r>
            <a:r>
              <a:rPr lang="fr-FR" dirty="0" smtClean="0"/>
              <a:t>, dans les tons ocre et orangés très provençaux, se visite à toute heure de la journée, toute la semaine. Bâtie au XIVe siècle, en pleine période de l'épidémie peste, elle est aussi appelée la chapelle des pénitents blancs. En plus de sa lourde porte en fer forgé, on pourra admirer de jolies enluminures médiévales à l'intérieur, quand tout Eze célèbre la fête du </a:t>
            </a:r>
            <a:r>
              <a:rPr lang="fr-FR" dirty="0" err="1" smtClean="0"/>
              <a:t>Moyen-Age</a:t>
            </a:r>
            <a:r>
              <a:rPr lang="fr-FR" dirty="0" smtClean="0"/>
              <a:t>.</a:t>
            </a:r>
            <a:endParaRPr lang="fr-FR" dirty="0"/>
          </a:p>
        </p:txBody>
      </p:sp>
    </p:spTree>
    <p:extLst>
      <p:ext uri="{BB962C8B-B14F-4D97-AF65-F5344CB8AC3E}">
        <p14:creationId xmlns:p14="http://schemas.microsoft.com/office/powerpoint/2010/main" val="597208909"/>
      </p:ext>
    </p:extLst>
  </p:cSld>
  <p:clrMapOvr>
    <a:masterClrMapping/>
  </p:clrMapOvr>
  <mc:AlternateContent xmlns:mc="http://schemas.openxmlformats.org/markup-compatibility/2006" xmlns:p14="http://schemas.microsoft.com/office/powerpoint/2010/main">
    <mc:Choice Requires="p14">
      <p:transition spd="slow" p14:dur="2000" advTm="16315"/>
    </mc:Choice>
    <mc:Fallback xmlns="">
      <p:transition spd="slow" advTm="1631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4716000" cy="3537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40000" y="0"/>
            <a:ext cx="4752000" cy="3564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79500" y="0"/>
            <a:ext cx="2592000" cy="3564000"/>
          </a:xfrm>
          <a:prstGeom prst="rect">
            <a:avLst/>
          </a:prstGeom>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404700" y="3618000"/>
            <a:ext cx="4320000" cy="3240000"/>
          </a:xfrm>
          <a:prstGeom prst="rect">
            <a:avLst/>
          </a:prstGeom>
        </p:spPr>
      </p:pic>
      <p:pic>
        <p:nvPicPr>
          <p:cNvPr id="8" name="Image 7"/>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8798900" y="3618007"/>
            <a:ext cx="3384000" cy="3228793"/>
          </a:xfrm>
          <a:prstGeom prst="rect">
            <a:avLst/>
          </a:prstGeom>
        </p:spPr>
      </p:pic>
      <p:pic>
        <p:nvPicPr>
          <p:cNvPr id="10" name="Image 9"/>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0" y="3618000"/>
            <a:ext cx="4320000" cy="3240000"/>
          </a:xfrm>
          <a:prstGeom prst="rect">
            <a:avLst/>
          </a:prstGeom>
        </p:spPr>
      </p:pic>
    </p:spTree>
    <p:extLst>
      <p:ext uri="{BB962C8B-B14F-4D97-AF65-F5344CB8AC3E}">
        <p14:creationId xmlns:p14="http://schemas.microsoft.com/office/powerpoint/2010/main" val="3806795277"/>
      </p:ext>
    </p:extLst>
  </p:cSld>
  <p:clrMapOvr>
    <a:masterClrMapping/>
  </p:clrMapOvr>
  <mc:AlternateContent xmlns:mc="http://schemas.openxmlformats.org/markup-compatibility/2006">
    <mc:Choice xmlns:p14="http://schemas.microsoft.com/office/powerpoint/2010/main" Requires="p14">
      <p:transition spd="slow" p14:dur="2000" advTm="7000"/>
    </mc:Choice>
    <mc:Fallback>
      <p:transition spd="slow" advTm="7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204000" cy="6864750"/>
          </a:xfrm>
          <a:prstGeom prst="rect">
            <a:avLst/>
          </a:prstGeom>
        </p:spPr>
      </p:pic>
    </p:spTree>
    <p:extLst>
      <p:ext uri="{BB962C8B-B14F-4D97-AF65-F5344CB8AC3E}">
        <p14:creationId xmlns:p14="http://schemas.microsoft.com/office/powerpoint/2010/main" val="349678648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0" y="0"/>
            <a:ext cx="9144000" cy="6858000"/>
          </a:xfrm>
          <a:prstGeom prst="rect">
            <a:avLst/>
          </a:prstGeom>
        </p:spPr>
      </p:pic>
      <p:sp>
        <p:nvSpPr>
          <p:cNvPr id="3" name="Rectangle 2"/>
          <p:cNvSpPr/>
          <p:nvPr/>
        </p:nvSpPr>
        <p:spPr>
          <a:xfrm>
            <a:off x="152400" y="1458436"/>
            <a:ext cx="2895600" cy="3139321"/>
          </a:xfrm>
          <a:prstGeom prst="rect">
            <a:avLst/>
          </a:prstGeom>
        </p:spPr>
        <p:txBody>
          <a:bodyPr wrap="square">
            <a:spAutoFit/>
          </a:bodyPr>
          <a:lstStyle/>
          <a:p>
            <a:r>
              <a:rPr lang="fr-FR" dirty="0"/>
              <a:t>Petites ruelles de pierres, passages voûtés, maisons de pierres superbement restaurées, placettes ombragées, fontaines anciennes rafraîchissantes, vous irez d'émerveillements en émerveillements, tel un décor de théâtre, le village vous semblera presque faux tellement il est beau... ! </a:t>
            </a:r>
          </a:p>
        </p:txBody>
      </p:sp>
    </p:spTree>
    <p:extLst>
      <p:ext uri="{BB962C8B-B14F-4D97-AF65-F5344CB8AC3E}">
        <p14:creationId xmlns:p14="http://schemas.microsoft.com/office/powerpoint/2010/main" val="2350779827"/>
      </p:ext>
    </p:extLst>
  </p:cSld>
  <p:clrMapOvr>
    <a:masterClrMapping/>
  </p:clrMapOvr>
  <mc:AlternateContent xmlns:mc="http://schemas.openxmlformats.org/markup-compatibility/2006" xmlns:p14="http://schemas.microsoft.com/office/powerpoint/2010/main">
    <mc:Choice Requires="p14">
      <p:transition spd="slow" p14:dur="2000" advTm="10147"/>
    </mc:Choice>
    <mc:Fallback xmlns="">
      <p:transition spd="slow" advTm="1014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641350" y="0"/>
            <a:ext cx="5143500" cy="6858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584950" y="0"/>
            <a:ext cx="5143500" cy="6858000"/>
          </a:xfrm>
          <a:prstGeom prst="rect">
            <a:avLst/>
          </a:prstGeom>
        </p:spPr>
      </p:pic>
    </p:spTree>
    <p:extLst>
      <p:ext uri="{BB962C8B-B14F-4D97-AF65-F5344CB8AC3E}">
        <p14:creationId xmlns:p14="http://schemas.microsoft.com/office/powerpoint/2010/main" val="125270787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6921500" cy="6858000"/>
          </a:xfrm>
          <a:prstGeom prst="rect">
            <a:avLst/>
          </a:prstGeom>
        </p:spPr>
      </p:pic>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48500" y="0"/>
            <a:ext cx="5143500" cy="6858000"/>
          </a:xfrm>
          <a:prstGeom prst="rect">
            <a:avLst/>
          </a:prstGeom>
        </p:spPr>
      </p:pic>
    </p:spTree>
    <p:extLst>
      <p:ext uri="{BB962C8B-B14F-4D97-AF65-F5344CB8AC3E}">
        <p14:creationId xmlns:p14="http://schemas.microsoft.com/office/powerpoint/2010/main" val="177844300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161000"/>
            <a:ext cx="6048000" cy="4536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80000" y="1174500"/>
            <a:ext cx="6012000" cy="4509000"/>
          </a:xfrm>
          <a:prstGeom prst="rect">
            <a:avLst/>
          </a:prstGeom>
        </p:spPr>
      </p:pic>
      <p:sp>
        <p:nvSpPr>
          <p:cNvPr id="3" name="Rectangle 2"/>
          <p:cNvSpPr/>
          <p:nvPr/>
        </p:nvSpPr>
        <p:spPr>
          <a:xfrm>
            <a:off x="1854200" y="292100"/>
            <a:ext cx="9499600" cy="646331"/>
          </a:xfrm>
          <a:prstGeom prst="rect">
            <a:avLst/>
          </a:prstGeom>
        </p:spPr>
        <p:txBody>
          <a:bodyPr wrap="square">
            <a:spAutoFit/>
          </a:bodyPr>
          <a:lstStyle/>
          <a:p>
            <a:r>
              <a:rPr lang="fr-FR" dirty="0"/>
              <a:t>Les ruelles du vieux village médiéval sont un véritable témoignage de l'histoire d'Eze, les deux tours de garde à l'entrée du village, la poterne, la canonnière sont classées monuments historiques</a:t>
            </a:r>
          </a:p>
        </p:txBody>
      </p:sp>
    </p:spTree>
    <p:extLst>
      <p:ext uri="{BB962C8B-B14F-4D97-AF65-F5344CB8AC3E}">
        <p14:creationId xmlns:p14="http://schemas.microsoft.com/office/powerpoint/2010/main" val="2305074832"/>
      </p:ext>
    </p:extLst>
  </p:cSld>
  <p:clrMapOvr>
    <a:masterClrMapping/>
  </p:clrMapOvr>
  <mc:AlternateContent xmlns:mc="http://schemas.openxmlformats.org/markup-compatibility/2006" xmlns:p14="http://schemas.microsoft.com/office/powerpoint/2010/main">
    <mc:Choice Requires="p14">
      <p:transition spd="slow" p14:dur="2000" advTm="11694"/>
    </mc:Choice>
    <mc:Fallback xmlns="">
      <p:transition spd="slow" advTm="1169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2450" y="0"/>
            <a:ext cx="5143500"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30950" y="0"/>
            <a:ext cx="5143500" cy="6858000"/>
          </a:xfrm>
          <a:prstGeom prst="rect">
            <a:avLst/>
          </a:prstGeom>
        </p:spPr>
      </p:pic>
      <p:sp>
        <p:nvSpPr>
          <p:cNvPr id="4" name="Rectangle 3"/>
          <p:cNvSpPr/>
          <p:nvPr/>
        </p:nvSpPr>
        <p:spPr>
          <a:xfrm>
            <a:off x="6398030" y="232447"/>
            <a:ext cx="3926377" cy="1754326"/>
          </a:xfrm>
          <a:prstGeom prst="rect">
            <a:avLst/>
          </a:prstGeom>
        </p:spPr>
        <p:txBody>
          <a:bodyPr wrap="square">
            <a:spAutoFit/>
          </a:bodyPr>
          <a:lstStyle/>
          <a:p>
            <a:r>
              <a:rPr lang="fr-FR" dirty="0">
                <a:solidFill>
                  <a:srgbClr val="000000"/>
                </a:solidFill>
              </a:rPr>
              <a:t>le Jardin exotique offre une palette d'attraits pour découvrir les plantes, </a:t>
            </a:r>
            <a:r>
              <a:rPr lang="fr-FR" dirty="0"/>
              <a:t>où une impressionnante collection de cactus, plantes grasses et espèces rares entourent </a:t>
            </a:r>
            <a:r>
              <a:rPr lang="fr-FR" dirty="0" smtClean="0">
                <a:solidFill>
                  <a:srgbClr val="000000"/>
                </a:solidFill>
              </a:rPr>
              <a:t>l'histoire </a:t>
            </a:r>
            <a:r>
              <a:rPr lang="fr-FR" dirty="0">
                <a:solidFill>
                  <a:srgbClr val="000000"/>
                </a:solidFill>
              </a:rPr>
              <a:t>et les traditions d'Eze... Un Jardin à vivre.</a:t>
            </a:r>
            <a:endParaRPr lang="fr-FR" dirty="0"/>
          </a:p>
        </p:txBody>
      </p:sp>
    </p:spTree>
    <p:extLst>
      <p:ext uri="{BB962C8B-B14F-4D97-AF65-F5344CB8AC3E}">
        <p14:creationId xmlns:p14="http://schemas.microsoft.com/office/powerpoint/2010/main" val="3760332732"/>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975100" y="0"/>
            <a:ext cx="8216900" cy="6858000"/>
          </a:xfrm>
          <a:prstGeom prst="rect">
            <a:avLst/>
          </a:prstGeom>
        </p:spPr>
      </p:pic>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3822700" cy="6858000"/>
          </a:xfrm>
          <a:prstGeom prst="rect">
            <a:avLst/>
          </a:prstGeom>
        </p:spPr>
      </p:pic>
      <p:sp>
        <p:nvSpPr>
          <p:cNvPr id="5" name="Rectangle 4"/>
          <p:cNvSpPr/>
          <p:nvPr/>
        </p:nvSpPr>
        <p:spPr>
          <a:xfrm>
            <a:off x="1039091" y="5979221"/>
            <a:ext cx="1778923" cy="830997"/>
          </a:xfrm>
          <a:prstGeom prst="rect">
            <a:avLst/>
          </a:prstGeom>
        </p:spPr>
        <p:txBody>
          <a:bodyPr wrap="square">
            <a:spAutoFit/>
          </a:bodyPr>
          <a:lstStyle/>
          <a:p>
            <a:r>
              <a:rPr lang="fr-FR" sz="1600" b="1" dirty="0">
                <a:solidFill>
                  <a:srgbClr val="8E3791"/>
                </a:solidFill>
                <a:latin typeface="Arial" panose="020B0604020202020204" pitchFamily="34" charset="0"/>
              </a:rPr>
              <a:t>Sculptures de Jean Philippe Richard</a:t>
            </a:r>
            <a:endParaRPr lang="fr-FR" sz="1600" b="1" i="0" dirty="0">
              <a:solidFill>
                <a:srgbClr val="8E3791"/>
              </a:solidFill>
              <a:effectLst/>
              <a:latin typeface="Arial" panose="020B0604020202020204" pitchFamily="34" charset="0"/>
            </a:endParaRPr>
          </a:p>
        </p:txBody>
      </p:sp>
    </p:spTree>
    <p:extLst>
      <p:ext uri="{BB962C8B-B14F-4D97-AF65-F5344CB8AC3E}">
        <p14:creationId xmlns:p14="http://schemas.microsoft.com/office/powerpoint/2010/main" val="822430002"/>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521200" y="0"/>
            <a:ext cx="7670800"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4686300" cy="6858000"/>
          </a:xfrm>
          <a:prstGeom prst="rect">
            <a:avLst/>
          </a:prstGeom>
        </p:spPr>
      </p:pic>
    </p:spTree>
    <p:extLst>
      <p:ext uri="{BB962C8B-B14F-4D97-AF65-F5344CB8AC3E}">
        <p14:creationId xmlns:p14="http://schemas.microsoft.com/office/powerpoint/2010/main" val="1711978836"/>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72250" y="0"/>
            <a:ext cx="5143500"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6250" y="0"/>
            <a:ext cx="5143500" cy="6858000"/>
          </a:xfrm>
          <a:prstGeom prst="rect">
            <a:avLst/>
          </a:prstGeom>
        </p:spPr>
      </p:pic>
    </p:spTree>
    <p:extLst>
      <p:ext uri="{BB962C8B-B14F-4D97-AF65-F5344CB8AC3E}">
        <p14:creationId xmlns:p14="http://schemas.microsoft.com/office/powerpoint/2010/main" val="1154628970"/>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8204200" y="0"/>
            <a:ext cx="3987800"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474805" y="0"/>
            <a:ext cx="3530600" cy="6858000"/>
          </a:xfrm>
          <a:prstGeom prst="rect">
            <a:avLst/>
          </a:prstGeom>
        </p:spPr>
      </p:pic>
      <p:pic>
        <p:nvPicPr>
          <p:cNvPr id="6" name="Imag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4254500" cy="6858000"/>
          </a:xfrm>
          <a:prstGeom prst="rect">
            <a:avLst/>
          </a:prstGeom>
        </p:spPr>
      </p:pic>
    </p:spTree>
    <p:extLst>
      <p:ext uri="{BB962C8B-B14F-4D97-AF65-F5344CB8AC3E}">
        <p14:creationId xmlns:p14="http://schemas.microsoft.com/office/powerpoint/2010/main" val="275554840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708400" y="0"/>
            <a:ext cx="8483600" cy="6858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0"/>
            <a:ext cx="3606799" cy="6858000"/>
          </a:xfrm>
          <a:prstGeom prst="rect">
            <a:avLst/>
          </a:prstGeom>
        </p:spPr>
      </p:pic>
    </p:spTree>
    <p:extLst>
      <p:ext uri="{BB962C8B-B14F-4D97-AF65-F5344CB8AC3E}">
        <p14:creationId xmlns:p14="http://schemas.microsoft.com/office/powerpoint/2010/main" val="3838097312"/>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8758264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4068000" cy="3051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27500" y="27000"/>
            <a:ext cx="4032000" cy="3024000"/>
          </a:xfrm>
          <a:prstGeom prst="rect">
            <a:avLst/>
          </a:prstGeom>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219000" y="0"/>
            <a:ext cx="3973000" cy="3051000"/>
          </a:xfrm>
          <a:prstGeom prst="rect">
            <a:avLst/>
          </a:prstGeom>
        </p:spPr>
      </p:pic>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3159000"/>
            <a:ext cx="4932000" cy="3699000"/>
          </a:xfrm>
          <a:prstGeom prst="rect">
            <a:avLst/>
          </a:prstGeom>
        </p:spPr>
      </p:pic>
      <p:pic>
        <p:nvPicPr>
          <p:cNvPr id="7" name="Image 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054600" y="3159000"/>
            <a:ext cx="4932000" cy="3699000"/>
          </a:xfrm>
          <a:prstGeom prst="rect">
            <a:avLst/>
          </a:prstGeom>
        </p:spPr>
      </p:pic>
      <p:pic>
        <p:nvPicPr>
          <p:cNvPr id="11" name="Image 10"/>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050100" y="3159000"/>
            <a:ext cx="2124000" cy="3699000"/>
          </a:xfrm>
          <a:prstGeom prst="rect">
            <a:avLst/>
          </a:prstGeom>
        </p:spPr>
      </p:pic>
    </p:spTree>
    <p:extLst>
      <p:ext uri="{BB962C8B-B14F-4D97-AF65-F5344CB8AC3E}">
        <p14:creationId xmlns:p14="http://schemas.microsoft.com/office/powerpoint/2010/main" val="246274357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1200" y="0"/>
            <a:ext cx="5143500" cy="6858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96050" y="0"/>
            <a:ext cx="5143500" cy="6858000"/>
          </a:xfrm>
          <a:prstGeom prst="rect">
            <a:avLst/>
          </a:prstGeom>
        </p:spPr>
      </p:pic>
    </p:spTree>
    <p:extLst>
      <p:ext uri="{BB962C8B-B14F-4D97-AF65-F5344CB8AC3E}">
        <p14:creationId xmlns:p14="http://schemas.microsoft.com/office/powerpoint/2010/main" val="383403274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58429495"/>
      </p:ext>
    </p:extLst>
  </p:cSld>
  <p:clrMapOvr>
    <a:masterClrMapping/>
  </p:clrMapOvr>
  <mc:AlternateContent xmlns:mc="http://schemas.openxmlformats.org/markup-compatibility/2006">
    <mc:Choice xmlns:p14="http://schemas.microsoft.com/office/powerpoint/2010/main" Requires="p14">
      <p:transition spd="slow" p14:dur="2000" advTm="5000"/>
    </mc:Choice>
    <mc:Fallback>
      <p:transition spd="slow" advTm="5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Rectangle 3"/>
          <p:cNvSpPr/>
          <p:nvPr/>
        </p:nvSpPr>
        <p:spPr>
          <a:xfrm>
            <a:off x="4610100" y="515035"/>
            <a:ext cx="6096000" cy="646331"/>
          </a:xfrm>
          <a:prstGeom prst="rect">
            <a:avLst/>
          </a:prstGeom>
        </p:spPr>
        <p:txBody>
          <a:bodyPr>
            <a:spAutoFit/>
          </a:bodyPr>
          <a:lstStyle/>
          <a:p>
            <a:r>
              <a:rPr lang="fr-FR" dirty="0"/>
              <a:t>les vestiges d'un vieux château à 400 m d'altitude au sommet de la falaise qui domine la mer. Eblouissant ! </a:t>
            </a:r>
          </a:p>
        </p:txBody>
      </p:sp>
    </p:spTree>
    <p:extLst>
      <p:ext uri="{BB962C8B-B14F-4D97-AF65-F5344CB8AC3E}">
        <p14:creationId xmlns:p14="http://schemas.microsoft.com/office/powerpoint/2010/main" val="97708448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335939074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00604879"/>
      </p:ext>
    </p:extLst>
  </p:cSld>
  <p:clrMapOvr>
    <a:masterClrMapping/>
  </p:clrMapOvr>
  <mc:AlternateContent xmlns:mc="http://schemas.openxmlformats.org/markup-compatibility/2006">
    <mc:Choice xmlns:p14="http://schemas.microsoft.com/office/powerpoint/2010/main" Requires="p14">
      <p:transition spd="slow" p14:dur="2000" advTm="5000"/>
    </mc:Choice>
    <mc:Fallback>
      <p:transition spd="slow" advTm="5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5400000">
            <a:off x="-1379573" y="1313038"/>
            <a:ext cx="6840000" cy="4213925"/>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36290" y="-1"/>
            <a:ext cx="7920000" cy="6840001"/>
          </a:xfrm>
          <a:prstGeom prst="rect">
            <a:avLst/>
          </a:prstGeom>
        </p:spPr>
      </p:pic>
    </p:spTree>
    <p:extLst>
      <p:ext uri="{BB962C8B-B14F-4D97-AF65-F5344CB8AC3E}">
        <p14:creationId xmlns:p14="http://schemas.microsoft.com/office/powerpoint/2010/main" val="2048694714"/>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3"/>
            <a:ext cx="12192000" cy="6865373"/>
          </a:xfrm>
          <a:prstGeom prst="rect">
            <a:avLst/>
          </a:prstGeom>
        </p:spPr>
      </p:pic>
    </p:spTree>
    <p:extLst>
      <p:ext uri="{BB962C8B-B14F-4D97-AF65-F5344CB8AC3E}">
        <p14:creationId xmlns:p14="http://schemas.microsoft.com/office/powerpoint/2010/main" val="74113538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660900" y="0"/>
            <a:ext cx="7531100"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6200" y="0"/>
            <a:ext cx="4483100" cy="6858000"/>
          </a:xfrm>
          <a:prstGeom prst="rect">
            <a:avLst/>
          </a:prstGeom>
        </p:spPr>
      </p:pic>
      <p:sp>
        <p:nvSpPr>
          <p:cNvPr id="4" name="Rectangle 3"/>
          <p:cNvSpPr/>
          <p:nvPr/>
        </p:nvSpPr>
        <p:spPr>
          <a:xfrm>
            <a:off x="205048" y="5934670"/>
            <a:ext cx="4292137" cy="830997"/>
          </a:xfrm>
          <a:prstGeom prst="rect">
            <a:avLst/>
          </a:prstGeom>
        </p:spPr>
        <p:txBody>
          <a:bodyPr wrap="square">
            <a:spAutoFit/>
          </a:bodyPr>
          <a:lstStyle/>
          <a:p>
            <a:r>
              <a:rPr lang="fr-FR" sz="1600" dirty="0">
                <a:solidFill>
                  <a:srgbClr val="000000"/>
                </a:solidFill>
              </a:rPr>
              <a:t>église du XII</a:t>
            </a:r>
            <a:r>
              <a:rPr lang="fr-FR" sz="1600" baseline="30000" dirty="0">
                <a:solidFill>
                  <a:srgbClr val="000000"/>
                </a:solidFill>
              </a:rPr>
              <a:t>e</a:t>
            </a:r>
            <a:r>
              <a:rPr lang="fr-FR" sz="1600" dirty="0">
                <a:solidFill>
                  <a:srgbClr val="000000"/>
                </a:solidFill>
              </a:rPr>
              <a:t> siècle, L’église d’Eze-Village de style néo-classique, du XVIII</a:t>
            </a:r>
            <a:r>
              <a:rPr lang="fr-FR" sz="1600" baseline="30000" dirty="0">
                <a:solidFill>
                  <a:srgbClr val="000000"/>
                </a:solidFill>
              </a:rPr>
              <a:t>e</a:t>
            </a:r>
            <a:r>
              <a:rPr lang="fr-FR" sz="1600" dirty="0">
                <a:solidFill>
                  <a:srgbClr val="000000"/>
                </a:solidFill>
              </a:rPr>
              <a:t> siècle, est dédiée à Notre-Dame de l’Assomption.</a:t>
            </a:r>
            <a:endParaRPr lang="fr-FR" sz="1600" dirty="0"/>
          </a:p>
        </p:txBody>
      </p:sp>
    </p:spTree>
    <p:extLst>
      <p:ext uri="{BB962C8B-B14F-4D97-AF65-F5344CB8AC3E}">
        <p14:creationId xmlns:p14="http://schemas.microsoft.com/office/powerpoint/2010/main" val="297116386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6080348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0125854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64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477500" y="5274574"/>
            <a:ext cx="1298448" cy="1444752"/>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798887" y="1073150"/>
            <a:ext cx="2409825" cy="952500"/>
          </a:xfrm>
          <a:prstGeom prst="rect">
            <a:avLst/>
          </a:prstGeom>
        </p:spPr>
      </p:pic>
      <p:sp>
        <p:nvSpPr>
          <p:cNvPr id="7" name="ZoneTexte 6"/>
          <p:cNvSpPr txBox="1"/>
          <p:nvPr/>
        </p:nvSpPr>
        <p:spPr>
          <a:xfrm>
            <a:off x="4356100" y="3568700"/>
            <a:ext cx="3594100" cy="646331"/>
          </a:xfrm>
          <a:prstGeom prst="rect">
            <a:avLst/>
          </a:prstGeom>
          <a:noFill/>
        </p:spPr>
        <p:txBody>
          <a:bodyPr wrap="square" rtlCol="0">
            <a:spAutoFit/>
          </a:bodyPr>
          <a:lstStyle/>
          <a:p>
            <a:r>
              <a:rPr lang="fr-FR" dirty="0" smtClean="0"/>
              <a:t>Commentaires du NET et sur place: photos perso</a:t>
            </a:r>
            <a:endParaRPr lang="fr-FR" dirty="0"/>
          </a:p>
        </p:txBody>
      </p:sp>
      <p:pic>
        <p:nvPicPr>
          <p:cNvPr id="9" name="Image 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547792" y="2847587"/>
            <a:ext cx="1714500" cy="2286000"/>
          </a:xfrm>
          <a:prstGeom prst="rect">
            <a:avLst/>
          </a:prstGeom>
        </p:spPr>
      </p:pic>
      <p:pic>
        <p:nvPicPr>
          <p:cNvPr id="10" name="Image 9"/>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312727" y="1435071"/>
            <a:ext cx="1219200" cy="962025"/>
          </a:xfrm>
          <a:prstGeom prst="rect">
            <a:avLst/>
          </a:prstGeom>
        </p:spPr>
      </p:pic>
      <p:pic>
        <p:nvPicPr>
          <p:cNvPr id="3" name="Image 2"/>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353416" y="2414806"/>
            <a:ext cx="3333750" cy="1800225"/>
          </a:xfrm>
          <a:prstGeom prst="rect">
            <a:avLst/>
          </a:prstGeom>
        </p:spPr>
      </p:pic>
    </p:spTree>
    <p:extLst>
      <p:ext uri="{BB962C8B-B14F-4D97-AF65-F5344CB8AC3E}">
        <p14:creationId xmlns:p14="http://schemas.microsoft.com/office/powerpoint/2010/main" val="129905908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675</TotalTime>
  <Words>487</Words>
  <Application>Microsoft Office PowerPoint</Application>
  <PresentationFormat>Grand écran</PresentationFormat>
  <Paragraphs>17</Paragraphs>
  <Slides>49</Slides>
  <Notes>0</Notes>
  <HiddenSlides>0</HiddenSlides>
  <MMClips>1</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49</vt:i4>
      </vt:variant>
    </vt:vector>
  </HeadingPairs>
  <TitlesOfParts>
    <vt:vector size="54"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15</cp:revision>
  <dcterms:created xsi:type="dcterms:W3CDTF">2025-02-04T19:36:18Z</dcterms:created>
  <dcterms:modified xsi:type="dcterms:W3CDTF">2026-06-04T19:12:08Z</dcterms:modified>
</cp:coreProperties>
</file>