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4" r:id="rId3"/>
    <p:sldId id="260" r:id="rId4"/>
    <p:sldId id="257" r:id="rId5"/>
    <p:sldId id="258" r:id="rId6"/>
    <p:sldId id="259" r:id="rId7"/>
    <p:sldId id="261" r:id="rId8"/>
    <p:sldId id="263" r:id="rId9"/>
    <p:sldId id="264" r:id="rId10"/>
    <p:sldId id="262" r:id="rId11"/>
    <p:sldId id="285" r:id="rId12"/>
    <p:sldId id="265" r:id="rId13"/>
    <p:sldId id="266" r:id="rId14"/>
    <p:sldId id="267" r:id="rId15"/>
    <p:sldId id="268" r:id="rId16"/>
    <p:sldId id="270" r:id="rId17"/>
    <p:sldId id="271" r:id="rId18"/>
    <p:sldId id="269" r:id="rId19"/>
    <p:sldId id="272" r:id="rId20"/>
    <p:sldId id="273" r:id="rId21"/>
    <p:sldId id="274" r:id="rId22"/>
    <p:sldId id="275" r:id="rId23"/>
    <p:sldId id="276" r:id="rId24"/>
    <p:sldId id="277" r:id="rId25"/>
    <p:sldId id="278" r:id="rId26"/>
    <p:sldId id="280" r:id="rId27"/>
    <p:sldId id="281" r:id="rId28"/>
    <p:sldId id="279" r:id="rId29"/>
    <p:sldId id="282" r:id="rId30"/>
    <p:sldId id="283" r:id="rId31"/>
    <p:sldId id="286"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6B651F3-E65B-478B-ACBD-E3284B668629}" v="1" dt="2026-06-07T07:41:18.335"/>
    <p1510:client id="{CC60E726-954A-4C6A-B635-7254E5B2F80A}" v="98" dt="2026-06-07T07:32:31.6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259" autoAdjust="0"/>
    <p:restoredTop sz="94660"/>
  </p:normalViewPr>
  <p:slideViewPr>
    <p:cSldViewPr snapToGrid="0">
      <p:cViewPr varScale="1">
        <p:scale>
          <a:sx n="71" d="100"/>
          <a:sy n="71" d="100"/>
        </p:scale>
        <p:origin x="187"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0B8A946-6082-18D9-5C82-597E0F922B67}"/>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538FFDD8-73F3-838C-99D8-C09DB1E1843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67E998F4-4807-2440-2544-864242AD5A85}"/>
              </a:ext>
            </a:extLst>
          </p:cNvPr>
          <p:cNvSpPr>
            <a:spLocks noGrp="1"/>
          </p:cNvSpPr>
          <p:nvPr>
            <p:ph type="dt" sz="half" idx="10"/>
          </p:nvPr>
        </p:nvSpPr>
        <p:spPr/>
        <p:txBody>
          <a:bodyPr/>
          <a:lstStyle/>
          <a:p>
            <a:fld id="{79B5E5B4-0606-492C-81FB-F313E5CFAE9A}" type="datetimeFigureOut">
              <a:rPr lang="fr-FR" smtClean="0"/>
              <a:t>07/06/2026</a:t>
            </a:fld>
            <a:endParaRPr lang="fr-FR"/>
          </a:p>
        </p:txBody>
      </p:sp>
      <p:sp>
        <p:nvSpPr>
          <p:cNvPr id="5" name="Espace réservé du pied de page 4">
            <a:extLst>
              <a:ext uri="{FF2B5EF4-FFF2-40B4-BE49-F238E27FC236}">
                <a16:creationId xmlns:a16="http://schemas.microsoft.com/office/drawing/2014/main" id="{382AA612-9ABD-A8EC-F574-8ACB7547C53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D8EE553-0FAD-51BF-58EC-70D81F56306F}"/>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3721891979"/>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D44AE5C-CC2B-EDDD-829B-69BD78672AC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E6F50B3-BB99-F783-2A53-B81CC78BBCF1}"/>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EC75E3B-244A-1509-354B-2E3BCF3D6090}"/>
              </a:ext>
            </a:extLst>
          </p:cNvPr>
          <p:cNvSpPr>
            <a:spLocks noGrp="1"/>
          </p:cNvSpPr>
          <p:nvPr>
            <p:ph type="dt" sz="half" idx="10"/>
          </p:nvPr>
        </p:nvSpPr>
        <p:spPr/>
        <p:txBody>
          <a:bodyPr/>
          <a:lstStyle/>
          <a:p>
            <a:fld id="{79B5E5B4-0606-492C-81FB-F313E5CFAE9A}" type="datetimeFigureOut">
              <a:rPr lang="fr-FR" smtClean="0"/>
              <a:t>07/06/2026</a:t>
            </a:fld>
            <a:endParaRPr lang="fr-FR"/>
          </a:p>
        </p:txBody>
      </p:sp>
      <p:sp>
        <p:nvSpPr>
          <p:cNvPr id="5" name="Espace réservé du pied de page 4">
            <a:extLst>
              <a:ext uri="{FF2B5EF4-FFF2-40B4-BE49-F238E27FC236}">
                <a16:creationId xmlns:a16="http://schemas.microsoft.com/office/drawing/2014/main" id="{1DC95C0F-9055-076E-6874-36A6D2C9911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8753B52-6CD0-16F4-613E-8C2895294BDC}"/>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3258493902"/>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E017612-26BC-86F4-2549-F2A9C5AB5C2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F1E0C6E9-6B54-50F8-5D8D-35E71FADB18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CBAEDF5-F630-6C74-1449-8448CA515C5B}"/>
              </a:ext>
            </a:extLst>
          </p:cNvPr>
          <p:cNvSpPr>
            <a:spLocks noGrp="1"/>
          </p:cNvSpPr>
          <p:nvPr>
            <p:ph type="dt" sz="half" idx="10"/>
          </p:nvPr>
        </p:nvSpPr>
        <p:spPr/>
        <p:txBody>
          <a:bodyPr/>
          <a:lstStyle/>
          <a:p>
            <a:fld id="{79B5E5B4-0606-492C-81FB-F313E5CFAE9A}" type="datetimeFigureOut">
              <a:rPr lang="fr-FR" smtClean="0"/>
              <a:t>07/06/2026</a:t>
            </a:fld>
            <a:endParaRPr lang="fr-FR"/>
          </a:p>
        </p:txBody>
      </p:sp>
      <p:sp>
        <p:nvSpPr>
          <p:cNvPr id="5" name="Espace réservé du pied de page 4">
            <a:extLst>
              <a:ext uri="{FF2B5EF4-FFF2-40B4-BE49-F238E27FC236}">
                <a16:creationId xmlns:a16="http://schemas.microsoft.com/office/drawing/2014/main" id="{D1BE8912-8EFA-E9CE-97E1-92CAA642218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8A05DEE-971E-6CB8-E845-08BAA15B7810}"/>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3052746369"/>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9BFFA28-1FAE-A6FA-4F54-8080628B1DA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F29A2AE-F4AF-0E6D-3772-5598D8723C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3AF5001-7F0D-700E-FF8F-79CF8AC8C5D1}"/>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5CA6A1C0-54DE-FC47-F5F8-7C4C94B6565F}"/>
              </a:ext>
            </a:extLst>
          </p:cNvPr>
          <p:cNvSpPr>
            <a:spLocks noGrp="1"/>
          </p:cNvSpPr>
          <p:nvPr>
            <p:ph type="dt" sz="half" idx="10"/>
          </p:nvPr>
        </p:nvSpPr>
        <p:spPr/>
        <p:txBody>
          <a:bodyPr/>
          <a:lstStyle/>
          <a:p>
            <a:fld id="{79B5E5B4-0606-492C-81FB-F313E5CFAE9A}" type="datetimeFigureOut">
              <a:rPr lang="fr-FR" smtClean="0"/>
              <a:t>07/06/2026</a:t>
            </a:fld>
            <a:endParaRPr lang="fr-FR"/>
          </a:p>
        </p:txBody>
      </p:sp>
      <p:sp>
        <p:nvSpPr>
          <p:cNvPr id="6" name="Espace réservé du pied de page 5">
            <a:extLst>
              <a:ext uri="{FF2B5EF4-FFF2-40B4-BE49-F238E27FC236}">
                <a16:creationId xmlns:a16="http://schemas.microsoft.com/office/drawing/2014/main" id="{0CB6AD59-274B-9410-BDB3-1868CB40298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32669BA-5173-F96E-B7DC-5AD02F4D67BE}"/>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1727692784"/>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DDFADDC-589F-044F-02CF-17D48FB229F8}"/>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2933BC40-BF18-18C4-828F-244E3788105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7DB617A8-6049-8626-0868-D857D4B47D84}"/>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7F56CEEE-0A63-539E-B422-91F1E17A4D4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1C04526-EC9F-DF99-4033-89A2C5058D47}"/>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0C81384-7B38-2C7A-C3BA-C20DC9FD7CA8}"/>
              </a:ext>
            </a:extLst>
          </p:cNvPr>
          <p:cNvSpPr>
            <a:spLocks noGrp="1"/>
          </p:cNvSpPr>
          <p:nvPr>
            <p:ph type="dt" sz="half" idx="10"/>
          </p:nvPr>
        </p:nvSpPr>
        <p:spPr/>
        <p:txBody>
          <a:bodyPr/>
          <a:lstStyle/>
          <a:p>
            <a:fld id="{79B5E5B4-0606-492C-81FB-F313E5CFAE9A}" type="datetimeFigureOut">
              <a:rPr lang="fr-FR" smtClean="0"/>
              <a:t>07/06/2026</a:t>
            </a:fld>
            <a:endParaRPr lang="fr-FR"/>
          </a:p>
        </p:txBody>
      </p:sp>
      <p:sp>
        <p:nvSpPr>
          <p:cNvPr id="8" name="Espace réservé du pied de page 7">
            <a:extLst>
              <a:ext uri="{FF2B5EF4-FFF2-40B4-BE49-F238E27FC236}">
                <a16:creationId xmlns:a16="http://schemas.microsoft.com/office/drawing/2014/main" id="{1125C0AC-4BF9-A41F-A946-19E632EDBF02}"/>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A94F005-971E-DC56-1136-6780DD8E2268}"/>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3488901488"/>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E18E93A-1FC2-665B-89D0-D60BF218B51A}"/>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66D7F4A4-9A0F-1C80-8BB3-F5E7F114E4C1}"/>
              </a:ext>
            </a:extLst>
          </p:cNvPr>
          <p:cNvSpPr>
            <a:spLocks noGrp="1"/>
          </p:cNvSpPr>
          <p:nvPr>
            <p:ph type="dt" sz="half" idx="10"/>
          </p:nvPr>
        </p:nvSpPr>
        <p:spPr/>
        <p:txBody>
          <a:bodyPr/>
          <a:lstStyle/>
          <a:p>
            <a:fld id="{79B5E5B4-0606-492C-81FB-F313E5CFAE9A}" type="datetimeFigureOut">
              <a:rPr lang="fr-FR" smtClean="0"/>
              <a:t>07/06/2026</a:t>
            </a:fld>
            <a:endParaRPr lang="fr-FR"/>
          </a:p>
        </p:txBody>
      </p:sp>
      <p:sp>
        <p:nvSpPr>
          <p:cNvPr id="4" name="Espace réservé du pied de page 3">
            <a:extLst>
              <a:ext uri="{FF2B5EF4-FFF2-40B4-BE49-F238E27FC236}">
                <a16:creationId xmlns:a16="http://schemas.microsoft.com/office/drawing/2014/main" id="{E982C05C-39F2-6BDF-3E47-8435A09AC22C}"/>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B25B69D-C6E2-553E-1840-AED2420331B2}"/>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2289330613"/>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1A91053-9314-C542-411C-17D8763A94F4}"/>
              </a:ext>
            </a:extLst>
          </p:cNvPr>
          <p:cNvSpPr>
            <a:spLocks noGrp="1"/>
          </p:cNvSpPr>
          <p:nvPr>
            <p:ph type="dt" sz="half" idx="10"/>
          </p:nvPr>
        </p:nvSpPr>
        <p:spPr/>
        <p:txBody>
          <a:bodyPr/>
          <a:lstStyle/>
          <a:p>
            <a:fld id="{79B5E5B4-0606-492C-81FB-F313E5CFAE9A}" type="datetimeFigureOut">
              <a:rPr lang="fr-FR" smtClean="0"/>
              <a:t>07/06/2026</a:t>
            </a:fld>
            <a:endParaRPr lang="fr-FR"/>
          </a:p>
        </p:txBody>
      </p:sp>
      <p:sp>
        <p:nvSpPr>
          <p:cNvPr id="3" name="Espace réservé du pied de page 2">
            <a:extLst>
              <a:ext uri="{FF2B5EF4-FFF2-40B4-BE49-F238E27FC236}">
                <a16:creationId xmlns:a16="http://schemas.microsoft.com/office/drawing/2014/main" id="{0FB35292-D2D6-342B-CDEE-95647E27CFA9}"/>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92856E8-EBAD-C3DD-9C09-B18503EF309D}"/>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3594845883"/>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9DA5D40-AB87-BEA8-24DF-3F86053CF8C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DA49D55E-CDA7-F67A-5031-055BA9C5DAD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8E29C53-B793-A584-69D7-5F3D595ED1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0DF0536-5369-CD2E-7DD0-7145E6D84F73}"/>
              </a:ext>
            </a:extLst>
          </p:cNvPr>
          <p:cNvSpPr>
            <a:spLocks noGrp="1"/>
          </p:cNvSpPr>
          <p:nvPr>
            <p:ph type="dt" sz="half" idx="10"/>
          </p:nvPr>
        </p:nvSpPr>
        <p:spPr/>
        <p:txBody>
          <a:bodyPr/>
          <a:lstStyle/>
          <a:p>
            <a:fld id="{79B5E5B4-0606-492C-81FB-F313E5CFAE9A}" type="datetimeFigureOut">
              <a:rPr lang="fr-FR" smtClean="0"/>
              <a:t>07/06/2026</a:t>
            </a:fld>
            <a:endParaRPr lang="fr-FR"/>
          </a:p>
        </p:txBody>
      </p:sp>
      <p:sp>
        <p:nvSpPr>
          <p:cNvPr id="6" name="Espace réservé du pied de page 5">
            <a:extLst>
              <a:ext uri="{FF2B5EF4-FFF2-40B4-BE49-F238E27FC236}">
                <a16:creationId xmlns:a16="http://schemas.microsoft.com/office/drawing/2014/main" id="{D34CD552-39A6-4DB2-8B56-2355C395789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0FAB0A2-AFE1-2CAA-8092-262104CE5BC6}"/>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3297277069"/>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61DF792-D9E3-731B-9891-01081C6C2B6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04399336-A1E2-88AE-23ED-DCAF7156463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EE6E8318-1C0F-20CB-66F3-5938517B54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3B20F5A-777E-373C-59D3-258C1F023A3D}"/>
              </a:ext>
            </a:extLst>
          </p:cNvPr>
          <p:cNvSpPr>
            <a:spLocks noGrp="1"/>
          </p:cNvSpPr>
          <p:nvPr>
            <p:ph type="dt" sz="half" idx="10"/>
          </p:nvPr>
        </p:nvSpPr>
        <p:spPr/>
        <p:txBody>
          <a:bodyPr/>
          <a:lstStyle/>
          <a:p>
            <a:fld id="{79B5E5B4-0606-492C-81FB-F313E5CFAE9A}" type="datetimeFigureOut">
              <a:rPr lang="fr-FR" smtClean="0"/>
              <a:t>07/06/2026</a:t>
            </a:fld>
            <a:endParaRPr lang="fr-FR"/>
          </a:p>
        </p:txBody>
      </p:sp>
      <p:sp>
        <p:nvSpPr>
          <p:cNvPr id="6" name="Espace réservé du pied de page 5">
            <a:extLst>
              <a:ext uri="{FF2B5EF4-FFF2-40B4-BE49-F238E27FC236}">
                <a16:creationId xmlns:a16="http://schemas.microsoft.com/office/drawing/2014/main" id="{141F0933-4465-6C99-8DCB-B125AF15CFD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0FCD5EA-F3C0-7E85-A89D-13CD72986E2F}"/>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1964673272"/>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A92335E-28F9-FCF8-5095-67405F96D3DC}"/>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0ECF109-7074-E1B8-06AE-EA55FE4FB197}"/>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3C17E5B-CACD-80B3-F4A4-12D527A49E46}"/>
              </a:ext>
            </a:extLst>
          </p:cNvPr>
          <p:cNvSpPr>
            <a:spLocks noGrp="1"/>
          </p:cNvSpPr>
          <p:nvPr>
            <p:ph type="dt" sz="half" idx="10"/>
          </p:nvPr>
        </p:nvSpPr>
        <p:spPr/>
        <p:txBody>
          <a:bodyPr/>
          <a:lstStyle/>
          <a:p>
            <a:fld id="{79B5E5B4-0606-492C-81FB-F313E5CFAE9A}" type="datetimeFigureOut">
              <a:rPr lang="fr-FR" smtClean="0"/>
              <a:t>07/06/2026</a:t>
            </a:fld>
            <a:endParaRPr lang="fr-FR"/>
          </a:p>
        </p:txBody>
      </p:sp>
      <p:sp>
        <p:nvSpPr>
          <p:cNvPr id="5" name="Espace réservé du pied de page 4">
            <a:extLst>
              <a:ext uri="{FF2B5EF4-FFF2-40B4-BE49-F238E27FC236}">
                <a16:creationId xmlns:a16="http://schemas.microsoft.com/office/drawing/2014/main" id="{0EB23B6A-5EAB-64B9-7687-4E720C31634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C4B6718-1DDF-1EB3-6BBC-F913F081C3EE}"/>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2439633666"/>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407834F5-34FF-92F7-24F5-DE7FA95BCA4D}"/>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911D8782-0A75-FC7F-2F00-A9FA756D980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DB0E137-A2A9-D4DC-407F-F57D19DCFBA6}"/>
              </a:ext>
            </a:extLst>
          </p:cNvPr>
          <p:cNvSpPr>
            <a:spLocks noGrp="1"/>
          </p:cNvSpPr>
          <p:nvPr>
            <p:ph type="dt" sz="half" idx="10"/>
          </p:nvPr>
        </p:nvSpPr>
        <p:spPr/>
        <p:txBody>
          <a:bodyPr/>
          <a:lstStyle/>
          <a:p>
            <a:fld id="{79B5E5B4-0606-492C-81FB-F313E5CFAE9A}" type="datetimeFigureOut">
              <a:rPr lang="fr-FR" smtClean="0"/>
              <a:t>07/06/2026</a:t>
            </a:fld>
            <a:endParaRPr lang="fr-FR"/>
          </a:p>
        </p:txBody>
      </p:sp>
      <p:sp>
        <p:nvSpPr>
          <p:cNvPr id="5" name="Espace réservé du pied de page 4">
            <a:extLst>
              <a:ext uri="{FF2B5EF4-FFF2-40B4-BE49-F238E27FC236}">
                <a16:creationId xmlns:a16="http://schemas.microsoft.com/office/drawing/2014/main" id="{DC819ADC-0831-63AE-DAF8-C0113FBFD18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5757FCB-720D-251D-F15E-2B51F29DDEBA}"/>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2635853096"/>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CF3506D-F17A-5D09-9E12-1BFF6D8423B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02AB073-BCED-3851-ED97-27FFB71B3AA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C0E24F4-446E-C959-A9CA-DF84EA154C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9B5E5B4-0606-492C-81FB-F313E5CFAE9A}" type="datetimeFigureOut">
              <a:rPr lang="fr-FR" smtClean="0"/>
              <a:t>07/06/2026</a:t>
            </a:fld>
            <a:endParaRPr lang="fr-FR"/>
          </a:p>
        </p:txBody>
      </p:sp>
      <p:sp>
        <p:nvSpPr>
          <p:cNvPr id="5" name="Espace réservé du pied de page 4">
            <a:extLst>
              <a:ext uri="{FF2B5EF4-FFF2-40B4-BE49-F238E27FC236}">
                <a16:creationId xmlns:a16="http://schemas.microsoft.com/office/drawing/2014/main" id="{907F06E7-6DAC-4CCC-A623-6256EE1792D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EC19B54-3829-50EC-A181-F08EA533188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1D3A713-45AE-4C47-8937-B6FD45515A49}" type="slidenum">
              <a:rPr lang="fr-FR" smtClean="0"/>
              <a:t>‹N°›</a:t>
            </a:fld>
            <a:endParaRPr lang="fr-FR"/>
          </a:p>
        </p:txBody>
      </p:sp>
    </p:spTree>
    <p:extLst>
      <p:ext uri="{BB962C8B-B14F-4D97-AF65-F5344CB8AC3E}">
        <p14:creationId xmlns:p14="http://schemas.microsoft.com/office/powerpoint/2010/main" val="999931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7D3EE068-3744-227D-0BC1-E48CB6E558B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33500" y="279000"/>
            <a:ext cx="4725000"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E985AD7-5E4E-CD6D-C62F-86796DE3920B}"/>
              </a:ext>
            </a:extLst>
          </p:cNvPr>
          <p:cNvSpPr txBox="1"/>
          <p:nvPr/>
        </p:nvSpPr>
        <p:spPr>
          <a:xfrm>
            <a:off x="8598946" y="3108960"/>
            <a:ext cx="3593054" cy="1384995"/>
          </a:xfrm>
          <a:prstGeom prst="rect">
            <a:avLst/>
          </a:prstGeom>
          <a:noFill/>
        </p:spPr>
        <p:txBody>
          <a:bodyPr wrap="square" rtlCol="0">
            <a:spAutoFit/>
          </a:bodyPr>
          <a:lstStyle/>
          <a:p>
            <a:r>
              <a:rPr lang="fr-FR" sz="2800" b="1">
                <a:solidFill>
                  <a:schemeClr val="bg1"/>
                </a:solidFill>
              </a:rPr>
              <a:t>Vue du château sur la plaine d'Alsace (au fond, la Forêt-Noire)</a:t>
            </a:r>
            <a:endParaRPr lang="fr-FR" sz="2800" b="1" dirty="0">
              <a:solidFill>
                <a:schemeClr val="bg1"/>
              </a:solidFill>
            </a:endParaRPr>
          </a:p>
        </p:txBody>
      </p:sp>
      <p:sp>
        <p:nvSpPr>
          <p:cNvPr id="5" name="ZoneTexte 4">
            <a:extLst>
              <a:ext uri="{FF2B5EF4-FFF2-40B4-BE49-F238E27FC236}">
                <a16:creationId xmlns:a16="http://schemas.microsoft.com/office/drawing/2014/main" id="{505700B1-0851-46FF-850F-9135E4B2970F}"/>
              </a:ext>
            </a:extLst>
          </p:cNvPr>
          <p:cNvSpPr txBox="1"/>
          <p:nvPr/>
        </p:nvSpPr>
        <p:spPr>
          <a:xfrm>
            <a:off x="3803724" y="279000"/>
            <a:ext cx="4724999" cy="461665"/>
          </a:xfrm>
          <a:prstGeom prst="rect">
            <a:avLst/>
          </a:prstGeom>
          <a:noFill/>
        </p:spPr>
        <p:txBody>
          <a:bodyPr wrap="square" rtlCol="0">
            <a:spAutoFit/>
          </a:bodyPr>
          <a:lstStyle/>
          <a:p>
            <a:r>
              <a:rPr lang="fr-FR" sz="2400" b="1">
                <a:solidFill>
                  <a:schemeClr val="bg1"/>
                </a:solidFill>
              </a:rPr>
              <a:t>Château du Haut-Koenigsbourg</a:t>
            </a:r>
            <a:endParaRPr lang="fr-FR" sz="2400" b="1" dirty="0">
              <a:solidFill>
                <a:schemeClr val="bg1"/>
              </a:solidFill>
            </a:endParaRPr>
          </a:p>
        </p:txBody>
      </p:sp>
      <p:sp>
        <p:nvSpPr>
          <p:cNvPr id="2" name="ZoneTexte 1">
            <a:extLst>
              <a:ext uri="{FF2B5EF4-FFF2-40B4-BE49-F238E27FC236}">
                <a16:creationId xmlns:a16="http://schemas.microsoft.com/office/drawing/2014/main" id="{B0CFA7F6-B291-9A01-0093-217F6F095E3F}"/>
              </a:ext>
            </a:extLst>
          </p:cNvPr>
          <p:cNvSpPr txBox="1"/>
          <p:nvPr/>
        </p:nvSpPr>
        <p:spPr>
          <a:xfrm>
            <a:off x="5823472" y="599002"/>
            <a:ext cx="1850316" cy="523220"/>
          </a:xfrm>
          <a:prstGeom prst="rect">
            <a:avLst/>
          </a:prstGeom>
          <a:noFill/>
        </p:spPr>
        <p:txBody>
          <a:bodyPr wrap="square" rtlCol="0">
            <a:spAutoFit/>
          </a:bodyPr>
          <a:lstStyle/>
          <a:p>
            <a:r>
              <a:rPr lang="fr-FR" sz="2800" b="1" dirty="0">
                <a:solidFill>
                  <a:schemeClr val="bg1"/>
                </a:solidFill>
              </a:rPr>
              <a:t>N°1</a:t>
            </a:r>
          </a:p>
        </p:txBody>
      </p:sp>
    </p:spTree>
    <p:extLst>
      <p:ext uri="{BB962C8B-B14F-4D97-AF65-F5344CB8AC3E}">
        <p14:creationId xmlns:p14="http://schemas.microsoft.com/office/powerpoint/2010/main" val="4226736063"/>
      </p:ext>
    </p:extLst>
  </p:cSld>
  <p:clrMapOvr>
    <a:masterClrMapping/>
  </p:clrMapOvr>
  <mc:AlternateContent xmlns:mc="http://schemas.openxmlformats.org/markup-compatibility/2006" xmlns:p14="http://schemas.microsoft.com/office/powerpoint/2010/main">
    <mc:Choice Requires="p14">
      <p:transition spd="slow" p14:dur="5500" advClick="0" advTm="14000">
        <p:sndAc>
          <p:stSnd loop="1">
            <p:snd r:embed="rId2" name="Le château de Versailles en musique.wav"/>
          </p:stSnd>
        </p:sndAc>
      </p:transition>
    </mc:Choice>
    <mc:Fallback xmlns="">
      <p:transition spd="slow" advClick="0" advTm="14000">
        <p:sndAc>
          <p:stSnd loop="1">
            <p:snd r:embed="rId4" name="Le château de Versailles en musiqu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527925AE-3212-E8AB-7396-477F0C1FBB4D}"/>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0074FCB1-9441-F9BF-8D89-A789A0B627F8}"/>
              </a:ext>
            </a:extLst>
          </p:cNvPr>
          <p:cNvSpPr txBox="1"/>
          <p:nvPr/>
        </p:nvSpPr>
        <p:spPr>
          <a:xfrm>
            <a:off x="179294" y="0"/>
            <a:ext cx="11833412" cy="6863417"/>
          </a:xfrm>
          <a:prstGeom prst="rect">
            <a:avLst/>
          </a:prstGeom>
          <a:noFill/>
        </p:spPr>
        <p:txBody>
          <a:bodyPr wrap="square" rtlCol="0">
            <a:spAutoFit/>
          </a:bodyPr>
          <a:lstStyle/>
          <a:p>
            <a:r>
              <a:rPr lang="fr-FR" sz="4000" b="1" dirty="0">
                <a:solidFill>
                  <a:schemeClr val="bg1"/>
                </a:solidFill>
              </a:rPr>
              <a:t>Le château du Haut-Koenigsbourg ou parfois juste Haut-Koenigsbourg (en allemand </a:t>
            </a:r>
            <a:r>
              <a:rPr lang="fr-FR" sz="4000" b="1" dirty="0" err="1">
                <a:solidFill>
                  <a:schemeClr val="bg1"/>
                </a:solidFill>
              </a:rPr>
              <a:t>Hohkönigsburg</a:t>
            </a:r>
            <a:r>
              <a:rPr lang="fr-FR" sz="4000" b="1" dirty="0">
                <a:solidFill>
                  <a:schemeClr val="bg1"/>
                </a:solidFill>
              </a:rPr>
              <a:t>) est un château fort alsacien du XIIe siècle, profondément remanié au XVe siècle et restauré avant la Première Guerre mondiale sous le règne de Guillaume Le château se dresse sur le ban de la commune française d'Orschwiller, dans le département du Bas-Rhin et sur le territoire de la collectivité européenne d'Alsace. Le château du Haut-Koenigsbourg est l'un des plus importants sites visités en Alsace.</a:t>
            </a:r>
          </a:p>
        </p:txBody>
      </p:sp>
    </p:spTree>
    <p:extLst>
      <p:ext uri="{BB962C8B-B14F-4D97-AF65-F5344CB8AC3E}">
        <p14:creationId xmlns:p14="http://schemas.microsoft.com/office/powerpoint/2010/main" val="1077830254"/>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649011B1-788C-2AED-47D5-95FA90D731C7}"/>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BDF41FD7-DA32-E06C-6254-9EE93CD569D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20758" y="279000"/>
            <a:ext cx="42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C4E9310-B9B0-46A9-BCB6-D499DB334519}"/>
              </a:ext>
            </a:extLst>
          </p:cNvPr>
          <p:cNvSpPr txBox="1"/>
          <p:nvPr/>
        </p:nvSpPr>
        <p:spPr>
          <a:xfrm>
            <a:off x="516367" y="2228671"/>
            <a:ext cx="3657600" cy="1200329"/>
          </a:xfrm>
          <a:prstGeom prst="rect">
            <a:avLst/>
          </a:prstGeom>
          <a:noFill/>
        </p:spPr>
        <p:txBody>
          <a:bodyPr wrap="square" rtlCol="0">
            <a:spAutoFit/>
          </a:bodyPr>
          <a:lstStyle/>
          <a:p>
            <a:r>
              <a:rPr lang="fr-FR" sz="2400" b="1" dirty="0">
                <a:solidFill>
                  <a:srgbClr val="FFFF00"/>
                </a:solidFill>
              </a:rPr>
              <a:t>Chapelle du Haut-Koenigsbourg en 1851 par Henri Le </a:t>
            </a:r>
            <a:r>
              <a:rPr lang="fr-FR" sz="2400" b="1" dirty="0" err="1">
                <a:solidFill>
                  <a:srgbClr val="FFFF00"/>
                </a:solidFill>
              </a:rPr>
              <a:t>Secq</a:t>
            </a:r>
            <a:r>
              <a:rPr lang="fr-FR" sz="2400" b="1" dirty="0">
                <a:solidFill>
                  <a:srgbClr val="FFFF00"/>
                </a:solidFill>
              </a:rPr>
              <a:t>.</a:t>
            </a:r>
          </a:p>
        </p:txBody>
      </p:sp>
    </p:spTree>
    <p:extLst>
      <p:ext uri="{BB962C8B-B14F-4D97-AF65-F5344CB8AC3E}">
        <p14:creationId xmlns:p14="http://schemas.microsoft.com/office/powerpoint/2010/main" val="675514715"/>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tx2">
              <a:lumMod val="50000"/>
              <a:lumOff val="50000"/>
            </a:schemeClr>
          </a:fgClr>
          <a:bgClr>
            <a:schemeClr val="bg1"/>
          </a:bgClr>
        </a:pattFill>
        <a:effectLst/>
      </p:bgPr>
    </p:bg>
    <p:spTree>
      <p:nvGrpSpPr>
        <p:cNvPr id="1" name="">
          <a:extLst>
            <a:ext uri="{FF2B5EF4-FFF2-40B4-BE49-F238E27FC236}">
              <a16:creationId xmlns:a16="http://schemas.microsoft.com/office/drawing/2014/main" id="{BF6F7B94-F661-207C-A200-71B1DB82A820}"/>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8F64F205-B42A-5DA2-B0E5-54DEFA06A5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4250" y="297000"/>
            <a:ext cx="4698000" cy="6264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156CC06-FC42-E199-17AA-CE39E2A0FEC0}"/>
              </a:ext>
            </a:extLst>
          </p:cNvPr>
          <p:cNvSpPr txBox="1"/>
          <p:nvPr/>
        </p:nvSpPr>
        <p:spPr>
          <a:xfrm>
            <a:off x="8817012" y="2176900"/>
            <a:ext cx="2549563" cy="1938992"/>
          </a:xfrm>
          <a:prstGeom prst="rect">
            <a:avLst/>
          </a:prstGeom>
          <a:noFill/>
        </p:spPr>
        <p:txBody>
          <a:bodyPr wrap="square" rtlCol="0">
            <a:spAutoFit/>
          </a:bodyPr>
          <a:lstStyle/>
          <a:p>
            <a:r>
              <a:rPr lang="fr-FR" sz="2400" b="1" dirty="0">
                <a:solidFill>
                  <a:schemeClr val="bg1"/>
                </a:solidFill>
              </a:rPr>
              <a:t>Vue du château sur la plaine d'Alsace (au fond, la Forêt-Noire)</a:t>
            </a:r>
          </a:p>
        </p:txBody>
      </p:sp>
    </p:spTree>
    <p:extLst>
      <p:ext uri="{BB962C8B-B14F-4D97-AF65-F5344CB8AC3E}">
        <p14:creationId xmlns:p14="http://schemas.microsoft.com/office/powerpoint/2010/main" val="1095796710"/>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BFF753E7-16AC-E6A7-759B-5DF18A7F23F1}"/>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E40F0A1-D70C-F609-E3AE-7E5AC970523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16768" y="315000"/>
            <a:ext cx="8808665" cy="622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A622C00-BAE8-0B53-1D31-D37685744FE3}"/>
              </a:ext>
            </a:extLst>
          </p:cNvPr>
          <p:cNvSpPr txBox="1"/>
          <p:nvPr/>
        </p:nvSpPr>
        <p:spPr>
          <a:xfrm>
            <a:off x="277963" y="2409712"/>
            <a:ext cx="2538805" cy="1200329"/>
          </a:xfrm>
          <a:prstGeom prst="rect">
            <a:avLst/>
          </a:prstGeom>
          <a:noFill/>
        </p:spPr>
        <p:txBody>
          <a:bodyPr wrap="square" rtlCol="0">
            <a:spAutoFit/>
          </a:bodyPr>
          <a:lstStyle/>
          <a:p>
            <a:r>
              <a:rPr lang="fr-FR" sz="2400" b="1" dirty="0">
                <a:solidFill>
                  <a:srgbClr val="FFFF00"/>
                </a:solidFill>
              </a:rPr>
              <a:t>Vue aérienne de l'ensemble du château</a:t>
            </a:r>
          </a:p>
        </p:txBody>
      </p:sp>
    </p:spTree>
    <p:extLst>
      <p:ext uri="{BB962C8B-B14F-4D97-AF65-F5344CB8AC3E}">
        <p14:creationId xmlns:p14="http://schemas.microsoft.com/office/powerpoint/2010/main" val="1955569126"/>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DB33D475-8E19-1239-66BA-3DEF4AA8BA58}"/>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B1E316C4-CCA2-87A5-0A47-FA70D0C03EE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21069" y="279000"/>
            <a:ext cx="4725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1E32106-B9C9-6A47-7754-5A6311E1A1A1}"/>
              </a:ext>
            </a:extLst>
          </p:cNvPr>
          <p:cNvSpPr txBox="1"/>
          <p:nvPr/>
        </p:nvSpPr>
        <p:spPr>
          <a:xfrm>
            <a:off x="8587852" y="2226834"/>
            <a:ext cx="3205779" cy="1569660"/>
          </a:xfrm>
          <a:prstGeom prst="rect">
            <a:avLst/>
          </a:prstGeom>
          <a:noFill/>
        </p:spPr>
        <p:txBody>
          <a:bodyPr wrap="square" rtlCol="0">
            <a:spAutoFit/>
          </a:bodyPr>
          <a:lstStyle/>
          <a:p>
            <a:r>
              <a:rPr lang="fr-FR" sz="2400" b="1" dirty="0">
                <a:solidFill>
                  <a:schemeClr val="bg1"/>
                </a:solidFill>
              </a:rPr>
              <a:t>Sculpture de Bodo </a:t>
            </a:r>
            <a:r>
              <a:rPr lang="fr-FR" sz="2400" b="1" dirty="0" err="1">
                <a:solidFill>
                  <a:schemeClr val="bg1"/>
                </a:solidFill>
              </a:rPr>
              <a:t>Ebhardt</a:t>
            </a:r>
            <a:r>
              <a:rPr lang="fr-FR" sz="2400" b="1" dirty="0">
                <a:solidFill>
                  <a:schemeClr val="bg1"/>
                </a:solidFill>
              </a:rPr>
              <a:t> sur une colonne de citerne du château.</a:t>
            </a:r>
          </a:p>
        </p:txBody>
      </p:sp>
    </p:spTree>
    <p:extLst>
      <p:ext uri="{BB962C8B-B14F-4D97-AF65-F5344CB8AC3E}">
        <p14:creationId xmlns:p14="http://schemas.microsoft.com/office/powerpoint/2010/main" val="1126431238"/>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a:extLst>
            <a:ext uri="{FF2B5EF4-FFF2-40B4-BE49-F238E27FC236}">
              <a16:creationId xmlns:a16="http://schemas.microsoft.com/office/drawing/2014/main" id="{D0812B21-7585-0C77-78B1-6AB2C8AB721A}"/>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EE1BA0BB-50A2-2A3E-716B-CBAA5CB712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73998" y="297000"/>
            <a:ext cx="6771891" cy="626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65B4BA5-407A-F066-EA2B-033A5BEAE3A9}"/>
              </a:ext>
            </a:extLst>
          </p:cNvPr>
          <p:cNvSpPr txBox="1"/>
          <p:nvPr/>
        </p:nvSpPr>
        <p:spPr>
          <a:xfrm>
            <a:off x="968972" y="2833310"/>
            <a:ext cx="3905026" cy="830997"/>
          </a:xfrm>
          <a:prstGeom prst="rect">
            <a:avLst/>
          </a:prstGeom>
          <a:noFill/>
        </p:spPr>
        <p:txBody>
          <a:bodyPr wrap="square" rtlCol="0">
            <a:spAutoFit/>
          </a:bodyPr>
          <a:lstStyle/>
          <a:p>
            <a:r>
              <a:rPr lang="fr-FR" sz="2400" b="1">
                <a:solidFill>
                  <a:schemeClr val="bg1"/>
                </a:solidFill>
              </a:rPr>
              <a:t>La station de pompage du château.</a:t>
            </a:r>
            <a:endParaRPr lang="fr-FR" sz="2400" b="1" dirty="0">
              <a:solidFill>
                <a:schemeClr val="bg1"/>
              </a:solidFill>
            </a:endParaRPr>
          </a:p>
        </p:txBody>
      </p:sp>
    </p:spTree>
    <p:extLst>
      <p:ext uri="{BB962C8B-B14F-4D97-AF65-F5344CB8AC3E}">
        <p14:creationId xmlns:p14="http://schemas.microsoft.com/office/powerpoint/2010/main" val="688242931"/>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8549E1E1-7DE2-1CD8-65FB-70D0287C7CE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72CA6A18-5125-29BC-80AD-FD75C5AFADA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61797" y="279000"/>
            <a:ext cx="4150194"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7EADE5E-4140-499D-D9C2-34954234D038}"/>
              </a:ext>
            </a:extLst>
          </p:cNvPr>
          <p:cNvSpPr txBox="1"/>
          <p:nvPr/>
        </p:nvSpPr>
        <p:spPr>
          <a:xfrm>
            <a:off x="8089751" y="2678654"/>
            <a:ext cx="3711388" cy="1200329"/>
          </a:xfrm>
          <a:prstGeom prst="rect">
            <a:avLst/>
          </a:prstGeom>
          <a:noFill/>
        </p:spPr>
        <p:txBody>
          <a:bodyPr wrap="square" rtlCol="0">
            <a:spAutoFit/>
          </a:bodyPr>
          <a:lstStyle/>
          <a:p>
            <a:r>
              <a:rPr lang="fr-FR" sz="2400" b="1">
                <a:solidFill>
                  <a:srgbClr val="FFFF00"/>
                </a:solidFill>
              </a:rPr>
              <a:t>La porte d'honneur du château, un des points de polémique.</a:t>
            </a:r>
            <a:endParaRPr lang="fr-FR" sz="2400" b="1" dirty="0">
              <a:solidFill>
                <a:srgbClr val="FFFF00"/>
              </a:solidFill>
            </a:endParaRPr>
          </a:p>
        </p:txBody>
      </p:sp>
    </p:spTree>
    <p:extLst>
      <p:ext uri="{BB962C8B-B14F-4D97-AF65-F5344CB8AC3E}">
        <p14:creationId xmlns:p14="http://schemas.microsoft.com/office/powerpoint/2010/main" val="8800415"/>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E309B91B-2D0E-313D-97AC-6F57E963A951}"/>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418E9D1-2F47-EE8E-690F-AF8D75B76CD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264946" y="297000"/>
            <a:ext cx="8352000" cy="626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67B755C-8E4C-69FA-F12A-A47DFFCC50FE}"/>
              </a:ext>
            </a:extLst>
          </p:cNvPr>
          <p:cNvSpPr txBox="1"/>
          <p:nvPr/>
        </p:nvSpPr>
        <p:spPr>
          <a:xfrm>
            <a:off x="414170" y="2495774"/>
            <a:ext cx="2850776" cy="1569660"/>
          </a:xfrm>
          <a:prstGeom prst="rect">
            <a:avLst/>
          </a:prstGeom>
          <a:noFill/>
        </p:spPr>
        <p:txBody>
          <a:bodyPr wrap="square" rtlCol="0">
            <a:spAutoFit/>
          </a:bodyPr>
          <a:lstStyle/>
          <a:p>
            <a:r>
              <a:rPr lang="fr-FR" sz="2400" b="1">
                <a:solidFill>
                  <a:srgbClr val="FFFF00"/>
                </a:solidFill>
              </a:rPr>
              <a:t>Château du Haut-Koenigsbourg, vue de l'une des tours - France,</a:t>
            </a:r>
            <a:endParaRPr lang="fr-FR" sz="2400" b="1" dirty="0">
              <a:solidFill>
                <a:srgbClr val="FFFF00"/>
              </a:solidFill>
            </a:endParaRPr>
          </a:p>
        </p:txBody>
      </p:sp>
    </p:spTree>
    <p:extLst>
      <p:ext uri="{BB962C8B-B14F-4D97-AF65-F5344CB8AC3E}">
        <p14:creationId xmlns:p14="http://schemas.microsoft.com/office/powerpoint/2010/main" val="2282971636"/>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29932363-7A32-A1FE-C8C4-AE9C6D1F726F}"/>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14E8C32E-6E8F-CF4A-A1E0-87470C5CFAC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5811" y="279000"/>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B1568894-B019-5E72-9A6D-C9FA292F6D25}"/>
              </a:ext>
            </a:extLst>
          </p:cNvPr>
          <p:cNvSpPr txBox="1"/>
          <p:nvPr/>
        </p:nvSpPr>
        <p:spPr>
          <a:xfrm>
            <a:off x="9047180" y="2594856"/>
            <a:ext cx="2915323" cy="1200329"/>
          </a:xfrm>
          <a:prstGeom prst="rect">
            <a:avLst/>
          </a:prstGeom>
          <a:noFill/>
        </p:spPr>
        <p:txBody>
          <a:bodyPr wrap="square" rtlCol="0">
            <a:spAutoFit/>
          </a:bodyPr>
          <a:lstStyle/>
          <a:p>
            <a:r>
              <a:rPr lang="fr-FR" sz="2400" b="1" dirty="0">
                <a:solidFill>
                  <a:srgbClr val="FFFF00"/>
                </a:solidFill>
              </a:rPr>
              <a:t>Première entrée du château du Haut-</a:t>
            </a:r>
            <a:r>
              <a:rPr lang="fr-FR" sz="2400" b="1" dirty="0" err="1">
                <a:solidFill>
                  <a:srgbClr val="FFFF00"/>
                </a:solidFill>
              </a:rPr>
              <a:t>Kœnigsbourg</a:t>
            </a:r>
            <a:endParaRPr lang="fr-FR" sz="2400" b="1" dirty="0">
              <a:solidFill>
                <a:srgbClr val="FFFF00"/>
              </a:solidFill>
            </a:endParaRPr>
          </a:p>
        </p:txBody>
      </p:sp>
    </p:spTree>
    <p:extLst>
      <p:ext uri="{BB962C8B-B14F-4D97-AF65-F5344CB8AC3E}">
        <p14:creationId xmlns:p14="http://schemas.microsoft.com/office/powerpoint/2010/main" val="2542807791"/>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7" name="Image 6">
            <a:extLst>
              <a:ext uri="{FF2B5EF4-FFF2-40B4-BE49-F238E27FC236}">
                <a16:creationId xmlns:a16="http://schemas.microsoft.com/office/drawing/2014/main" id="{1CE7A354-7A36-F64B-03C0-36203FEBA28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57194" y="279000"/>
            <a:ext cx="8417540" cy="6300000"/>
          </a:xfrm>
          <a:prstGeom prst="rect">
            <a:avLst/>
          </a:prstGeom>
          <a:ln w="38100" cap="sq">
            <a:solidFill>
              <a:srgbClr val="7030A0"/>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69368409-17F8-F6EC-C84A-C4CF27BFEE09}"/>
              </a:ext>
            </a:extLst>
          </p:cNvPr>
          <p:cNvSpPr txBox="1"/>
          <p:nvPr/>
        </p:nvSpPr>
        <p:spPr>
          <a:xfrm>
            <a:off x="96819" y="2624866"/>
            <a:ext cx="2990626" cy="830997"/>
          </a:xfrm>
          <a:prstGeom prst="rect">
            <a:avLst/>
          </a:prstGeom>
          <a:noFill/>
        </p:spPr>
        <p:txBody>
          <a:bodyPr wrap="square" rtlCol="0">
            <a:spAutoFit/>
          </a:bodyPr>
          <a:lstStyle/>
          <a:p>
            <a:r>
              <a:rPr lang="fr-FR" sz="2400" b="1"/>
              <a:t>Le château en juillet 2021.</a:t>
            </a:r>
            <a:endParaRPr lang="fr-FR" sz="2400" b="1" dirty="0"/>
          </a:p>
        </p:txBody>
      </p:sp>
    </p:spTree>
    <p:extLst>
      <p:ext uri="{BB962C8B-B14F-4D97-AF65-F5344CB8AC3E}">
        <p14:creationId xmlns:p14="http://schemas.microsoft.com/office/powerpoint/2010/main" val="411221348"/>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7DF7849F-9B10-0111-5310-5894E208B26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6FBE1A04-DFD6-6BC3-E7D2-DD1D51ACDB9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88795" y="297000"/>
            <a:ext cx="4698000" cy="6264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9D0BC12-D5B4-9E8C-391A-21A4DC3BC6B4}"/>
              </a:ext>
            </a:extLst>
          </p:cNvPr>
          <p:cNvSpPr txBox="1"/>
          <p:nvPr/>
        </p:nvSpPr>
        <p:spPr>
          <a:xfrm>
            <a:off x="8520056" y="2710927"/>
            <a:ext cx="3173506" cy="461665"/>
          </a:xfrm>
          <a:prstGeom prst="rect">
            <a:avLst/>
          </a:prstGeom>
          <a:noFill/>
        </p:spPr>
        <p:txBody>
          <a:bodyPr wrap="square" rtlCol="0">
            <a:spAutoFit/>
          </a:bodyPr>
          <a:lstStyle/>
          <a:p>
            <a:r>
              <a:rPr lang="fr-FR" sz="2400" b="1"/>
              <a:t>La porte principale</a:t>
            </a:r>
            <a:endParaRPr lang="fr-FR" sz="2400" b="1" dirty="0"/>
          </a:p>
        </p:txBody>
      </p:sp>
    </p:spTree>
    <p:extLst>
      <p:ext uri="{BB962C8B-B14F-4D97-AF65-F5344CB8AC3E}">
        <p14:creationId xmlns:p14="http://schemas.microsoft.com/office/powerpoint/2010/main" val="2213209751"/>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DA3FD3B8-9F92-9B35-38EF-C0F96DA05839}"/>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67A381C4-0F01-9106-CC41-B6022AC6164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10311" y="279000"/>
            <a:ext cx="4725000"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50FB059-9A17-EEBD-05C1-13AFF5C2151A}"/>
              </a:ext>
            </a:extLst>
          </p:cNvPr>
          <p:cNvSpPr txBox="1"/>
          <p:nvPr/>
        </p:nvSpPr>
        <p:spPr>
          <a:xfrm>
            <a:off x="1065007" y="2741871"/>
            <a:ext cx="2861535" cy="830997"/>
          </a:xfrm>
          <a:prstGeom prst="rect">
            <a:avLst/>
          </a:prstGeom>
          <a:noFill/>
        </p:spPr>
        <p:txBody>
          <a:bodyPr wrap="square" rtlCol="0">
            <a:spAutoFit/>
          </a:bodyPr>
          <a:lstStyle/>
          <a:p>
            <a:r>
              <a:rPr lang="fr-FR" sz="2400" b="1"/>
              <a:t>Le moulin et la fontaine.</a:t>
            </a:r>
            <a:endParaRPr lang="fr-FR" sz="2400" b="1" dirty="0"/>
          </a:p>
        </p:txBody>
      </p:sp>
    </p:spTree>
    <p:extLst>
      <p:ext uri="{BB962C8B-B14F-4D97-AF65-F5344CB8AC3E}">
        <p14:creationId xmlns:p14="http://schemas.microsoft.com/office/powerpoint/2010/main" val="1892947604"/>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62BD69F0-B5CD-B74E-4811-6559AD109E1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C7A1BC60-57BF-5D16-F6DC-FE28ABEDEB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5638" y="297000"/>
            <a:ext cx="9399686" cy="626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D0EEFC7-BE9D-282D-ABE2-5FE4B4EFDEB0}"/>
              </a:ext>
            </a:extLst>
          </p:cNvPr>
          <p:cNvSpPr txBox="1"/>
          <p:nvPr/>
        </p:nvSpPr>
        <p:spPr>
          <a:xfrm>
            <a:off x="9950824" y="2000923"/>
            <a:ext cx="2112085" cy="2308324"/>
          </a:xfrm>
          <a:prstGeom prst="rect">
            <a:avLst/>
          </a:prstGeom>
          <a:noFill/>
        </p:spPr>
        <p:txBody>
          <a:bodyPr wrap="square" rtlCol="0">
            <a:spAutoFit/>
          </a:bodyPr>
          <a:lstStyle/>
          <a:p>
            <a:r>
              <a:rPr lang="fr-FR" sz="2400" b="1">
                <a:solidFill>
                  <a:schemeClr val="bg1"/>
                </a:solidFill>
              </a:rPr>
              <a:t>Le linteau de la porte d'entrée dans le logis, blason Thierstein.</a:t>
            </a:r>
            <a:endParaRPr lang="fr-FR" sz="2400" b="1" dirty="0">
              <a:solidFill>
                <a:schemeClr val="bg1"/>
              </a:solidFill>
            </a:endParaRPr>
          </a:p>
        </p:txBody>
      </p:sp>
    </p:spTree>
    <p:extLst>
      <p:ext uri="{BB962C8B-B14F-4D97-AF65-F5344CB8AC3E}">
        <p14:creationId xmlns:p14="http://schemas.microsoft.com/office/powerpoint/2010/main" val="324061838"/>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2E07980E-18F0-7AF9-57C8-56B346649205}"/>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85170E99-D92E-EB80-A6A0-78BE56140E9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67281" y="261000"/>
            <a:ext cx="4752000" cy="6336000"/>
          </a:xfrm>
          <a:prstGeom prst="rect">
            <a:avLst/>
          </a:prstGeom>
          <a:ln w="38100" cap="sq">
            <a:solidFill>
              <a:srgbClr val="7030A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EB4C02F-A6AF-64A5-195D-A716FE3DFC4E}"/>
              </a:ext>
            </a:extLst>
          </p:cNvPr>
          <p:cNvSpPr txBox="1"/>
          <p:nvPr/>
        </p:nvSpPr>
        <p:spPr>
          <a:xfrm>
            <a:off x="383018" y="2431228"/>
            <a:ext cx="3184263" cy="1200329"/>
          </a:xfrm>
          <a:prstGeom prst="rect">
            <a:avLst/>
          </a:prstGeom>
          <a:noFill/>
        </p:spPr>
        <p:txBody>
          <a:bodyPr wrap="square" rtlCol="0">
            <a:spAutoFit/>
          </a:bodyPr>
          <a:lstStyle/>
          <a:p>
            <a:r>
              <a:rPr lang="fr-FR" sz="2400" b="1"/>
              <a:t>Haut-Koenigsbourg_Porte_des_Lions</a:t>
            </a:r>
            <a:endParaRPr lang="fr-FR" sz="2400" b="1" dirty="0"/>
          </a:p>
        </p:txBody>
      </p:sp>
    </p:spTree>
    <p:extLst>
      <p:ext uri="{BB962C8B-B14F-4D97-AF65-F5344CB8AC3E}">
        <p14:creationId xmlns:p14="http://schemas.microsoft.com/office/powerpoint/2010/main" val="2589689109"/>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8DC52765-D5AA-A33A-48EE-DE0B6E7568DF}"/>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7934F415-8CD3-352D-86F3-DDC7EFE6E76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47000" y="297000"/>
            <a:ext cx="4698000" cy="626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C55A2B0-82E7-4C8C-292A-075287FB508D}"/>
              </a:ext>
            </a:extLst>
          </p:cNvPr>
          <p:cNvSpPr txBox="1"/>
          <p:nvPr/>
        </p:nvSpPr>
        <p:spPr>
          <a:xfrm>
            <a:off x="8681421" y="2635624"/>
            <a:ext cx="3012141" cy="461665"/>
          </a:xfrm>
          <a:prstGeom prst="rect">
            <a:avLst/>
          </a:prstGeom>
          <a:noFill/>
        </p:spPr>
        <p:txBody>
          <a:bodyPr wrap="square" rtlCol="0">
            <a:spAutoFit/>
          </a:bodyPr>
          <a:lstStyle/>
          <a:p>
            <a:r>
              <a:rPr lang="fr-FR" sz="2400" b="1">
                <a:solidFill>
                  <a:schemeClr val="bg1"/>
                </a:solidFill>
              </a:rPr>
              <a:t>La cour.</a:t>
            </a:r>
            <a:endParaRPr lang="fr-FR" sz="2400" b="1" dirty="0">
              <a:solidFill>
                <a:schemeClr val="bg1"/>
              </a:solidFill>
            </a:endParaRPr>
          </a:p>
        </p:txBody>
      </p:sp>
    </p:spTree>
    <p:extLst>
      <p:ext uri="{BB962C8B-B14F-4D97-AF65-F5344CB8AC3E}">
        <p14:creationId xmlns:p14="http://schemas.microsoft.com/office/powerpoint/2010/main" val="2911509354"/>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2D204603-95AE-A701-FD70-16AE267FBEEF}"/>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876F126C-FFF7-34FC-16A8-7AB098A058E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54223" y="336937"/>
            <a:ext cx="4140000" cy="6184125"/>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55CB6D8-E294-6473-F819-9347DF2CED88}"/>
              </a:ext>
            </a:extLst>
          </p:cNvPr>
          <p:cNvSpPr txBox="1"/>
          <p:nvPr/>
        </p:nvSpPr>
        <p:spPr>
          <a:xfrm>
            <a:off x="591671" y="2967334"/>
            <a:ext cx="3367143" cy="461665"/>
          </a:xfrm>
          <a:prstGeom prst="rect">
            <a:avLst/>
          </a:prstGeom>
          <a:noFill/>
        </p:spPr>
        <p:txBody>
          <a:bodyPr wrap="square" rtlCol="0">
            <a:spAutoFit/>
          </a:bodyPr>
          <a:lstStyle/>
          <a:p>
            <a:r>
              <a:rPr lang="fr-FR" sz="2400" b="1">
                <a:solidFill>
                  <a:srgbClr val="FFFF00"/>
                </a:solidFill>
              </a:rPr>
              <a:t>Balcons et peintures.</a:t>
            </a:r>
            <a:endParaRPr lang="fr-FR" sz="2400" b="1" dirty="0">
              <a:solidFill>
                <a:srgbClr val="FFFF00"/>
              </a:solidFill>
            </a:endParaRPr>
          </a:p>
        </p:txBody>
      </p:sp>
    </p:spTree>
    <p:extLst>
      <p:ext uri="{BB962C8B-B14F-4D97-AF65-F5344CB8AC3E}">
        <p14:creationId xmlns:p14="http://schemas.microsoft.com/office/powerpoint/2010/main" val="627752320"/>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2D763658-A88C-935E-24BD-D902D6659DB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73C3CEF8-67F2-43EE-B459-9896E1C591C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42584" y="279000"/>
            <a:ext cx="4725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2895DFF-7D58-DEE7-7F87-DAC263A9C606}"/>
              </a:ext>
            </a:extLst>
          </p:cNvPr>
          <p:cNvSpPr txBox="1"/>
          <p:nvPr/>
        </p:nvSpPr>
        <p:spPr>
          <a:xfrm>
            <a:off x="8367584" y="2606071"/>
            <a:ext cx="3607398" cy="830997"/>
          </a:xfrm>
          <a:prstGeom prst="rect">
            <a:avLst/>
          </a:prstGeom>
          <a:noFill/>
        </p:spPr>
        <p:txBody>
          <a:bodyPr wrap="square" rtlCol="0">
            <a:spAutoFit/>
          </a:bodyPr>
          <a:lstStyle/>
          <a:p>
            <a:r>
              <a:rPr lang="fr-FR" sz="2400" b="1">
                <a:solidFill>
                  <a:srgbClr val="FFFF00"/>
                </a:solidFill>
              </a:rPr>
              <a:t> Haut-Koenigsbourg plein de neige</a:t>
            </a:r>
            <a:endParaRPr lang="fr-FR" sz="2400" b="1" dirty="0">
              <a:solidFill>
                <a:srgbClr val="FFFF00"/>
              </a:solidFill>
            </a:endParaRPr>
          </a:p>
        </p:txBody>
      </p:sp>
    </p:spTree>
    <p:extLst>
      <p:ext uri="{BB962C8B-B14F-4D97-AF65-F5344CB8AC3E}">
        <p14:creationId xmlns:p14="http://schemas.microsoft.com/office/powerpoint/2010/main" val="4102709570"/>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E97C4F51-6BBF-DB83-A528-A988CBD9AE08}"/>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8AFF45DC-5F69-E6B2-94A3-A61F05E92C3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95369" y="315000"/>
            <a:ext cx="9378631" cy="622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8003E9B-7AB5-446C-2CDC-EBB9EECA1978}"/>
              </a:ext>
            </a:extLst>
          </p:cNvPr>
          <p:cNvSpPr txBox="1"/>
          <p:nvPr/>
        </p:nvSpPr>
        <p:spPr>
          <a:xfrm>
            <a:off x="247425" y="2377441"/>
            <a:ext cx="2287793" cy="830997"/>
          </a:xfrm>
          <a:prstGeom prst="rect">
            <a:avLst/>
          </a:prstGeom>
          <a:noFill/>
        </p:spPr>
        <p:txBody>
          <a:bodyPr wrap="square" rtlCol="0">
            <a:spAutoFit/>
          </a:bodyPr>
          <a:lstStyle/>
          <a:p>
            <a:r>
              <a:rPr lang="fr-FR" sz="2400" b="1">
                <a:solidFill>
                  <a:srgbClr val="FFFF00"/>
                </a:solidFill>
              </a:rPr>
              <a:t>Puit principal du château.ˌ</a:t>
            </a:r>
            <a:endParaRPr lang="fr-FR" sz="2400" b="1" dirty="0">
              <a:solidFill>
                <a:srgbClr val="FFFF00"/>
              </a:solidFill>
            </a:endParaRPr>
          </a:p>
        </p:txBody>
      </p:sp>
    </p:spTree>
    <p:extLst>
      <p:ext uri="{BB962C8B-B14F-4D97-AF65-F5344CB8AC3E}">
        <p14:creationId xmlns:p14="http://schemas.microsoft.com/office/powerpoint/2010/main" val="2348254050"/>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8600E39A-8A00-906E-4BDB-34F9AD7E4CC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4066E748-FDC2-DDC6-438C-67376FE31EE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78039" y="297000"/>
            <a:ext cx="4698000" cy="626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FAAED29-4985-5C46-161B-0501E08AD345}"/>
              </a:ext>
            </a:extLst>
          </p:cNvPr>
          <p:cNvSpPr txBox="1"/>
          <p:nvPr/>
        </p:nvSpPr>
        <p:spPr>
          <a:xfrm>
            <a:off x="8444752" y="2883050"/>
            <a:ext cx="3747247" cy="830997"/>
          </a:xfrm>
          <a:prstGeom prst="rect">
            <a:avLst/>
          </a:prstGeom>
          <a:noFill/>
        </p:spPr>
        <p:txBody>
          <a:bodyPr wrap="square" rtlCol="0">
            <a:spAutoFit/>
          </a:bodyPr>
          <a:lstStyle/>
          <a:p>
            <a:r>
              <a:rPr lang="fr-FR" sz="2400" b="1">
                <a:solidFill>
                  <a:srgbClr val="FFFF00"/>
                </a:solidFill>
              </a:rPr>
              <a:t>Le donjon vu depuis le pied des murailles</a:t>
            </a:r>
            <a:endParaRPr lang="fr-FR" sz="2400" b="1" dirty="0">
              <a:solidFill>
                <a:srgbClr val="FFFF00"/>
              </a:solidFill>
            </a:endParaRPr>
          </a:p>
        </p:txBody>
      </p:sp>
    </p:spTree>
    <p:extLst>
      <p:ext uri="{BB962C8B-B14F-4D97-AF65-F5344CB8AC3E}">
        <p14:creationId xmlns:p14="http://schemas.microsoft.com/office/powerpoint/2010/main" val="2030888678"/>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AB23CE8F-7408-02B6-2EAE-0ADFEFFB2FF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751F6DB-FB02-5746-D754-06159DBD43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20527" y="297000"/>
            <a:ext cx="8352000" cy="6264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CDCE8BF-D1B0-6632-E7BF-10763B90C09E}"/>
              </a:ext>
            </a:extLst>
          </p:cNvPr>
          <p:cNvSpPr txBox="1"/>
          <p:nvPr/>
        </p:nvSpPr>
        <p:spPr>
          <a:xfrm>
            <a:off x="193638" y="2452744"/>
            <a:ext cx="2990626" cy="830997"/>
          </a:xfrm>
          <a:prstGeom prst="rect">
            <a:avLst/>
          </a:prstGeom>
          <a:noFill/>
        </p:spPr>
        <p:txBody>
          <a:bodyPr wrap="square" rtlCol="0">
            <a:spAutoFit/>
          </a:bodyPr>
          <a:lstStyle/>
          <a:p>
            <a:r>
              <a:rPr lang="fr-FR" sz="2400" b="1" dirty="0"/>
              <a:t>L'aigle impériale au sommet du donjon</a:t>
            </a:r>
          </a:p>
        </p:txBody>
      </p:sp>
    </p:spTree>
    <p:extLst>
      <p:ext uri="{BB962C8B-B14F-4D97-AF65-F5344CB8AC3E}">
        <p14:creationId xmlns:p14="http://schemas.microsoft.com/office/powerpoint/2010/main" val="348255556"/>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B8E2A15D-CA9B-9B31-CD34-734E5E2B9790}"/>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A0C5DB45-7C96-FC7B-2034-6A4F9E97521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78038" y="279000"/>
            <a:ext cx="4725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BECE20C-68FB-5DB5-8665-D1D76E4DF29E}"/>
              </a:ext>
            </a:extLst>
          </p:cNvPr>
          <p:cNvSpPr txBox="1"/>
          <p:nvPr/>
        </p:nvSpPr>
        <p:spPr>
          <a:xfrm>
            <a:off x="8433995" y="2603351"/>
            <a:ext cx="3463963" cy="1200329"/>
          </a:xfrm>
          <a:prstGeom prst="rect">
            <a:avLst/>
          </a:prstGeom>
          <a:noFill/>
        </p:spPr>
        <p:txBody>
          <a:bodyPr wrap="square" rtlCol="0">
            <a:spAutoFit/>
          </a:bodyPr>
          <a:lstStyle/>
          <a:p>
            <a:r>
              <a:rPr lang="fr-FR" sz="2400" b="1">
                <a:solidFill>
                  <a:schemeClr val="bg1"/>
                </a:solidFill>
              </a:rPr>
              <a:t>L'aigle à la base du lustre de la salle du Kaiser.</a:t>
            </a:r>
            <a:endParaRPr lang="fr-FR" sz="2400" b="1" dirty="0">
              <a:solidFill>
                <a:schemeClr val="bg1"/>
              </a:solidFill>
            </a:endParaRPr>
          </a:p>
        </p:txBody>
      </p:sp>
    </p:spTree>
    <p:extLst>
      <p:ext uri="{BB962C8B-B14F-4D97-AF65-F5344CB8AC3E}">
        <p14:creationId xmlns:p14="http://schemas.microsoft.com/office/powerpoint/2010/main" val="3146842088"/>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E642A847-E715-3DE7-C988-BE6CE7C83C2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BCF2530B-64ED-D4AE-00D5-0787C10C18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19107" y="297000"/>
            <a:ext cx="4159362" cy="626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05970C0-A9C5-5531-BC8C-AC2FEAF6AD03}"/>
              </a:ext>
            </a:extLst>
          </p:cNvPr>
          <p:cNvSpPr txBox="1"/>
          <p:nvPr/>
        </p:nvSpPr>
        <p:spPr>
          <a:xfrm>
            <a:off x="699247" y="2466648"/>
            <a:ext cx="3420932" cy="461665"/>
          </a:xfrm>
          <a:prstGeom prst="rect">
            <a:avLst/>
          </a:prstGeom>
          <a:noFill/>
        </p:spPr>
        <p:txBody>
          <a:bodyPr wrap="square" rtlCol="0">
            <a:spAutoFit/>
          </a:bodyPr>
          <a:lstStyle/>
          <a:p>
            <a:r>
              <a:rPr lang="fr-FR" sz="2400" b="1">
                <a:solidFill>
                  <a:schemeClr val="bg1"/>
                </a:solidFill>
              </a:rPr>
              <a:t>La salle de banquet.</a:t>
            </a:r>
            <a:endParaRPr lang="fr-FR" sz="2400" b="1" dirty="0">
              <a:solidFill>
                <a:schemeClr val="bg1"/>
              </a:solidFill>
            </a:endParaRPr>
          </a:p>
        </p:txBody>
      </p:sp>
    </p:spTree>
    <p:extLst>
      <p:ext uri="{BB962C8B-B14F-4D97-AF65-F5344CB8AC3E}">
        <p14:creationId xmlns:p14="http://schemas.microsoft.com/office/powerpoint/2010/main" val="216273567"/>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B7F7C98B-0D13-6FA3-F41E-3C90D537ABD3}"/>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862D5CE6-0CB5-CB14-63D9-3FD6BB9E03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4358" y="279000"/>
            <a:ext cx="9409568"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9D2F1BC-B77E-4AB7-1EC9-DA9DBB1B86A9}"/>
              </a:ext>
            </a:extLst>
          </p:cNvPr>
          <p:cNvSpPr txBox="1"/>
          <p:nvPr/>
        </p:nvSpPr>
        <p:spPr>
          <a:xfrm>
            <a:off x="9972339" y="2259106"/>
            <a:ext cx="2130014" cy="1569660"/>
          </a:xfrm>
          <a:prstGeom prst="rect">
            <a:avLst/>
          </a:prstGeom>
          <a:noFill/>
        </p:spPr>
        <p:txBody>
          <a:bodyPr wrap="square" rtlCol="0">
            <a:spAutoFit/>
          </a:bodyPr>
          <a:lstStyle/>
          <a:p>
            <a:r>
              <a:rPr lang="fr-FR" sz="2400" b="1">
                <a:solidFill>
                  <a:srgbClr val="FFFF00"/>
                </a:solidFill>
              </a:rPr>
              <a:t>Salle de banquet à Haut-Koenigsbourg</a:t>
            </a:r>
            <a:endParaRPr lang="fr-FR" sz="2400" b="1" dirty="0">
              <a:solidFill>
                <a:srgbClr val="FFFF00"/>
              </a:solidFill>
            </a:endParaRPr>
          </a:p>
        </p:txBody>
      </p:sp>
    </p:spTree>
    <p:extLst>
      <p:ext uri="{BB962C8B-B14F-4D97-AF65-F5344CB8AC3E}">
        <p14:creationId xmlns:p14="http://schemas.microsoft.com/office/powerpoint/2010/main" val="2881807582"/>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4A58AB48-8633-992F-185E-234E7272E89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AEC2EAAB-CAE3-C7A8-C7E9-21954806ACE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31285" y="297000"/>
            <a:ext cx="8352000" cy="626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43D5678-C89F-D596-B859-9589353B7F66}"/>
              </a:ext>
            </a:extLst>
          </p:cNvPr>
          <p:cNvSpPr txBox="1"/>
          <p:nvPr/>
        </p:nvSpPr>
        <p:spPr>
          <a:xfrm>
            <a:off x="372932" y="1645920"/>
            <a:ext cx="2958353" cy="3785652"/>
          </a:xfrm>
          <a:prstGeom prst="rect">
            <a:avLst/>
          </a:prstGeom>
          <a:noFill/>
        </p:spPr>
        <p:txBody>
          <a:bodyPr wrap="square" rtlCol="0">
            <a:spAutoFit/>
          </a:bodyPr>
          <a:lstStyle/>
          <a:p>
            <a:r>
              <a:rPr lang="fr-FR" sz="2400" b="1">
                <a:solidFill>
                  <a:srgbClr val="FFFF00"/>
                </a:solidFill>
              </a:rPr>
              <a:t> Sculpture du Graoully dans la chambre lorraine du château du Haut-Koenigsbourg. C'est un dragon mythique que Saint-Clément aurait chassé de Metz.</a:t>
            </a:r>
            <a:endParaRPr lang="fr-FR" sz="2400" b="1" dirty="0">
              <a:solidFill>
                <a:srgbClr val="FFFF00"/>
              </a:solidFill>
            </a:endParaRPr>
          </a:p>
        </p:txBody>
      </p:sp>
    </p:spTree>
    <p:extLst>
      <p:ext uri="{BB962C8B-B14F-4D97-AF65-F5344CB8AC3E}">
        <p14:creationId xmlns:p14="http://schemas.microsoft.com/office/powerpoint/2010/main" val="3212423323"/>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6789BE43-356F-7E8A-0342-7D7872EB239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672DCE75-C0D7-1AC4-9CF7-D1AED5E6FA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35008" y="297000"/>
            <a:ext cx="4698000" cy="626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4A60016-19BB-421B-8852-F092ED3FAAB7}"/>
              </a:ext>
            </a:extLst>
          </p:cNvPr>
          <p:cNvSpPr txBox="1"/>
          <p:nvPr/>
        </p:nvSpPr>
        <p:spPr>
          <a:xfrm>
            <a:off x="8412480" y="3055172"/>
            <a:ext cx="3485478" cy="1200329"/>
          </a:xfrm>
          <a:prstGeom prst="rect">
            <a:avLst/>
          </a:prstGeom>
          <a:noFill/>
        </p:spPr>
        <p:txBody>
          <a:bodyPr wrap="square" rtlCol="0">
            <a:spAutoFit/>
          </a:bodyPr>
          <a:lstStyle/>
          <a:p>
            <a:r>
              <a:rPr lang="fr-FR" sz="2400" b="1">
                <a:solidFill>
                  <a:srgbClr val="FFFF00"/>
                </a:solidFill>
              </a:rPr>
              <a:t>Vue du château sur la plaine d'Alsace (au fond, la Forêt-Noire)</a:t>
            </a:r>
            <a:endParaRPr lang="fr-FR" sz="2400" b="1" dirty="0">
              <a:solidFill>
                <a:srgbClr val="FFFF00"/>
              </a:solidFill>
            </a:endParaRPr>
          </a:p>
        </p:txBody>
      </p:sp>
    </p:spTree>
    <p:extLst>
      <p:ext uri="{BB962C8B-B14F-4D97-AF65-F5344CB8AC3E}">
        <p14:creationId xmlns:p14="http://schemas.microsoft.com/office/powerpoint/2010/main" val="1138611540"/>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A0E95D1D-8836-ADD2-A384-DBA759819B4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38BDB7B6-9E55-5D16-D876-E9FA957F2AB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88891" y="333000"/>
            <a:ext cx="8757748" cy="619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BE3F991-03B9-7D84-6D38-FC1C9E357449}"/>
              </a:ext>
            </a:extLst>
          </p:cNvPr>
          <p:cNvSpPr txBox="1"/>
          <p:nvPr/>
        </p:nvSpPr>
        <p:spPr>
          <a:xfrm>
            <a:off x="204395" y="2936838"/>
            <a:ext cx="2689412" cy="1200329"/>
          </a:xfrm>
          <a:prstGeom prst="rect">
            <a:avLst/>
          </a:prstGeom>
          <a:noFill/>
        </p:spPr>
        <p:txBody>
          <a:bodyPr wrap="square" rtlCol="0">
            <a:spAutoFit/>
          </a:bodyPr>
          <a:lstStyle/>
          <a:p>
            <a:r>
              <a:rPr lang="fr-FR" sz="2400" b="1">
                <a:solidFill>
                  <a:srgbClr val="FFFF00"/>
                </a:solidFill>
              </a:rPr>
              <a:t>Vue aérienne de l'ensemble du château</a:t>
            </a:r>
            <a:endParaRPr lang="fr-FR" sz="2400" b="1" dirty="0">
              <a:solidFill>
                <a:srgbClr val="FFFF00"/>
              </a:solidFill>
            </a:endParaRPr>
          </a:p>
        </p:txBody>
      </p:sp>
    </p:spTree>
    <p:extLst>
      <p:ext uri="{BB962C8B-B14F-4D97-AF65-F5344CB8AC3E}">
        <p14:creationId xmlns:p14="http://schemas.microsoft.com/office/powerpoint/2010/main" val="1691557217"/>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D42A9ABE-83B7-B48C-FE1A-A3EB10594ED5}"/>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8829EDBF-9F93-5B47-4C50-9EDB172526D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49758" y="279000"/>
            <a:ext cx="4725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3721312-01CF-2F08-D130-AFA01B003BF4}"/>
              </a:ext>
            </a:extLst>
          </p:cNvPr>
          <p:cNvSpPr txBox="1"/>
          <p:nvPr/>
        </p:nvSpPr>
        <p:spPr>
          <a:xfrm>
            <a:off x="8477026" y="2538805"/>
            <a:ext cx="3550023" cy="1569660"/>
          </a:xfrm>
          <a:prstGeom prst="rect">
            <a:avLst/>
          </a:prstGeom>
          <a:noFill/>
        </p:spPr>
        <p:txBody>
          <a:bodyPr wrap="square" rtlCol="0">
            <a:spAutoFit/>
          </a:bodyPr>
          <a:lstStyle/>
          <a:p>
            <a:r>
              <a:rPr lang="fr-FR" sz="2400" b="1">
                <a:solidFill>
                  <a:srgbClr val="FFFF00"/>
                </a:solidFill>
              </a:rPr>
              <a:t>Sculpture de Bodo Ebhardt sur une colonne de citerne du château.</a:t>
            </a:r>
            <a:endParaRPr lang="fr-FR" sz="2400" b="1" dirty="0">
              <a:solidFill>
                <a:srgbClr val="FFFF00"/>
              </a:solidFill>
            </a:endParaRPr>
          </a:p>
        </p:txBody>
      </p:sp>
    </p:spTree>
    <p:extLst>
      <p:ext uri="{BB962C8B-B14F-4D97-AF65-F5344CB8AC3E}">
        <p14:creationId xmlns:p14="http://schemas.microsoft.com/office/powerpoint/2010/main" val="3233634066"/>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CAC15B5A-A85C-FF04-2ADF-5D3574FA28B5}"/>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6C381584-D64F-7359-D869-5AAEAB50952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14739" y="257175"/>
            <a:ext cx="4783783" cy="6372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1C9FBA4B-0DC6-36E4-E650-FBEA4959F459}"/>
              </a:ext>
            </a:extLst>
          </p:cNvPr>
          <p:cNvSpPr txBox="1"/>
          <p:nvPr/>
        </p:nvSpPr>
        <p:spPr>
          <a:xfrm>
            <a:off x="186231" y="1481866"/>
            <a:ext cx="3539265" cy="4154984"/>
          </a:xfrm>
          <a:prstGeom prst="rect">
            <a:avLst/>
          </a:prstGeom>
          <a:noFill/>
        </p:spPr>
        <p:txBody>
          <a:bodyPr wrap="square" rtlCol="0">
            <a:spAutoFit/>
          </a:bodyPr>
          <a:lstStyle/>
          <a:p>
            <a:r>
              <a:rPr lang="fr-FR" sz="2400" b="1"/>
              <a:t>Ancien château-fort du XIIème siècle profondément remanié au XVème siècle, le château du Haut-Koenigsbourg est, sous Guillaume II, un symbole impérial allemand. Il est classé monument historique en 1862.</a:t>
            </a:r>
            <a:endParaRPr lang="fr-FR" sz="2400" b="1" dirty="0"/>
          </a:p>
        </p:txBody>
      </p:sp>
    </p:spTree>
    <p:extLst>
      <p:ext uri="{BB962C8B-B14F-4D97-AF65-F5344CB8AC3E}">
        <p14:creationId xmlns:p14="http://schemas.microsoft.com/office/powerpoint/2010/main" val="2995144256"/>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C7DA876F-C97E-4470-9A4D-A0587BFB08B9}"/>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167DD6BE-3912-B6FC-C34A-D5A58890F81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14751" y="257175"/>
            <a:ext cx="4756757" cy="6336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5" name="ZoneTexte 4">
            <a:extLst>
              <a:ext uri="{FF2B5EF4-FFF2-40B4-BE49-F238E27FC236}">
                <a16:creationId xmlns:a16="http://schemas.microsoft.com/office/drawing/2014/main" id="{7E5F0D5E-213A-6891-F880-A48F39E9C3D2}"/>
              </a:ext>
            </a:extLst>
          </p:cNvPr>
          <p:cNvSpPr txBox="1"/>
          <p:nvPr/>
        </p:nvSpPr>
        <p:spPr>
          <a:xfrm>
            <a:off x="8702937" y="1484556"/>
            <a:ext cx="3356386" cy="4154984"/>
          </a:xfrm>
          <a:prstGeom prst="rect">
            <a:avLst/>
          </a:prstGeom>
          <a:noFill/>
        </p:spPr>
        <p:txBody>
          <a:bodyPr wrap="square" rtlCol="0">
            <a:spAutoFit/>
          </a:bodyPr>
          <a:lstStyle/>
          <a:p>
            <a:r>
              <a:rPr lang="fr-FR" sz="2400" b="1"/>
              <a:t>Ancien château-fort du XIIème siècle profondément remanié au XVème siècle, le château du Haut-Koenigsbourg est, sous Guillaume II, un symbole impérial allemand. Il est classé monument historique en 1862.</a:t>
            </a:r>
            <a:endParaRPr lang="fr-FR" sz="2400" b="1" dirty="0"/>
          </a:p>
        </p:txBody>
      </p:sp>
    </p:spTree>
    <p:extLst>
      <p:ext uri="{BB962C8B-B14F-4D97-AF65-F5344CB8AC3E}">
        <p14:creationId xmlns:p14="http://schemas.microsoft.com/office/powerpoint/2010/main" val="903192221"/>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5D363BF5-C1B4-8D55-F5CC-5DE8D7F64A21}"/>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3AE15DCF-AB3F-2804-9F3F-8F870B2135F5}"/>
              </a:ext>
            </a:extLst>
          </p:cNvPr>
          <p:cNvSpPr txBox="1"/>
          <p:nvPr/>
        </p:nvSpPr>
        <p:spPr>
          <a:xfrm>
            <a:off x="1387737" y="1446904"/>
            <a:ext cx="11209468" cy="523220"/>
          </a:xfrm>
          <a:prstGeom prst="rect">
            <a:avLst/>
          </a:prstGeom>
          <a:noFill/>
        </p:spPr>
        <p:txBody>
          <a:bodyPr wrap="square" rtlCol="0">
            <a:spAutoFit/>
          </a:bodyPr>
          <a:lstStyle/>
          <a:p>
            <a:r>
              <a:rPr lang="fr-FR" sz="2800" b="1" dirty="0">
                <a:solidFill>
                  <a:schemeClr val="bg1"/>
                </a:solidFill>
              </a:rPr>
              <a:t>Lorient Vous A Présenté Le Château de Haut Koenigsbourg </a:t>
            </a:r>
          </a:p>
        </p:txBody>
      </p:sp>
      <p:sp>
        <p:nvSpPr>
          <p:cNvPr id="3" name="ZoneTexte 2">
            <a:extLst>
              <a:ext uri="{FF2B5EF4-FFF2-40B4-BE49-F238E27FC236}">
                <a16:creationId xmlns:a16="http://schemas.microsoft.com/office/drawing/2014/main" id="{80241B88-EAE4-65B6-6EAB-5B33CDE52C30}"/>
              </a:ext>
            </a:extLst>
          </p:cNvPr>
          <p:cNvSpPr txBox="1"/>
          <p:nvPr/>
        </p:nvSpPr>
        <p:spPr>
          <a:xfrm>
            <a:off x="5615493" y="2346642"/>
            <a:ext cx="3356385" cy="523220"/>
          </a:xfrm>
          <a:prstGeom prst="rect">
            <a:avLst/>
          </a:prstGeom>
          <a:noFill/>
        </p:spPr>
        <p:txBody>
          <a:bodyPr wrap="square" rtlCol="0">
            <a:spAutoFit/>
          </a:bodyPr>
          <a:lstStyle/>
          <a:p>
            <a:r>
              <a:rPr lang="fr-FR" sz="2800" b="1" dirty="0">
                <a:solidFill>
                  <a:schemeClr val="bg1"/>
                </a:solidFill>
              </a:rPr>
              <a:t>N°1</a:t>
            </a:r>
          </a:p>
        </p:txBody>
      </p:sp>
      <p:sp>
        <p:nvSpPr>
          <p:cNvPr id="4" name="ZoneTexte 3">
            <a:extLst>
              <a:ext uri="{FF2B5EF4-FFF2-40B4-BE49-F238E27FC236}">
                <a16:creationId xmlns:a16="http://schemas.microsoft.com/office/drawing/2014/main" id="{1B817D18-CBF2-EC54-A646-5C655081B64D}"/>
              </a:ext>
            </a:extLst>
          </p:cNvPr>
          <p:cNvSpPr txBox="1"/>
          <p:nvPr/>
        </p:nvSpPr>
        <p:spPr>
          <a:xfrm>
            <a:off x="3693459" y="3429000"/>
            <a:ext cx="8616875" cy="523220"/>
          </a:xfrm>
          <a:prstGeom prst="rect">
            <a:avLst/>
          </a:prstGeom>
          <a:noFill/>
        </p:spPr>
        <p:txBody>
          <a:bodyPr wrap="square" rtlCol="0">
            <a:spAutoFit/>
          </a:bodyPr>
          <a:lstStyle/>
          <a:p>
            <a:r>
              <a:rPr lang="fr-FR" sz="2800" b="1" dirty="0">
                <a:solidFill>
                  <a:schemeClr val="bg1"/>
                </a:solidFill>
              </a:rPr>
              <a:t>Les Images Et Le Son Du  Net</a:t>
            </a:r>
          </a:p>
        </p:txBody>
      </p:sp>
      <p:sp>
        <p:nvSpPr>
          <p:cNvPr id="6" name="ZoneTexte 5">
            <a:extLst>
              <a:ext uri="{FF2B5EF4-FFF2-40B4-BE49-F238E27FC236}">
                <a16:creationId xmlns:a16="http://schemas.microsoft.com/office/drawing/2014/main" id="{4386A9B8-3081-ECAF-8596-9C21CC7C4F58}"/>
              </a:ext>
            </a:extLst>
          </p:cNvPr>
          <p:cNvSpPr txBox="1"/>
          <p:nvPr/>
        </p:nvSpPr>
        <p:spPr>
          <a:xfrm>
            <a:off x="5479228" y="4887876"/>
            <a:ext cx="5045336"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3487460561"/>
      </p:ext>
    </p:extLst>
  </p:cSld>
  <p:clrMapOvr>
    <a:masterClrMapping/>
  </p:clrMapOvr>
  <mc:AlternateContent xmlns:mc="http://schemas.openxmlformats.org/markup-compatibility/2006" xmlns:p14="http://schemas.microsoft.com/office/powerpoint/2010/main">
    <mc:Choice Requires="p14">
      <p:transition spd="slow" p14:dur="5500" advClick="0" advTm="14000"/>
    </mc:Choice>
    <mc:Fallback xmlns="">
      <p:transition spd="slow" advClick="0" advTm="14000"/>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157</TotalTime>
  <Words>413</Words>
  <Application>Microsoft Office PowerPoint</Application>
  <PresentationFormat>Grand écran</PresentationFormat>
  <Paragraphs>36</Paragraphs>
  <Slides>31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3</cp:revision>
  <dcterms:created xsi:type="dcterms:W3CDTF">2026-05-12T07:53:05Z</dcterms:created>
  <dcterms:modified xsi:type="dcterms:W3CDTF">2026-06-07T07:42:58Z</dcterms:modified>
</cp:coreProperties>
</file>