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74" r:id="rId9"/>
    <p:sldId id="271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2" r:id="rId19"/>
    <p:sldId id="273" r:id="rId20"/>
    <p:sldId id="275" r:id="rId21"/>
    <p:sldId id="329" r:id="rId22"/>
  </p:sldIdLst>
  <p:sldSz cx="9720263" cy="36004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I+Eq9eu2oMab1qDrN2bHA==" hashData="LW57kZ1nw1r1FPvxsyb8uEpaLRPFyC5DWNBzss9pAMhMmdNR29yuPIblndxAOi2BxN942Q9FyVRRE0mWHWnAO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76" y="1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504027-5B2A-482D-9545-39C5C105CFCC}" type="datetimeFigureOut">
              <a:rPr lang="fr-BE" smtClean="0"/>
              <a:t>22-11-25</a:t>
            </a:fld>
            <a:endParaRPr lang="fr-BE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BE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3E013C-DE65-45D8-8DBA-A7735A64A52F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654700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5033" y="589241"/>
            <a:ext cx="7290197" cy="1253490"/>
          </a:xfrm>
        </p:spPr>
        <p:txBody>
          <a:bodyPr anchor="b"/>
          <a:lstStyle>
            <a:lvl1pPr algn="ctr"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1891070"/>
            <a:ext cx="7290197" cy="869275"/>
          </a:xfrm>
        </p:spPr>
        <p:txBody>
          <a:bodyPr/>
          <a:lstStyle>
            <a:lvl1pPr marL="0" indent="0" algn="ctr">
              <a:buNone/>
              <a:defRPr sz="1260"/>
            </a:lvl1pPr>
            <a:lvl2pPr marL="240030" indent="0" algn="ctr">
              <a:buNone/>
              <a:defRPr sz="1050"/>
            </a:lvl2pPr>
            <a:lvl3pPr marL="480060" indent="0" algn="ctr">
              <a:buNone/>
              <a:defRPr sz="945"/>
            </a:lvl3pPr>
            <a:lvl4pPr marL="720090" indent="0" algn="ctr">
              <a:buNone/>
              <a:defRPr sz="840"/>
            </a:lvl4pPr>
            <a:lvl5pPr marL="960120" indent="0" algn="ctr">
              <a:buNone/>
              <a:defRPr sz="840"/>
            </a:lvl5pPr>
            <a:lvl6pPr marL="1200150" indent="0" algn="ctr">
              <a:buNone/>
              <a:defRPr sz="840"/>
            </a:lvl6pPr>
            <a:lvl7pPr marL="1440180" indent="0" algn="ctr">
              <a:buNone/>
              <a:defRPr sz="840"/>
            </a:lvl7pPr>
            <a:lvl8pPr marL="1680210" indent="0" algn="ctr">
              <a:buNone/>
              <a:defRPr sz="840"/>
            </a:lvl8pPr>
            <a:lvl9pPr marL="1920240" indent="0" algn="ctr">
              <a:buNone/>
              <a:defRPr sz="84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C0EFA-BBB5-4083-9FBE-A355B4F9A3A5}" type="datetimeFigureOut">
              <a:rPr lang="fr-BE" smtClean="0"/>
              <a:t>22-11-25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B1C7A-B831-46D1-ADA5-1C72A871375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286791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C0EFA-BBB5-4083-9FBE-A355B4F9A3A5}" type="datetimeFigureOut">
              <a:rPr lang="fr-BE" smtClean="0"/>
              <a:t>22-11-25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B1C7A-B831-46D1-ADA5-1C72A871375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59327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5" y="897613"/>
            <a:ext cx="8383727" cy="1497687"/>
          </a:xfrm>
        </p:spPr>
        <p:txBody>
          <a:bodyPr anchor="b"/>
          <a:lstStyle>
            <a:lvl1pPr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5" y="2409468"/>
            <a:ext cx="8383727" cy="787598"/>
          </a:xfrm>
        </p:spPr>
        <p:txBody>
          <a:bodyPr/>
          <a:lstStyle>
            <a:lvl1pPr marL="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1pPr>
            <a:lvl2pPr marL="24003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8006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3pPr>
            <a:lvl4pPr marL="72009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4pPr>
            <a:lvl5pPr marL="96012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5pPr>
            <a:lvl6pPr marL="120015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6pPr>
            <a:lvl7pPr marL="144018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7pPr>
            <a:lvl8pPr marL="168021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8pPr>
            <a:lvl9pPr marL="192024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C0EFA-BBB5-4083-9FBE-A355B4F9A3A5}" type="datetimeFigureOut">
              <a:rPr lang="fr-BE" smtClean="0"/>
              <a:t>22-11-25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B1C7A-B831-46D1-ADA5-1C72A871375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154494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C0EFA-BBB5-4083-9FBE-A355B4F9A3A5}" type="datetimeFigureOut">
              <a:rPr lang="fr-BE" smtClean="0"/>
              <a:t>22-11-25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B1C7A-B831-46D1-ADA5-1C72A871375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936762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91691"/>
            <a:ext cx="8383727" cy="69592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882610"/>
            <a:ext cx="4112126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1315164"/>
            <a:ext cx="4112126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3" y="882610"/>
            <a:ext cx="4132378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3" y="1315164"/>
            <a:ext cx="4132378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C0EFA-BBB5-4083-9FBE-A355B4F9A3A5}" type="datetimeFigureOut">
              <a:rPr lang="fr-BE" smtClean="0"/>
              <a:t>22-11-25</a:t>
            </a:fld>
            <a:endParaRPr lang="fr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B1C7A-B831-46D1-ADA5-1C72A871375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44527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C0EFA-BBB5-4083-9FBE-A355B4F9A3A5}" type="datetimeFigureOut">
              <a:rPr lang="fr-BE" smtClean="0"/>
              <a:t>22-11-25</a:t>
            </a:fld>
            <a:endParaRPr lang="fr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B1C7A-B831-46D1-ADA5-1C72A871375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581220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C0EFA-BBB5-4083-9FBE-A355B4F9A3A5}" type="datetimeFigureOut">
              <a:rPr lang="fr-BE" smtClean="0"/>
              <a:t>22-11-25</a:t>
            </a:fld>
            <a:endParaRPr lang="fr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B1C7A-B831-46D1-ADA5-1C72A871375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389780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518398"/>
            <a:ext cx="4920883" cy="2558653"/>
          </a:xfrm>
        </p:spPr>
        <p:txBody>
          <a:bodyPr/>
          <a:lstStyle>
            <a:lvl1pPr>
              <a:defRPr sz="1680"/>
            </a:lvl1pPr>
            <a:lvl2pPr>
              <a:defRPr sz="1470"/>
            </a:lvl2pPr>
            <a:lvl3pPr>
              <a:defRPr sz="126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C0EFA-BBB5-4083-9FBE-A355B4F9A3A5}" type="datetimeFigureOut">
              <a:rPr lang="fr-BE" smtClean="0"/>
              <a:t>22-11-25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B1C7A-B831-46D1-ADA5-1C72A871375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0055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518398"/>
            <a:ext cx="4920883" cy="2558653"/>
          </a:xfrm>
        </p:spPr>
        <p:txBody>
          <a:bodyPr anchor="t"/>
          <a:lstStyle>
            <a:lvl1pPr marL="0" indent="0">
              <a:buNone/>
              <a:defRPr sz="1680"/>
            </a:lvl1pPr>
            <a:lvl2pPr marL="240030" indent="0">
              <a:buNone/>
              <a:defRPr sz="1470"/>
            </a:lvl2pPr>
            <a:lvl3pPr marL="480060" indent="0">
              <a:buNone/>
              <a:defRPr sz="1260"/>
            </a:lvl3pPr>
            <a:lvl4pPr marL="720090" indent="0">
              <a:buNone/>
              <a:defRPr sz="1050"/>
            </a:lvl4pPr>
            <a:lvl5pPr marL="960120" indent="0">
              <a:buNone/>
              <a:defRPr sz="1050"/>
            </a:lvl5pPr>
            <a:lvl6pPr marL="1200150" indent="0">
              <a:buNone/>
              <a:defRPr sz="1050"/>
            </a:lvl6pPr>
            <a:lvl7pPr marL="1440180" indent="0">
              <a:buNone/>
              <a:defRPr sz="1050"/>
            </a:lvl7pPr>
            <a:lvl8pPr marL="1680210" indent="0">
              <a:buNone/>
              <a:defRPr sz="1050"/>
            </a:lvl8pPr>
            <a:lvl9pPr marL="1920240" indent="0">
              <a:buNone/>
              <a:defRPr sz="105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C0EFA-BBB5-4083-9FBE-A355B4F9A3A5}" type="datetimeFigureOut">
              <a:rPr lang="fr-BE" smtClean="0"/>
              <a:t>22-11-25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B1C7A-B831-46D1-ADA5-1C72A871375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26532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C0EFA-BBB5-4083-9FBE-A355B4F9A3A5}" type="datetimeFigureOut">
              <a:rPr lang="fr-BE" smtClean="0"/>
              <a:t>22-11-25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B1C7A-B831-46D1-ADA5-1C72A871375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075496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3" y="191691"/>
            <a:ext cx="2095932" cy="305121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8" y="191691"/>
            <a:ext cx="6166292" cy="305121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C0EFA-BBB5-4083-9FBE-A355B4F9A3A5}" type="datetimeFigureOut">
              <a:rPr lang="fr-BE" smtClean="0"/>
              <a:t>22-11-25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B1C7A-B831-46D1-ADA5-1C72A871375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08834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191691"/>
            <a:ext cx="8383727" cy="695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958453"/>
            <a:ext cx="8383727" cy="2284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DC0EFA-BBB5-4083-9FBE-A355B4F9A3A5}" type="datetimeFigureOut">
              <a:rPr lang="fr-BE" smtClean="0"/>
              <a:t>22-11-25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3337084"/>
            <a:ext cx="328058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3B1C7A-B831-46D1-ADA5-1C72A871375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172976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xStyles>
    <p:titleStyle>
      <a:lvl1pPr algn="l" defTabSz="480060" rtl="0" eaLnBrk="1" latinLnBrk="0" hangingPunct="1">
        <a:lnSpc>
          <a:spcPct val="90000"/>
        </a:lnSpc>
        <a:spcBef>
          <a:spcPct val="0"/>
        </a:spcBef>
        <a:buNone/>
        <a:defRPr sz="231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0015" indent="-120015" algn="l" defTabSz="48006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2pPr>
      <a:lvl3pPr marL="60007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84010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108013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32016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56019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204025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1pPr>
      <a:lvl2pPr marL="24003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3pPr>
      <a:lvl4pPr marL="72009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44018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68021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g"/><Relationship Id="rId5" Type="http://schemas.openxmlformats.org/officeDocument/2006/relationships/image" Target="../media/image25.gif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B35CC53-44A6-4AD7-BD71-B7D5AE06EF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6"/>
            <a:ext cx="9720263" cy="3600097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FCA5498-2011-4ABA-8D2A-2914B975400F}"/>
              </a:ext>
            </a:extLst>
          </p:cNvPr>
          <p:cNvSpPr txBox="1"/>
          <p:nvPr/>
        </p:nvSpPr>
        <p:spPr>
          <a:xfrm>
            <a:off x="1836105" y="440754"/>
            <a:ext cx="6048052" cy="1572242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800" dirty="0">
                <a:ln w="38100">
                  <a:solidFill>
                    <a:schemeClr val="accent1">
                      <a:lumMod val="75000"/>
                    </a:schemeClr>
                  </a:solidFill>
                </a:ln>
                <a:blipFill>
                  <a:blip r:embed="rId4"/>
                  <a:tile tx="0" ty="0" sx="100000" sy="100000" flip="none" algn="tl"/>
                </a:blipFill>
                <a:latin typeface="Broadway" panose="04040905080002020502" pitchFamily="82" charset="0"/>
              </a:rPr>
              <a:t>NEW  YORK  CITY</a:t>
            </a:r>
            <a:endParaRPr lang="fr-BE" sz="4800" dirty="0">
              <a:ln w="38100">
                <a:solidFill>
                  <a:schemeClr val="accent1">
                    <a:lumMod val="75000"/>
                  </a:schemeClr>
                </a:solidFill>
              </a:ln>
              <a:blipFill>
                <a:blip r:embed="rId4"/>
                <a:tile tx="0" ty="0" sx="100000" sy="100000" flip="none" algn="tl"/>
              </a:blipFill>
              <a:latin typeface="Broadway" panose="04040905080002020502" pitchFamily="82" charset="0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31BD64E-E0E2-4DFA-A962-C40E76F257F4}"/>
              </a:ext>
            </a:extLst>
          </p:cNvPr>
          <p:cNvSpPr txBox="1"/>
          <p:nvPr/>
        </p:nvSpPr>
        <p:spPr>
          <a:xfrm>
            <a:off x="4393" y="2947339"/>
            <a:ext cx="34800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rush Script MT" panose="03060802040406070304" pitchFamily="66" charset="0"/>
              </a:rPr>
              <a:t>Musique : Glenn Miller « In The </a:t>
            </a:r>
            <a:r>
              <a:rPr lang="fr-FR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Mood</a:t>
            </a:r>
            <a:r>
              <a:rPr lang="fr-FR" dirty="0">
                <a:solidFill>
                  <a:schemeClr val="bg1"/>
                </a:solidFill>
                <a:latin typeface="Brush Script MT" panose="03060802040406070304" pitchFamily="66" charset="0"/>
              </a:rPr>
              <a:t> »</a:t>
            </a:r>
          </a:p>
          <a:p>
            <a:pPr algn="ctr"/>
            <a:r>
              <a:rPr lang="fr-FR" dirty="0">
                <a:solidFill>
                  <a:schemeClr val="bg1"/>
                </a:solidFill>
                <a:latin typeface="Brush Script MT" panose="03060802040406070304" pitchFamily="66" charset="0"/>
              </a:rPr>
              <a:t>Création </a:t>
            </a:r>
            <a:r>
              <a:rPr lang="fr-FR" altLang="fr-FR" dirty="0">
                <a:latin typeface="Brush738 BT" panose="03060802040406070304" pitchFamily="66" charset="0"/>
              </a:rPr>
              <a:t> </a:t>
            </a:r>
            <a:r>
              <a:rPr lang="fr-FR" altLang="fr-FR" dirty="0">
                <a:solidFill>
                  <a:schemeClr val="bg1"/>
                </a:solidFill>
                <a:latin typeface="Brush Script MT" panose="03060802040406070304" pitchFamily="66" charset="0"/>
              </a:rPr>
              <a:t>du diaporama © Apex</a:t>
            </a:r>
            <a:endParaRPr lang="fr-BE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8397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1000">
        <p:sndAc>
          <p:stSnd>
            <p:snd r:embed="rId2" name="Glenn-Miller-In-The-Mood-.wav"/>
          </p:stSnd>
        </p:sndAc>
      </p:transition>
    </mc:Choice>
    <mc:Fallback>
      <p:transition spd="slow" advClick="0" advTm="11000">
        <p:sndAc>
          <p:stSnd>
            <p:snd r:embed="rId2" name="Glenn-Miller-In-The-Mood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8" presetClass="entr" presetSubtype="0" accel="5000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178BF84-FE71-4290-AE7D-09008978BC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6" cy="36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EEDD381-D4AC-4AE0-9130-F91697E50407}"/>
              </a:ext>
            </a:extLst>
          </p:cNvPr>
          <p:cNvSpPr txBox="1"/>
          <p:nvPr/>
        </p:nvSpPr>
        <p:spPr>
          <a:xfrm>
            <a:off x="2520000" y="0"/>
            <a:ext cx="4680000" cy="324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latin typeface="Monotype Corsiva" panose="03010101010201010101" pitchFamily="66" charset="0"/>
              </a:rPr>
              <a:t>La statue de la Liberté ou la Liberté éclairant le Monde</a:t>
            </a:r>
            <a:endParaRPr lang="fr-BE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5363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5E51F53-C58C-4A65-8A23-6BEFB662A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3"/>
            <a:ext cx="9720263" cy="3600097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1FBAEE6-25A5-469D-89A7-E5F126037269}"/>
              </a:ext>
            </a:extLst>
          </p:cNvPr>
          <p:cNvSpPr txBox="1"/>
          <p:nvPr/>
        </p:nvSpPr>
        <p:spPr>
          <a:xfrm>
            <a:off x="2700000" y="0"/>
            <a:ext cx="432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latin typeface="Monotype Corsiva" panose="03010101010201010101" pitchFamily="66" charset="0"/>
              </a:rPr>
              <a:t>Manhattan, </a:t>
            </a:r>
            <a:r>
              <a:rPr lang="fr-FR" b="1" dirty="0">
                <a:latin typeface="Monotype Corsiva" panose="03010101010201010101" pitchFamily="66" charset="0"/>
              </a:rPr>
              <a:t>un des 5 quartiers de New York</a:t>
            </a:r>
            <a:endParaRPr lang="fr-BE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97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F5A47AA-7E40-4DC8-AA3F-5036BD0378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76"/>
            <a:ext cx="9720261" cy="3600097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1BCC382-908A-4BF9-AC47-6CE3A4FAE0B5}"/>
              </a:ext>
            </a:extLst>
          </p:cNvPr>
          <p:cNvSpPr txBox="1"/>
          <p:nvPr/>
        </p:nvSpPr>
        <p:spPr>
          <a:xfrm>
            <a:off x="2700000" y="0"/>
            <a:ext cx="432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solidFill>
                  <a:schemeClr val="bg1"/>
                </a:solidFill>
                <a:latin typeface="Monotype Corsiva" panose="03010101010201010101" pitchFamily="66" charset="0"/>
              </a:rPr>
              <a:t>L'hôtel de ville de New York</a:t>
            </a:r>
          </a:p>
        </p:txBody>
      </p:sp>
    </p:spTree>
    <p:extLst>
      <p:ext uri="{BB962C8B-B14F-4D97-AF65-F5344CB8AC3E}">
        <p14:creationId xmlns:p14="http://schemas.microsoft.com/office/powerpoint/2010/main" val="235913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01F0A7F-AF99-440E-841C-9732F0CF2D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6"/>
            <a:ext cx="9720263" cy="360009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461E0A-D2DF-44D7-9E4D-B8B4BD7F1872}"/>
              </a:ext>
            </a:extLst>
          </p:cNvPr>
          <p:cNvSpPr txBox="1"/>
          <p:nvPr/>
        </p:nvSpPr>
        <p:spPr>
          <a:xfrm>
            <a:off x="3060000" y="0"/>
            <a:ext cx="360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latin typeface="Monotype Corsiva" panose="03010101010201010101" pitchFamily="66" charset="0"/>
              </a:rPr>
              <a:t>La terrasse et la fontaine Bethesda</a:t>
            </a:r>
          </a:p>
        </p:txBody>
      </p:sp>
    </p:spTree>
    <p:extLst>
      <p:ext uri="{BB962C8B-B14F-4D97-AF65-F5344CB8AC3E}">
        <p14:creationId xmlns:p14="http://schemas.microsoft.com/office/powerpoint/2010/main" val="4224846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D59CF63-DFA9-42E1-92AA-BD37C8F680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76"/>
            <a:ext cx="9720261" cy="360009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3756C1-8980-4656-AC6E-03DC47B41222}"/>
              </a:ext>
            </a:extLst>
          </p:cNvPr>
          <p:cNvSpPr txBox="1"/>
          <p:nvPr/>
        </p:nvSpPr>
        <p:spPr>
          <a:xfrm>
            <a:off x="3060000" y="0"/>
            <a:ext cx="360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Le Capitole de l'État de New York,</a:t>
            </a:r>
          </a:p>
        </p:txBody>
      </p:sp>
    </p:spTree>
    <p:extLst>
      <p:ext uri="{BB962C8B-B14F-4D97-AF65-F5344CB8AC3E}">
        <p14:creationId xmlns:p14="http://schemas.microsoft.com/office/powerpoint/2010/main" val="381678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F70E8B5-E95B-4B2A-8F2C-CB53A951F2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205CD8-D49B-47EF-A3B7-F317F094DA5A}"/>
              </a:ext>
            </a:extLst>
          </p:cNvPr>
          <p:cNvSpPr txBox="1"/>
          <p:nvPr/>
        </p:nvSpPr>
        <p:spPr>
          <a:xfrm>
            <a:off x="3060000" y="-36000"/>
            <a:ext cx="360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latin typeface="Monotype Corsiva" panose="03010101010201010101" pitchFamily="66" charset="0"/>
              </a:rPr>
              <a:t>Le Central Park</a:t>
            </a:r>
          </a:p>
        </p:txBody>
      </p:sp>
    </p:spTree>
    <p:extLst>
      <p:ext uri="{BB962C8B-B14F-4D97-AF65-F5344CB8AC3E}">
        <p14:creationId xmlns:p14="http://schemas.microsoft.com/office/powerpoint/2010/main" val="15159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242E096-CD29-44A7-BD80-0FFDF4736A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9" cy="360000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C587D9-799B-4D75-99D7-D1C7B9D51D40}"/>
              </a:ext>
            </a:extLst>
          </p:cNvPr>
          <p:cNvSpPr txBox="1"/>
          <p:nvPr/>
        </p:nvSpPr>
        <p:spPr>
          <a:xfrm>
            <a:off x="2700000" y="0"/>
            <a:ext cx="432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Monotype Corsiva" panose="03010101010201010101" pitchFamily="66" charset="0"/>
              </a:rPr>
              <a:t>Lieu de pique-</a:t>
            </a:r>
            <a:r>
              <a:rPr lang="en-US" b="1" dirty="0" err="1">
                <a:latin typeface="Monotype Corsiva" panose="03010101010201010101" pitchFamily="66" charset="0"/>
              </a:rPr>
              <a:t>nique</a:t>
            </a:r>
            <a:r>
              <a:rPr lang="en-US" b="1" dirty="0">
                <a:latin typeface="Monotype Corsiva" panose="03010101010201010101" pitchFamily="66" charset="0"/>
              </a:rPr>
              <a:t> à Central-Park</a:t>
            </a:r>
            <a:endParaRPr lang="fr-FR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6236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8A65538-D3DB-4E9E-99ED-B5BFC29070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720000" cy="36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473A15-C19E-4275-9C0D-48431806FEB4}"/>
              </a:ext>
            </a:extLst>
          </p:cNvPr>
          <p:cNvSpPr txBox="1"/>
          <p:nvPr/>
        </p:nvSpPr>
        <p:spPr>
          <a:xfrm>
            <a:off x="2700000" y="0"/>
            <a:ext cx="4274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latin typeface="Monotype Corsiva" panose="03010101010201010101" pitchFamily="66" charset="0"/>
              </a:rPr>
              <a:t>Central Park vu depuis le toit d’un immeuble</a:t>
            </a:r>
          </a:p>
        </p:txBody>
      </p:sp>
    </p:spTree>
    <p:extLst>
      <p:ext uri="{BB962C8B-B14F-4D97-AF65-F5344CB8AC3E}">
        <p14:creationId xmlns:p14="http://schemas.microsoft.com/office/powerpoint/2010/main" val="1193242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29854D0-7F54-4C2D-AA03-BA8CF67D10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6"/>
            <a:ext cx="9720263" cy="360009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D61A3F-89BF-4154-BEFB-2855CDE86B3E}"/>
              </a:ext>
            </a:extLst>
          </p:cNvPr>
          <p:cNvSpPr txBox="1"/>
          <p:nvPr/>
        </p:nvSpPr>
        <p:spPr>
          <a:xfrm>
            <a:off x="3059999" y="0"/>
            <a:ext cx="36172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latin typeface="Monotype Corsiva" panose="03010101010201010101" pitchFamily="66" charset="0"/>
              </a:rPr>
              <a:t>Survol au-dessus de Manhattan </a:t>
            </a:r>
          </a:p>
        </p:txBody>
      </p:sp>
    </p:spTree>
    <p:extLst>
      <p:ext uri="{BB962C8B-B14F-4D97-AF65-F5344CB8AC3E}">
        <p14:creationId xmlns:p14="http://schemas.microsoft.com/office/powerpoint/2010/main" val="80321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571248-B753-4652-B73B-159C76969F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76"/>
            <a:ext cx="9720261" cy="360009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3C0822-95E6-4DE9-8180-C40CAEC4FC56}"/>
              </a:ext>
            </a:extLst>
          </p:cNvPr>
          <p:cNvSpPr txBox="1"/>
          <p:nvPr/>
        </p:nvSpPr>
        <p:spPr>
          <a:xfrm>
            <a:off x="3109615" y="0"/>
            <a:ext cx="36172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latin typeface="Monotype Corsiva" panose="03010101010201010101" pitchFamily="66" charset="0"/>
              </a:rPr>
              <a:t>L’Empire  State  Building</a:t>
            </a:r>
          </a:p>
        </p:txBody>
      </p:sp>
    </p:spTree>
    <p:extLst>
      <p:ext uri="{BB962C8B-B14F-4D97-AF65-F5344CB8AC3E}">
        <p14:creationId xmlns:p14="http://schemas.microsoft.com/office/powerpoint/2010/main" val="4240625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0441FAD-3A4F-4E80-ADB2-043F9D07C2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6"/>
            <a:ext cx="9720263" cy="360009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3E6381-3803-491C-96E3-14681D0533F0}"/>
              </a:ext>
            </a:extLst>
          </p:cNvPr>
          <p:cNvSpPr txBox="1"/>
          <p:nvPr/>
        </p:nvSpPr>
        <p:spPr>
          <a:xfrm>
            <a:off x="2160000" y="0"/>
            <a:ext cx="540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latin typeface="Monotype Corsiva" panose="03010101010201010101" pitchFamily="66" charset="0"/>
              </a:rPr>
              <a:t>Le Parc Franck Sinatra à Hoboken, </a:t>
            </a:r>
            <a:r>
              <a:rPr lang="fr-BE" b="1" dirty="0">
                <a:latin typeface="Monotype Corsiva" panose="03010101010201010101" pitchFamily="66" charset="0"/>
              </a:rPr>
              <a:t>en face de Manhattan</a:t>
            </a:r>
            <a:endParaRPr lang="fr-FR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4048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327680C-193C-4061-B9EA-966F701DBB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6"/>
            <a:ext cx="9720263" cy="360009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D840F7-25A6-489E-BCFD-51E219AE6079}"/>
              </a:ext>
            </a:extLst>
          </p:cNvPr>
          <p:cNvSpPr txBox="1"/>
          <p:nvPr/>
        </p:nvSpPr>
        <p:spPr>
          <a:xfrm>
            <a:off x="3348000" y="-36000"/>
            <a:ext cx="3240000" cy="324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Monotype Corsiva" panose="03010101010201010101" pitchFamily="66" charset="0"/>
              </a:rPr>
              <a:t>Le Gantry Plaza State Park</a:t>
            </a:r>
            <a:endParaRPr lang="fr-FR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1865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E6D1211-7823-4BFB-B191-3354995E10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63" cy="360009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40080E-749B-44E4-8754-55EF2A8A6CFA}"/>
              </a:ext>
            </a:extLst>
          </p:cNvPr>
          <p:cNvSpPr txBox="1"/>
          <p:nvPr/>
        </p:nvSpPr>
        <p:spPr>
          <a:xfrm>
            <a:off x="2700000" y="-36000"/>
            <a:ext cx="432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latin typeface="Monotype Corsiva" panose="03010101010201010101" pitchFamily="66" charset="0"/>
              </a:rPr>
              <a:t>Coucher de soleil au parc de l’état de </a:t>
            </a:r>
            <a:r>
              <a:rPr lang="fr-FR" b="1" dirty="0" err="1">
                <a:latin typeface="Monotype Corsiva" panose="03010101010201010101" pitchFamily="66" charset="0"/>
              </a:rPr>
              <a:t>Gantry</a:t>
            </a:r>
            <a:r>
              <a:rPr lang="fr-FR" b="1" dirty="0">
                <a:latin typeface="Monotype Corsiva" panose="03010101010201010101" pitchFamily="66" charset="0"/>
              </a:rPr>
              <a:t> Plaza</a:t>
            </a:r>
          </a:p>
        </p:txBody>
      </p:sp>
    </p:spTree>
    <p:extLst>
      <p:ext uri="{BB962C8B-B14F-4D97-AF65-F5344CB8AC3E}">
        <p14:creationId xmlns:p14="http://schemas.microsoft.com/office/powerpoint/2010/main" val="1072858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12C3BA0-6AC8-4F8C-8482-A0FD2CF469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8BC199-A948-4FA7-929C-78A40D0A902C}"/>
              </a:ext>
            </a:extLst>
          </p:cNvPr>
          <p:cNvSpPr txBox="1"/>
          <p:nvPr/>
        </p:nvSpPr>
        <p:spPr>
          <a:xfrm>
            <a:off x="2700000" y="0"/>
            <a:ext cx="4274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latin typeface="Monotype Corsiva" panose="03010101010201010101" pitchFamily="66" charset="0"/>
              </a:rPr>
              <a:t>Le Musée Solomon R. Guggenheim</a:t>
            </a:r>
          </a:p>
        </p:txBody>
      </p:sp>
    </p:spTree>
    <p:extLst>
      <p:ext uri="{BB962C8B-B14F-4D97-AF65-F5344CB8AC3E}">
        <p14:creationId xmlns:p14="http://schemas.microsoft.com/office/powerpoint/2010/main" val="1942497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38A9B56-7ADC-419D-AE6D-57D5355ABB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F90F0C-C2FA-4D0F-A7D5-4B7A09ECDE20}"/>
              </a:ext>
            </a:extLst>
          </p:cNvPr>
          <p:cNvSpPr txBox="1"/>
          <p:nvPr/>
        </p:nvSpPr>
        <p:spPr>
          <a:xfrm>
            <a:off x="2700000" y="0"/>
            <a:ext cx="4274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latin typeface="Monotype Corsiva" panose="03010101010201010101" pitchFamily="66" charset="0"/>
              </a:rPr>
              <a:t>Le pont de Brooklyn</a:t>
            </a:r>
          </a:p>
        </p:txBody>
      </p:sp>
    </p:spTree>
    <p:extLst>
      <p:ext uri="{BB962C8B-B14F-4D97-AF65-F5344CB8AC3E}">
        <p14:creationId xmlns:p14="http://schemas.microsoft.com/office/powerpoint/2010/main" val="2922586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8A65538-D3DB-4E9E-99ED-B5BFC29070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720000" cy="36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473A15-C19E-4275-9C0D-48431806FEB4}"/>
              </a:ext>
            </a:extLst>
          </p:cNvPr>
          <p:cNvSpPr txBox="1"/>
          <p:nvPr/>
        </p:nvSpPr>
        <p:spPr>
          <a:xfrm>
            <a:off x="2062719" y="0"/>
            <a:ext cx="4359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latin typeface="Monotype Corsiva" panose="03010101010201010101" pitchFamily="66" charset="0"/>
              </a:rPr>
              <a:t>Chinatown, quartier chinois de New York</a:t>
            </a:r>
          </a:p>
        </p:txBody>
      </p:sp>
    </p:spTree>
    <p:extLst>
      <p:ext uri="{BB962C8B-B14F-4D97-AF65-F5344CB8AC3E}">
        <p14:creationId xmlns:p14="http://schemas.microsoft.com/office/powerpoint/2010/main" val="850769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6A1DC47-15FA-4262-B3B7-00B4599461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FA81C3-F752-4E17-87B8-26088FA55DFD}"/>
              </a:ext>
            </a:extLst>
          </p:cNvPr>
          <p:cNvSpPr txBox="1"/>
          <p:nvPr/>
        </p:nvSpPr>
        <p:spPr>
          <a:xfrm>
            <a:off x="2700000" y="0"/>
            <a:ext cx="4260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Monotype Corsiva" panose="03010101010201010101" pitchFamily="66" charset="0"/>
              </a:rPr>
              <a:t>L’île Ellis, </a:t>
            </a:r>
            <a:r>
              <a:rPr lang="fr-BE" b="1" dirty="0">
                <a:latin typeface="Monotype Corsiva" panose="03010101010201010101" pitchFamily="66" charset="0"/>
              </a:rPr>
              <a:t>située à l'embouchure</a:t>
            </a:r>
            <a:r>
              <a:rPr lang="en-US" b="1" dirty="0">
                <a:latin typeface="Monotype Corsiva" panose="03010101010201010101" pitchFamily="66" charset="0"/>
              </a:rPr>
              <a:t> de l’Hudson </a:t>
            </a:r>
            <a:endParaRPr lang="fr-FR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0275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242E096-CD29-44A7-BD80-0FFDF4736A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C587D9-799B-4D75-99D7-D1C7B9D51D40}"/>
              </a:ext>
            </a:extLst>
          </p:cNvPr>
          <p:cNvSpPr txBox="1"/>
          <p:nvPr/>
        </p:nvSpPr>
        <p:spPr>
          <a:xfrm>
            <a:off x="2160000" y="-36000"/>
            <a:ext cx="540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latin typeface="Monotype Corsiva" panose="03010101010201010101" pitchFamily="66" charset="0"/>
              </a:rPr>
              <a:t>Sunset Park , quartier de  l’arrondissement de </a:t>
            </a:r>
            <a:r>
              <a:rPr lang="fr-FR" b="1" dirty="0" err="1">
                <a:latin typeface="Monotype Corsiva" panose="03010101010201010101" pitchFamily="66" charset="0"/>
              </a:rPr>
              <a:t>Brooklin</a:t>
            </a:r>
            <a:endParaRPr lang="fr-FR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6972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6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D25B302-F81D-47D2-9CAA-CE8C058680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6"/>
            <a:ext cx="9720263" cy="360009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25AD41-9A9A-47B4-9DBE-218DCA4FEFE0}"/>
              </a:ext>
            </a:extLst>
          </p:cNvPr>
          <p:cNvSpPr txBox="1"/>
          <p:nvPr/>
        </p:nvSpPr>
        <p:spPr>
          <a:xfrm>
            <a:off x="2160000" y="0"/>
            <a:ext cx="540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latin typeface="Monotype Corsiva" panose="03010101010201010101" pitchFamily="66" charset="0"/>
              </a:rPr>
              <a:t>Vue de Manhattan depuis le toit du </a:t>
            </a:r>
            <a:r>
              <a:rPr lang="fr-FR" b="1" dirty="0" err="1">
                <a:latin typeface="Monotype Corsiva" panose="03010101010201010101" pitchFamily="66" charset="0"/>
              </a:rPr>
              <a:t>Metropolitan</a:t>
            </a:r>
            <a:r>
              <a:rPr lang="fr-FR" b="1" dirty="0">
                <a:latin typeface="Monotype Corsiva" panose="03010101010201010101" pitchFamily="66" charset="0"/>
              </a:rPr>
              <a:t> Art Museum.</a:t>
            </a:r>
          </a:p>
        </p:txBody>
      </p:sp>
    </p:spTree>
    <p:extLst>
      <p:ext uri="{BB962C8B-B14F-4D97-AF65-F5344CB8AC3E}">
        <p14:creationId xmlns:p14="http://schemas.microsoft.com/office/powerpoint/2010/main" val="2499086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263" y="0"/>
            <a:ext cx="9720000" cy="359962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58000"/>
            <a:ext cx="2520000" cy="2520327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420000" y="3168000"/>
            <a:ext cx="2880000" cy="273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6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40000" y="1080000"/>
            <a:ext cx="1440000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448611" y="-376431"/>
            <a:ext cx="2823237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25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327</TotalTime>
  <Words>162</Words>
  <Application>Microsoft Office PowerPoint</Application>
  <PresentationFormat>Personnalisé</PresentationFormat>
  <Paragraphs>25</Paragraphs>
  <Slides>21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31" baseType="lpstr">
      <vt:lpstr>Algerian</vt:lpstr>
      <vt:lpstr>Andy</vt:lpstr>
      <vt:lpstr>Arial</vt:lpstr>
      <vt:lpstr>Broadway</vt:lpstr>
      <vt:lpstr>Brush Script MT</vt:lpstr>
      <vt:lpstr>Brush738 BT</vt:lpstr>
      <vt:lpstr>Calibri</vt:lpstr>
      <vt:lpstr>Calibri Light</vt:lpstr>
      <vt:lpstr>Monotype Corsiva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28</cp:revision>
  <dcterms:created xsi:type="dcterms:W3CDTF">2025-11-20T07:49:06Z</dcterms:created>
  <dcterms:modified xsi:type="dcterms:W3CDTF">2025-11-22T09:23:41Z</dcterms:modified>
</cp:coreProperties>
</file>