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63" r:id="rId5"/>
    <p:sldId id="323" r:id="rId6"/>
    <p:sldId id="261" r:id="rId7"/>
    <p:sldId id="332" r:id="rId8"/>
    <p:sldId id="281" r:id="rId9"/>
    <p:sldId id="262" r:id="rId10"/>
    <p:sldId id="301" r:id="rId11"/>
    <p:sldId id="331" r:id="rId12"/>
    <p:sldId id="330" r:id="rId13"/>
    <p:sldId id="260" r:id="rId14"/>
    <p:sldId id="268" r:id="rId15"/>
    <p:sldId id="267" r:id="rId16"/>
    <p:sldId id="329" r:id="rId17"/>
    <p:sldId id="264" r:id="rId18"/>
    <p:sldId id="265" r:id="rId19"/>
    <p:sldId id="270" r:id="rId20"/>
    <p:sldId id="271" r:id="rId21"/>
    <p:sldId id="266" r:id="rId22"/>
    <p:sldId id="312" r:id="rId23"/>
    <p:sldId id="307" r:id="rId24"/>
    <p:sldId id="309" r:id="rId25"/>
    <p:sldId id="311" r:id="rId26"/>
    <p:sldId id="310" r:id="rId27"/>
    <p:sldId id="319" r:id="rId28"/>
    <p:sldId id="313" r:id="rId29"/>
    <p:sldId id="314" r:id="rId30"/>
    <p:sldId id="316" r:id="rId31"/>
    <p:sldId id="317" r:id="rId32"/>
    <p:sldId id="318" r:id="rId33"/>
    <p:sldId id="315" r:id="rId34"/>
    <p:sldId id="320" r:id="rId35"/>
    <p:sldId id="322" r:id="rId36"/>
    <p:sldId id="277" r:id="rId37"/>
    <p:sldId id="275" r:id="rId38"/>
    <p:sldId id="326" r:id="rId39"/>
    <p:sldId id="327" r:id="rId40"/>
    <p:sldId id="272" r:id="rId41"/>
    <p:sldId id="276" r:id="rId42"/>
    <p:sldId id="328" r:id="rId43"/>
    <p:sldId id="325" r:id="rId44"/>
    <p:sldId id="278" r:id="rId45"/>
    <p:sldId id="280" r:id="rId46"/>
    <p:sldId id="302" r:id="rId47"/>
    <p:sldId id="279" r:id="rId48"/>
    <p:sldId id="286" r:id="rId49"/>
    <p:sldId id="340" r:id="rId50"/>
    <p:sldId id="333" r:id="rId51"/>
    <p:sldId id="288" r:id="rId52"/>
    <p:sldId id="290" r:id="rId53"/>
    <p:sldId id="334" r:id="rId54"/>
    <p:sldId id="287" r:id="rId55"/>
    <p:sldId id="292" r:id="rId56"/>
    <p:sldId id="300" r:id="rId57"/>
    <p:sldId id="291" r:id="rId58"/>
    <p:sldId id="289" r:id="rId59"/>
    <p:sldId id="293" r:id="rId60"/>
    <p:sldId id="294" r:id="rId61"/>
    <p:sldId id="296" r:id="rId62"/>
    <p:sldId id="295" r:id="rId63"/>
    <p:sldId id="336" r:id="rId64"/>
    <p:sldId id="339" r:id="rId65"/>
    <p:sldId id="338" r:id="rId66"/>
    <p:sldId id="337" r:id="rId67"/>
    <p:sldId id="299" r:id="rId68"/>
    <p:sldId id="297" r:id="rId69"/>
    <p:sldId id="335" r:id="rId70"/>
    <p:sldId id="305" r:id="rId71"/>
    <p:sldId id="283" r:id="rId72"/>
    <p:sldId id="321" r:id="rId73"/>
    <p:sldId id="303" r:id="rId7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890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53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01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1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15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05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66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8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61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80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3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FCE52-6C8D-4A6F-BA59-3B329C864445}" type="datetimeFigureOut">
              <a:rPr lang="fr-FR" smtClean="0"/>
              <a:t>04/06/2026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34254-8F19-4DF0-ACC4-890349FE33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964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/fr/tourisme/decouvrir/sites-touristiques/abbayes-eglises/aubeterre-sur-dronne-290/eglise-souterraine-saint-jean-d-aubeterre-sur-dronne-143.html" TargetMode="External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956" y="0"/>
            <a:ext cx="927495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58005" y="372180"/>
            <a:ext cx="4735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Aubeterre-sur-Dronne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0585" y="1072551"/>
            <a:ext cx="75747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Région Nouvelle Aquitaine </a:t>
            </a:r>
          </a:p>
          <a:p>
            <a:r>
              <a:rPr lang="fr-FR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département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Charente </a:t>
            </a:r>
          </a:p>
        </p:txBody>
      </p:sp>
      <p:sp>
        <p:nvSpPr>
          <p:cNvPr id="3" name="Rectangle 2"/>
          <p:cNvSpPr/>
          <p:nvPr/>
        </p:nvSpPr>
        <p:spPr>
          <a:xfrm>
            <a:off x="1257334" y="5583989"/>
            <a:ext cx="73812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Ce joli bourg à l’extrême sud de la Charente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désigné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 le village préféré des Français en 2020 </a:t>
            </a:r>
          </a:p>
        </p:txBody>
      </p:sp>
    </p:spTree>
    <p:extLst>
      <p:ext uri="{BB962C8B-B14F-4D97-AF65-F5344CB8AC3E}">
        <p14:creationId xmlns:p14="http://schemas.microsoft.com/office/powerpoint/2010/main" val="319545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sndAc>
          <p:stSnd loop="1">
            <p:snd r:embed="rId2" name="Les-plus-belles-e_tapes-du-chemin-de-compostelle(1)_001.wav"/>
          </p:stSnd>
        </p:sndAc>
      </p:transition>
    </mc:Choice>
    <mc:Fallback xmlns="">
      <p:transition spd="slow" advTm="11000">
        <p:sndAc>
          <p:stSnd loop="1">
            <p:snd r:embed="rId4" name="Les-plus-belles-e_tapes-du-chemin-de-compostelle(1)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1035" y="211393"/>
            <a:ext cx="86867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Toujours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attrayant avec ses façades de pierre calcaire et sa toiture en tuile charentaise, il fait également partie des  plus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Harlow Solid Italic" panose="04030604020F02020D02" pitchFamily="82" charset="0"/>
              </a:rPr>
              <a:t>beaux villages de France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des « 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Harlow Solid Italic" panose="04030604020F02020D02" pitchFamily="82" charset="0"/>
              </a:rPr>
              <a:t>Petites Cités de Caractère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9211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22031" y="328321"/>
            <a:ext cx="8721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est une pépite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Charente , vivant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dynamique,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réputé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sa concentration d’artisans, de céramistes et de potiers qui vous accueillent dans leur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échoppe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23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" r="3314"/>
          <a:stretch/>
        </p:blipFill>
        <p:spPr>
          <a:xfrm>
            <a:off x="0" y="0"/>
            <a:ext cx="91469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07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55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02676" y="1546"/>
            <a:ext cx="837027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Trarieux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Aubeterre-sur-Dronne, classée parmi les plus beaux villages de France,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06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4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6" t="7017" r="7639" b="4033"/>
          <a:stretch/>
        </p:blipFill>
        <p:spPr>
          <a:xfrm>
            <a:off x="0" y="-1"/>
            <a:ext cx="9168825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5508" y="167697"/>
            <a:ext cx="89329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Ludovic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Trarieux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fondateur de la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Ligue française des droits de l'homme,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qui est né dans le village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166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09844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centre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belle place remplie de boutiques,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d’ateliers d'artistes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bars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restaurants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où pouvoir s’asseoir 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journée ensoleillée et savourer l'atmosphère du village.</a:t>
            </a:r>
          </a:p>
        </p:txBody>
      </p:sp>
    </p:spTree>
    <p:extLst>
      <p:ext uri="{BB962C8B-B14F-4D97-AF65-F5344CB8AC3E}">
        <p14:creationId xmlns:p14="http://schemas.microsoft.com/office/powerpoint/2010/main" val="81450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47762" y="286481"/>
            <a:ext cx="20746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effectLst/>
                <a:latin typeface="Fugaz One" pitchFamily="2" charset="0"/>
              </a:rPr>
              <a:t>La mairie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66FF66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42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23047" y="6097397"/>
            <a:ext cx="26244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belle fresque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8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73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8926" y="317653"/>
            <a:ext cx="8651629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chemin de Saint-Jacques-de-Compostelle, le village possède deux monuments historiques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majeurs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</a:t>
            </a:r>
            <a:r>
              <a:rPr lang="fr-F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L’église Saint-Jacques</a:t>
            </a:r>
          </a:p>
          <a:p>
            <a:r>
              <a:rPr lang="fr-F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   </a:t>
            </a:r>
            <a:r>
              <a:rPr lang="fr-FR" sz="3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L’église </a:t>
            </a:r>
            <a:r>
              <a:rPr lang="fr-F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souterraine Saint-Jean</a:t>
            </a:r>
          </a:p>
          <a:p>
            <a:endParaRPr lang="fr-FR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66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55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027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498" y="0"/>
            <a:ext cx="4682502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58400" y="5757428"/>
            <a:ext cx="740619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tour des Apôtres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XIV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siècle ou coucha Henri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IV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veille de la bataille de Coutras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68421" y="630089"/>
            <a:ext cx="36343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des Apôtres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393815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574" y="6025680"/>
            <a:ext cx="81038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devant l'église d'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AUBETERRE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sur Dronne.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55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07513" y="3551655"/>
            <a:ext cx="31951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Saint-Jacques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187037" y="5350408"/>
            <a:ext cx="8854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collégiale, presque entièrement détruite durant les guerres de Religion, conserve néanmoins une façade monumentale empruntant au style roman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saintongeais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29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229926"/>
            <a:ext cx="441807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1" i="1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romane de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3200" b="1" i="1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 Jacques</a:t>
            </a:r>
            <a:r>
              <a:rPr kumimoji="0" lang="fr-FR" altLang="fr-FR" sz="3200" b="1" i="1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kumimoji="0" lang="fr-FR" altLang="fr-FR" sz="32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2509" y="5359890"/>
            <a:ext cx="90193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consacrée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1171, fréquentée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les « Jacquets » en route pour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ST-Jacques-de-Compostelle,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totalement ravagée par des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protestants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1562,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n'épargnent guère que sa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872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2118" y="5784733"/>
            <a:ext cx="89777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n'est pas relevée avant 1710.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clocher,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édifié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1860.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Aucune colonne ou chapiteau n'est identique</a:t>
            </a:r>
          </a:p>
        </p:txBody>
      </p:sp>
    </p:spTree>
    <p:extLst>
      <p:ext uri="{BB962C8B-B14F-4D97-AF65-F5344CB8AC3E}">
        <p14:creationId xmlns:p14="http://schemas.microsoft.com/office/powerpoint/2010/main" val="118414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73225"/>
            <a:ext cx="90504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L'art roman poussé à 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paroxysme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richesse de la sculpture, les colonnes torses,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moulures et autres frises de toutes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beautés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56136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808892" y="194755"/>
            <a:ext cx="8088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romane de l'église Saint Jacques (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siècle)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4787" y="651120"/>
            <a:ext cx="87492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voussures des portails sont d'une extraordinaire richesse!</a:t>
            </a:r>
          </a:p>
        </p:txBody>
      </p:sp>
    </p:spTree>
    <p:extLst>
      <p:ext uri="{BB962C8B-B14F-4D97-AF65-F5344CB8AC3E}">
        <p14:creationId xmlns:p14="http://schemas.microsoft.com/office/powerpoint/2010/main" val="171515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" y="5253612"/>
            <a:ext cx="8686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ancienne collégiale du 12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fut reconstruite au 17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tout en conservant sa façade romane ornée d’arcades à voussures finement sculptées. </a:t>
            </a:r>
          </a:p>
        </p:txBody>
      </p:sp>
    </p:spTree>
    <p:extLst>
      <p:ext uri="{BB962C8B-B14F-4D97-AF65-F5344CB8AC3E}">
        <p14:creationId xmlns:p14="http://schemas.microsoft.com/office/powerpoint/2010/main" val="538226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45" y="5201381"/>
            <a:ext cx="7917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Motifs géométriques, ornements végétaux ou encore chapiteaux ciselés présentent cette église comme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merveille d’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Aubeterre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174133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7981" y="5637798"/>
            <a:ext cx="81880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décor hispano-mauresque témoigne de son rôle d’étape sur les chemins de Saint-Jacques-de-Compostelle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5408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7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15885" y="463212"/>
            <a:ext cx="50962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voûte de l’église est toute en bois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815" y="5616751"/>
            <a:ext cx="887436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L'intérieur de l'église, d'une grande sobriété, est divisé en trois vaisseaux, l'ensemble étant couvert d'une charpente apparente.</a:t>
            </a:r>
          </a:p>
        </p:txBody>
      </p:sp>
    </p:spTree>
    <p:extLst>
      <p:ext uri="{BB962C8B-B14F-4D97-AF65-F5344CB8AC3E}">
        <p14:creationId xmlns:p14="http://schemas.microsoft.com/office/powerpoint/2010/main" val="96356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56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390" y="0"/>
            <a:ext cx="452661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69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545" y="5239527"/>
            <a:ext cx="84089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Plusieurs campagnes de restauration ont été entreprises ces dernières années afin de rendre son cachet à cet édifice emblématique, campé sur une hauteur du village</a:t>
            </a:r>
          </a:p>
        </p:txBody>
      </p:sp>
    </p:spTree>
    <p:extLst>
      <p:ext uri="{BB962C8B-B14F-4D97-AF65-F5344CB8AC3E}">
        <p14:creationId xmlns:p14="http://schemas.microsoft.com/office/powerpoint/2010/main" val="4083805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73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390" y="0"/>
            <a:ext cx="46173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54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1323" y="5649743"/>
            <a:ext cx="74207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chevet plat est percé d'une grande baie où a été posé un vitrail moderne en 1970.</a:t>
            </a:r>
          </a:p>
        </p:txBody>
      </p:sp>
    </p:spTree>
    <p:extLst>
      <p:ext uri="{BB962C8B-B14F-4D97-AF65-F5344CB8AC3E}">
        <p14:creationId xmlns:p14="http://schemas.microsoft.com/office/powerpoint/2010/main" val="88026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 rot="10800000" flipV="1">
            <a:off x="1635369" y="5997927"/>
            <a:ext cx="58732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Vierge à l'enfant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kumimoji="0" lang="fr-FR" altLang="fr-FR" sz="2800" b="1" i="0" u="none" strike="noStrike" normalizeH="0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siècle</a:t>
            </a:r>
            <a:r>
              <a:rPr kumimoji="0" lang="fr-FR" altLang="fr-FR" sz="1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panose="020B0604020202020204" pitchFamily="34" charset="0"/>
              </a:rPr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3805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8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7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15237" y="5897571"/>
            <a:ext cx="49135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L’arrière de l’église et son clocher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7127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46496" y="6184520"/>
            <a:ext cx="485100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Petite ruelle ou il fait bon flâner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99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2" t="5299" r="5256" b="8376"/>
          <a:stretch/>
        </p:blipFill>
        <p:spPr>
          <a:xfrm>
            <a:off x="0" y="0"/>
            <a:ext cx="915672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305908" y="257127"/>
            <a:ext cx="55332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Fontaine Square Marcel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Merkès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Paulette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Merval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d’Aubeterre-sur-Dronne, </a:t>
            </a:r>
          </a:p>
        </p:txBody>
      </p:sp>
    </p:spTree>
    <p:extLst>
      <p:ext uri="{BB962C8B-B14F-4D97-AF65-F5344CB8AC3E}">
        <p14:creationId xmlns:p14="http://schemas.microsoft.com/office/powerpoint/2010/main" val="178549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3077" y="5368389"/>
            <a:ext cx="88509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Fontaine et son Lavoir sont apparus au 18ème siècle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type d’ouvrage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était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au centre du village, lieu de vie social, cet espace était réservé aux femmes.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195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991" y="5222439"/>
            <a:ext cx="86660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square sur lequel est implanté l’édifice porte le nom d’un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couple mythique de l’Opérette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ville comme sur scène :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Marcel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Merkès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 et Paulette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Merval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5539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9" b="5300"/>
          <a:stretch/>
        </p:blipFill>
        <p:spPr>
          <a:xfrm>
            <a:off x="0" y="0"/>
            <a:ext cx="920441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6" y="5042118"/>
            <a:ext cx="89673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artistes qui sur leurs seuls noms, durant deux décennies,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remplissaient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Mogador.Ces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artistes pour qui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Charles Aznavour en personne écrivit une comédie musicale, « </a:t>
            </a:r>
            <a:r>
              <a:rPr lang="fr-FR" sz="2800" b="1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Douchka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66FF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».</a:t>
            </a:r>
          </a:p>
        </p:txBody>
      </p:sp>
    </p:spTree>
    <p:extLst>
      <p:ext uri="{BB962C8B-B14F-4D97-AF65-F5344CB8AC3E}">
        <p14:creationId xmlns:p14="http://schemas.microsoft.com/office/powerpoint/2010/main" val="505057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1" t="5299" r="5000" b="5641"/>
          <a:stretch/>
        </p:blipFill>
        <p:spPr>
          <a:xfrm>
            <a:off x="0" y="0"/>
            <a:ext cx="930500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7365" y="5742994"/>
            <a:ext cx="71593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Couvent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Minimes possède un cloître accessible depuis le bout de la chapelle.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 siècle ) 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450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4" t="5984" b="7008"/>
          <a:stretch/>
        </p:blipFill>
        <p:spPr>
          <a:xfrm>
            <a:off x="0" y="0"/>
            <a:ext cx="916160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41849" y="161165"/>
            <a:ext cx="5854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veille sur la vieille ville. </a:t>
            </a:r>
          </a:p>
        </p:txBody>
      </p:sp>
    </p:spTree>
    <p:extLst>
      <p:ext uri="{BB962C8B-B14F-4D97-AF65-F5344CB8AC3E}">
        <p14:creationId xmlns:p14="http://schemas.microsoft.com/office/powerpoint/2010/main" val="1354731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4800" y="219781"/>
            <a:ext cx="906193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Château d'Aubeterre-sur-Dronne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Édifié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une colline de craie blanche, le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vallée de la Dronne depuis au moins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</a:p>
        </p:txBody>
      </p:sp>
    </p:spTree>
    <p:extLst>
      <p:ext uri="{BB962C8B-B14F-4D97-AF65-F5344CB8AC3E}">
        <p14:creationId xmlns:p14="http://schemas.microsoft.com/office/powerpoint/2010/main" val="9495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9" t="3591" b="4102"/>
          <a:stretch/>
        </p:blipFill>
        <p:spPr>
          <a:xfrm>
            <a:off x="-58290" y="0"/>
            <a:ext cx="93345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84251" y="5692877"/>
            <a:ext cx="53163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Bien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 diminuée, la tour du pont levis a encore fière allure</a:t>
            </a:r>
          </a:p>
        </p:txBody>
      </p:sp>
    </p:spTree>
    <p:extLst>
      <p:ext uri="{BB962C8B-B14F-4D97-AF65-F5344CB8AC3E}">
        <p14:creationId xmlns:p14="http://schemas.microsoft.com/office/powerpoint/2010/main" val="201389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8927" y="141008"/>
            <a:ext cx="81153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monolithe d'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Aubeterre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une ancienne église paroissiale dédiée au Saint-Sauveur puis à Saint-Jean située à Aubeterre-sur-Dronne,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96545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99060" y="96150"/>
            <a:ext cx="8545879" cy="210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Entrée de L ’église souterraine Saint-Jean est sous la cour de l’ancien château féodal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mi pente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colline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 son nom l'indique, creusée entièrement dans le roc,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</a:t>
            </a: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  </a:t>
            </a:r>
            <a:r>
              <a:rPr kumimoji="0" lang="fr-FR" altLang="fr-FR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AutoShape 4" descr="Église souterraine Saint-Jean d'Aubeterre-sur- ...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69875" y="3127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49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50" r="3905"/>
          <a:stretch/>
        </p:blipFill>
        <p:spPr>
          <a:xfrm>
            <a:off x="0" y="0"/>
            <a:ext cx="914856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0441" y="283771"/>
            <a:ext cx="7713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Église monolithe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souterraine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Saint-Jean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062" y="5288340"/>
            <a:ext cx="90619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est </a:t>
            </a:r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creusée </a:t>
            </a:r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une seule campagne de travaux sur </a:t>
            </a:r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10  ans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chantier monumental, 9000 m3 de pierre à retirer</a:t>
            </a:r>
          </a:p>
        </p:txBody>
      </p:sp>
      <p:sp>
        <p:nvSpPr>
          <p:cNvPr id="8" name="AutoShape 4" descr="le chateau féodal"/>
          <p:cNvSpPr>
            <a:spLocks noChangeAspect="1" noChangeArrowheads="1"/>
          </p:cNvSpPr>
          <p:nvPr/>
        </p:nvSpPr>
        <p:spPr bwMode="auto">
          <a:xfrm>
            <a:off x="307975" y="-4876800"/>
            <a:ext cx="8096250" cy="1077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40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186403"/>
            <a:ext cx="71905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église dite monolithe est surprenante, creusée dans les falaises de calcaire au 12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 </a:t>
            </a:r>
          </a:p>
        </p:txBody>
      </p:sp>
    </p:spTree>
    <p:extLst>
      <p:ext uri="{BB962C8B-B14F-4D97-AF65-F5344CB8AC3E}">
        <p14:creationId xmlns:p14="http://schemas.microsoft.com/office/powerpoint/2010/main" val="148444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55077" y="5509066"/>
            <a:ext cx="72096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Croix du Golgotha – colline de Jérusalem lieu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crucifixion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Jésus Christ</a:t>
            </a:r>
          </a:p>
        </p:txBody>
      </p:sp>
    </p:spTree>
    <p:extLst>
      <p:ext uri="{BB962C8B-B14F-4D97-AF65-F5344CB8AC3E}">
        <p14:creationId xmlns:p14="http://schemas.microsoft.com/office/powerpoint/2010/main" val="1909344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82494"/>
            <a:ext cx="5569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troglodyte , est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véritable chef-d’œuvre médiéval, </a:t>
            </a:r>
          </a:p>
        </p:txBody>
      </p:sp>
    </p:spTree>
    <p:extLst>
      <p:ext uri="{BB962C8B-B14F-4D97-AF65-F5344CB8AC3E}">
        <p14:creationId xmlns:p14="http://schemas.microsoft.com/office/powerpoint/2010/main" val="191992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645" y="300289"/>
            <a:ext cx="8520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impressionne par son volume puisque la voûte de sa nef centrale s’élève à plus de 20 mètres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Telle une grotte, elle conserve la fraîcheur des pierres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0565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87853" y="2044005"/>
            <a:ext cx="78968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L'une des parties les plus anciennes de l'église est la piscine baptismale dans le sol de l'église qui a une croix grecque sculptée au fond.</a:t>
            </a:r>
          </a:p>
        </p:txBody>
      </p:sp>
      <p:cxnSp>
        <p:nvCxnSpPr>
          <p:cNvPr id="8" name="Connecteur droit avec flèche 7"/>
          <p:cNvCxnSpPr/>
          <p:nvPr/>
        </p:nvCxnSpPr>
        <p:spPr>
          <a:xfrm flipH="1">
            <a:off x="6412523" y="3001108"/>
            <a:ext cx="1336431" cy="261424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927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4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2623" y="5473005"/>
            <a:ext cx="87387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cuve baptismale comporte en son fond une croix grecque taillée dans la roche. Des marches permettaient de descendre dans l’eau</a:t>
            </a:r>
          </a:p>
        </p:txBody>
      </p:sp>
    </p:spTree>
    <p:extLst>
      <p:ext uri="{BB962C8B-B14F-4D97-AF65-F5344CB8AC3E}">
        <p14:creationId xmlns:p14="http://schemas.microsoft.com/office/powerpoint/2010/main" val="58731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96191" y="75245"/>
            <a:ext cx="82815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rassemble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reliquaire en pierre de style roman, une piscine baptismale et une nécropole incroyable datant de 1958 contenant plus de 80 sarcophages.</a:t>
            </a:r>
          </a:p>
        </p:txBody>
      </p:sp>
    </p:spTree>
    <p:extLst>
      <p:ext uri="{BB962C8B-B14F-4D97-AF65-F5344CB8AC3E}">
        <p14:creationId xmlns:p14="http://schemas.microsoft.com/office/powerpoint/2010/main" val="2542717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723" y="273206"/>
            <a:ext cx="83585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Dominant l'abside se trouve un grand reliquaire en pierre qui est inspiré du Saint-Sépulcre de Jérusalem. Il mesure six mètres de haut et est taillé dans un seul bloc de pierre.</a:t>
            </a:r>
          </a:p>
        </p:txBody>
      </p:sp>
    </p:spTree>
    <p:extLst>
      <p:ext uri="{BB962C8B-B14F-4D97-AF65-F5344CB8AC3E}">
        <p14:creationId xmlns:p14="http://schemas.microsoft.com/office/powerpoint/2010/main" val="454306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7819" y="151537"/>
            <a:ext cx="84997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Saint-Jean fut l'église paroissiale jusqu'en 1794 lorsqu'elle devint une usine de salpêtre pour fournir de la poudre à canon à la révolution. </a:t>
            </a:r>
          </a:p>
        </p:txBody>
      </p:sp>
    </p:spTree>
    <p:extLst>
      <p:ext uri="{BB962C8B-B14F-4D97-AF65-F5344CB8AC3E}">
        <p14:creationId xmlns:p14="http://schemas.microsoft.com/office/powerpoint/2010/main" val="110039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9"/>
          <a:stretch/>
        </p:blipFill>
        <p:spPr>
          <a:xfrm>
            <a:off x="0" y="0"/>
            <a:ext cx="91765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78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9985" y="558914"/>
            <a:ext cx="88040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côté de l'église se trouve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étroit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escalier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creusé dans la masse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menant à la galerie voûtée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dans 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galerie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existe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aussi un passage menant au château.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5808518" y="1943909"/>
            <a:ext cx="571500" cy="1983855"/>
          </a:xfrm>
          <a:prstGeom prst="straightConnector1">
            <a:avLst/>
          </a:prstGeom>
          <a:ln>
            <a:solidFill>
              <a:srgbClr val="FF006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853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570" y="144564"/>
            <a:ext cx="82061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pèlerins qui passaient à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Aubeterre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pour se rendre à Saint-Jacques-de-Compostelle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Espagne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venaient prier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devant les reliques religieuses du reliquaire.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4790209" y="1288473"/>
            <a:ext cx="862446" cy="25042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087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7231" y="310551"/>
            <a:ext cx="90267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mesure environ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vingt-sept mètres de long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seize mètres de large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fait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vingt mètres de haut à son point culminant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C'est l'une des plus grandes églises souterraines d'Europe.</a:t>
            </a:r>
          </a:p>
        </p:txBody>
      </p:sp>
    </p:spTree>
    <p:extLst>
      <p:ext uri="{BB962C8B-B14F-4D97-AF65-F5344CB8AC3E}">
        <p14:creationId xmlns:p14="http://schemas.microsoft.com/office/powerpoint/2010/main" val="252579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0327" y="213744"/>
            <a:ext cx="87595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entrée supérieure de cette galerie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aller à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l'extérieur et aussi un passage menant au château. </a:t>
            </a:r>
          </a:p>
        </p:txBody>
      </p:sp>
    </p:spTree>
    <p:extLst>
      <p:ext uri="{BB962C8B-B14F-4D97-AF65-F5344CB8AC3E}">
        <p14:creationId xmlns:p14="http://schemas.microsoft.com/office/powerpoint/2010/main" val="216907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356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565" y="0"/>
            <a:ext cx="453043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47447" y="5534689"/>
            <a:ext cx="72800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grosses colonnes octogonales et, deux demies aux extrémités, taillées elles-mêmes dans le rocher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5545015" y="3247292"/>
            <a:ext cx="11723" cy="252046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523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922712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035" y="380137"/>
            <a:ext cx="90400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l’accès à la galerie supérieure de l’église Saint-Jean d’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Aubeterre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Une galerie souterraine aujourd’hui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fermée,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387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9268" y="244917"/>
            <a:ext cx="83854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permettait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l’accès en direct du château qui surplombait l’édifice. La galerie était réservée au nobles qui assistaient aux offices depuis ce lieu.</a:t>
            </a:r>
          </a:p>
        </p:txBody>
      </p:sp>
    </p:spTree>
    <p:extLst>
      <p:ext uri="{BB962C8B-B14F-4D97-AF65-F5344CB8AC3E}">
        <p14:creationId xmlns:p14="http://schemas.microsoft.com/office/powerpoint/2010/main" val="247773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9631" y="624897"/>
            <a:ext cx="867507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crypte de l’église monolithe d’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Aubeterre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 été découverte par hasard en 1961 suite à l’effondrement d’une voûte. Un long couloir d’une longueur de 17 mètres mène au cœur. </a:t>
            </a:r>
          </a:p>
        </p:txBody>
      </p:sp>
    </p:spTree>
    <p:extLst>
      <p:ext uri="{BB962C8B-B14F-4D97-AF65-F5344CB8AC3E}">
        <p14:creationId xmlns:p14="http://schemas.microsoft.com/office/powerpoint/2010/main" val="24300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769" y="142074"/>
            <a:ext cx="86164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l’abside de la crypte de l’église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saint-Jean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d’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Aubeterre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il y a un petit autel et deux sièges latéraux. Le tout est taillé dans la roche.</a:t>
            </a:r>
          </a:p>
        </p:txBody>
      </p:sp>
    </p:spTree>
    <p:extLst>
      <p:ext uri="{BB962C8B-B14F-4D97-AF65-F5344CB8AC3E}">
        <p14:creationId xmlns:p14="http://schemas.microsoft.com/office/powerpoint/2010/main" val="199830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8" y="182710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nécropole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contient environ 170 tombes creusées dans le sol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la tête pointant vers Jérusalem. Celles-ci sont dans une partie ancienne de l'église sculptée au septième siècle.</a:t>
            </a:r>
          </a:p>
        </p:txBody>
      </p:sp>
    </p:spTree>
    <p:extLst>
      <p:ext uri="{BB962C8B-B14F-4D97-AF65-F5344CB8AC3E}">
        <p14:creationId xmlns:p14="http://schemas.microsoft.com/office/powerpoint/2010/main" val="3205248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84366" y="5909828"/>
            <a:ext cx="44374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crypte de l’église monolithe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81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33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4123" y="5094054"/>
            <a:ext cx="881362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Incroyablement cette l'église a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été cachée pendant de nombreuses années par une chute de pierre et n'a été redécouverte que dans les années 1950.</a:t>
            </a:r>
          </a:p>
        </p:txBody>
      </p:sp>
    </p:spTree>
    <p:extLst>
      <p:ext uri="{BB962C8B-B14F-4D97-AF65-F5344CB8AC3E}">
        <p14:creationId xmlns:p14="http://schemas.microsoft.com/office/powerpoint/2010/main" val="87393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2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20369" y="5887181"/>
            <a:ext cx="65421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66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vue sur le village depuis l’église Saint-Jacques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66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65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54627" y="168763"/>
            <a:ext cx="819842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plus d'être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beau village de France,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66FF66"/>
                </a:solidFill>
                <a:latin typeface="Harlow Solid Italic" panose="04030604020F02020D02" pitchFamily="82" charset="0"/>
              </a:rPr>
              <a:t>Aubeterre-sur-Dronne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également répertorié comme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«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Harlow Solid Italic" panose="04030604020F02020D02" pitchFamily="82" charset="0"/>
              </a:rPr>
              <a:t>Petites Cités de Caractère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» depuis 2012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Très belle découverte à faire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20943" y="6011871"/>
            <a:ext cx="41440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8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: mai 2026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94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768</TotalTime>
  <Words>1179</Words>
  <Application>Microsoft Office PowerPoint</Application>
  <PresentationFormat>Affichage à l'écran (4:3)</PresentationFormat>
  <Paragraphs>79</Paragraphs>
  <Slides>73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73</vt:i4>
      </vt:variant>
    </vt:vector>
  </HeadingPairs>
  <TitlesOfParts>
    <vt:vector size="79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78</cp:revision>
  <dcterms:created xsi:type="dcterms:W3CDTF">2026-05-27T15:40:37Z</dcterms:created>
  <dcterms:modified xsi:type="dcterms:W3CDTF">2026-06-04T16:07:11Z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