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1" r:id="rId3"/>
    <p:sldId id="258" r:id="rId4"/>
    <p:sldId id="282" r:id="rId5"/>
    <p:sldId id="259" r:id="rId6"/>
    <p:sldId id="260" r:id="rId7"/>
    <p:sldId id="262" r:id="rId8"/>
    <p:sldId id="263" r:id="rId9"/>
    <p:sldId id="265" r:id="rId10"/>
    <p:sldId id="264" r:id="rId11"/>
    <p:sldId id="266" r:id="rId12"/>
    <p:sldId id="267" r:id="rId13"/>
    <p:sldId id="277" r:id="rId14"/>
    <p:sldId id="280" r:id="rId15"/>
    <p:sldId id="268" r:id="rId16"/>
    <p:sldId id="269" r:id="rId17"/>
    <p:sldId id="271" r:id="rId18"/>
    <p:sldId id="272" r:id="rId19"/>
    <p:sldId id="270" r:id="rId20"/>
    <p:sldId id="283" r:id="rId21"/>
    <p:sldId id="275" r:id="rId22"/>
    <p:sldId id="281" r:id="rId23"/>
    <p:sldId id="276" r:id="rId24"/>
    <p:sldId id="278" r:id="rId25"/>
    <p:sldId id="279" r:id="rId26"/>
    <p:sldId id="273" r:id="rId27"/>
    <p:sldId id="274" r:id="rId2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E13KXdnDaC5nnIrgcQEfg==" hashData="Ew4slXQ9rXx5F8QQJ8QykuSHesKx8eC0LdXyno+tf5rm3eQaCdsUx3vbOdxZsAF19JHgdPXHQSULD3sVb9lN7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82F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15" d="100"/>
          <a:sy n="115" d="100"/>
        </p:scale>
        <p:origin x="31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FB8DB48D-A179-4B63-9D30-BFD099366B42}" type="datetimeFigureOut">
              <a:rPr lang="fr-FR" smtClean="0"/>
              <a:t>01/06/2026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AF233DA-A54F-4ED5-BF6B-5601DC6E1919}" type="slidenum">
              <a:rPr lang="fr-FR" smtClean="0"/>
              <a:t>‹N°›</a:t>
            </a:fld>
            <a:endParaRPr lang="fr-FR"/>
          </a:p>
        </p:txBody>
      </p:sp>
    </p:spTree>
    <p:extLst>
      <p:ext uri="{BB962C8B-B14F-4D97-AF65-F5344CB8AC3E}">
        <p14:creationId xmlns:p14="http://schemas.microsoft.com/office/powerpoint/2010/main" val="21272694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8DB48D-A179-4B63-9D30-BFD099366B42}" type="datetimeFigureOut">
              <a:rPr lang="fr-FR" smtClean="0"/>
              <a:t>01/06/2026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AF233DA-A54F-4ED5-BF6B-5601DC6E1919}" type="slidenum">
              <a:rPr lang="fr-FR" smtClean="0"/>
              <a:t>‹N°›</a:t>
            </a:fld>
            <a:endParaRPr lang="fr-FR"/>
          </a:p>
        </p:txBody>
      </p:sp>
    </p:spTree>
    <p:extLst>
      <p:ext uri="{BB962C8B-B14F-4D97-AF65-F5344CB8AC3E}">
        <p14:creationId xmlns:p14="http://schemas.microsoft.com/office/powerpoint/2010/main" val="3950308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FB8DB48D-A179-4B63-9D30-BFD099366B42}" type="datetimeFigureOut">
              <a:rPr lang="fr-FR" smtClean="0"/>
              <a:t>01/06/2026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AF233DA-A54F-4ED5-BF6B-5601DC6E1919}" type="slidenum">
              <a:rPr lang="fr-FR" smtClean="0"/>
              <a:t>‹N°›</a:t>
            </a:fld>
            <a:endParaRPr lang="fr-FR"/>
          </a:p>
        </p:txBody>
      </p:sp>
    </p:spTree>
    <p:extLst>
      <p:ext uri="{BB962C8B-B14F-4D97-AF65-F5344CB8AC3E}">
        <p14:creationId xmlns:p14="http://schemas.microsoft.com/office/powerpoint/2010/main" val="773417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B8DB48D-A179-4B63-9D30-BFD099366B42}" type="datetimeFigureOut">
              <a:rPr lang="fr-FR" smtClean="0"/>
              <a:t>01/06/2026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AF233DA-A54F-4ED5-BF6B-5601DC6E1919}" type="slidenum">
              <a:rPr lang="fr-FR" smtClean="0"/>
              <a:t>‹N°›</a:t>
            </a:fld>
            <a:endParaRPr lang="fr-FR"/>
          </a:p>
        </p:txBody>
      </p:sp>
    </p:spTree>
    <p:extLst>
      <p:ext uri="{BB962C8B-B14F-4D97-AF65-F5344CB8AC3E}">
        <p14:creationId xmlns:p14="http://schemas.microsoft.com/office/powerpoint/2010/main" val="30876715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B8DB48D-A179-4B63-9D30-BFD099366B42}" type="datetimeFigureOut">
              <a:rPr lang="fr-FR" smtClean="0"/>
              <a:t>01/06/2026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6AF233DA-A54F-4ED5-BF6B-5601DC6E1919}" type="slidenum">
              <a:rPr lang="fr-FR" smtClean="0"/>
              <a:t>‹N°›</a:t>
            </a:fld>
            <a:endParaRPr lang="fr-FR"/>
          </a:p>
        </p:txBody>
      </p:sp>
    </p:spTree>
    <p:extLst>
      <p:ext uri="{BB962C8B-B14F-4D97-AF65-F5344CB8AC3E}">
        <p14:creationId xmlns:p14="http://schemas.microsoft.com/office/powerpoint/2010/main" val="7422854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B8DB48D-A179-4B63-9D30-BFD099366B42}" type="datetimeFigureOut">
              <a:rPr lang="fr-FR" smtClean="0"/>
              <a:t>01/06/2026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6AF233DA-A54F-4ED5-BF6B-5601DC6E1919}" type="slidenum">
              <a:rPr lang="fr-FR" smtClean="0"/>
              <a:t>‹N°›</a:t>
            </a:fld>
            <a:endParaRPr lang="fr-FR"/>
          </a:p>
        </p:txBody>
      </p:sp>
    </p:spTree>
    <p:extLst>
      <p:ext uri="{BB962C8B-B14F-4D97-AF65-F5344CB8AC3E}">
        <p14:creationId xmlns:p14="http://schemas.microsoft.com/office/powerpoint/2010/main" val="201488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B8DB48D-A179-4B63-9D30-BFD099366B42}" type="datetimeFigureOut">
              <a:rPr lang="fr-FR" smtClean="0"/>
              <a:t>01/06/2026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6AF233DA-A54F-4ED5-BF6B-5601DC6E1919}" type="slidenum">
              <a:rPr lang="fr-FR" smtClean="0"/>
              <a:t>‹N°›</a:t>
            </a:fld>
            <a:endParaRPr lang="fr-FR"/>
          </a:p>
        </p:txBody>
      </p:sp>
    </p:spTree>
    <p:extLst>
      <p:ext uri="{BB962C8B-B14F-4D97-AF65-F5344CB8AC3E}">
        <p14:creationId xmlns:p14="http://schemas.microsoft.com/office/powerpoint/2010/main" val="1139675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B8DB48D-A179-4B63-9D30-BFD099366B42}" type="datetimeFigureOut">
              <a:rPr lang="fr-FR" smtClean="0"/>
              <a:t>01/06/2026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AF233DA-A54F-4ED5-BF6B-5601DC6E1919}" type="slidenum">
              <a:rPr lang="fr-FR" smtClean="0"/>
              <a:t>‹N°›</a:t>
            </a:fld>
            <a:endParaRPr lang="fr-FR"/>
          </a:p>
        </p:txBody>
      </p:sp>
    </p:spTree>
    <p:extLst>
      <p:ext uri="{BB962C8B-B14F-4D97-AF65-F5344CB8AC3E}">
        <p14:creationId xmlns:p14="http://schemas.microsoft.com/office/powerpoint/2010/main" val="16152926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B8DB48D-A179-4B63-9D30-BFD099366B42}" type="datetimeFigureOut">
              <a:rPr lang="fr-FR" smtClean="0"/>
              <a:t>01/06/2026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AF233DA-A54F-4ED5-BF6B-5601DC6E1919}" type="slidenum">
              <a:rPr lang="fr-FR" smtClean="0"/>
              <a:t>‹N°›</a:t>
            </a:fld>
            <a:endParaRPr lang="fr-FR"/>
          </a:p>
        </p:txBody>
      </p:sp>
    </p:spTree>
    <p:extLst>
      <p:ext uri="{BB962C8B-B14F-4D97-AF65-F5344CB8AC3E}">
        <p14:creationId xmlns:p14="http://schemas.microsoft.com/office/powerpoint/2010/main" val="94148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8DB48D-A179-4B63-9D30-BFD099366B42}" type="datetimeFigureOut">
              <a:rPr lang="fr-FR" smtClean="0"/>
              <a:t>01/06/2026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AF233DA-A54F-4ED5-BF6B-5601DC6E1919}" type="slidenum">
              <a:rPr lang="fr-FR" smtClean="0"/>
              <a:t>‹N°›</a:t>
            </a:fld>
            <a:endParaRPr lang="fr-FR"/>
          </a:p>
        </p:txBody>
      </p:sp>
    </p:spTree>
    <p:extLst>
      <p:ext uri="{BB962C8B-B14F-4D97-AF65-F5344CB8AC3E}">
        <p14:creationId xmlns:p14="http://schemas.microsoft.com/office/powerpoint/2010/main" val="2336623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8DB48D-A179-4B63-9D30-BFD099366B42}" type="datetimeFigureOut">
              <a:rPr lang="fr-FR" smtClean="0"/>
              <a:t>01/06/2026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AF233DA-A54F-4ED5-BF6B-5601DC6E1919}" type="slidenum">
              <a:rPr lang="fr-FR" smtClean="0"/>
              <a:t>‹N°›</a:t>
            </a:fld>
            <a:endParaRPr lang="fr-FR"/>
          </a:p>
        </p:txBody>
      </p:sp>
    </p:spTree>
    <p:extLst>
      <p:ext uri="{BB962C8B-B14F-4D97-AF65-F5344CB8AC3E}">
        <p14:creationId xmlns:p14="http://schemas.microsoft.com/office/powerpoint/2010/main" val="1740406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ext uri="{28A0092B-C50C-407E-A947-70E740481C1C}">
                <a14:useLocalDpi xmlns:a14="http://schemas.microsoft.com/office/drawing/2010/main"/>
              </a:ext>
            </a:extLst>
          </a:blip>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8DB48D-A179-4B63-9D30-BFD099366B42}" type="datetimeFigureOut">
              <a:rPr lang="fr-FR" smtClean="0"/>
              <a:t>01/06/2026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F233DA-A54F-4ED5-BF6B-5601DC6E1919}" type="slidenum">
              <a:rPr lang="fr-FR" smtClean="0"/>
              <a:t>‹N°›</a:t>
            </a:fld>
            <a:endParaRPr lang="fr-FR"/>
          </a:p>
        </p:txBody>
      </p:sp>
    </p:spTree>
    <p:extLst>
      <p:ext uri="{BB962C8B-B14F-4D97-AF65-F5344CB8AC3E}">
        <p14:creationId xmlns:p14="http://schemas.microsoft.com/office/powerpoint/2010/main" val="31424055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hyperlink" Target="https://www.geneanet.org/cartes-postales/view/229103" TargetMode="Externa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jpg"/><Relationship Id="rId4" Type="http://schemas.openxmlformats.org/officeDocument/2006/relationships/image" Target="../media/image30.jpeg"/></Relationships>
</file>

<file path=ppt/slides/_rels/slide1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5" Type="http://schemas.openxmlformats.org/officeDocument/2006/relationships/image" Target="../media/image42.jpeg"/><Relationship Id="rId4" Type="http://schemas.openxmlformats.org/officeDocument/2006/relationships/image" Target="../media/image41.jpeg"/></Relationships>
</file>

<file path=ppt/slides/_rels/slide2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49.jpe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ZoneTexte 2"/>
          <p:cNvSpPr txBox="1"/>
          <p:nvPr/>
        </p:nvSpPr>
        <p:spPr>
          <a:xfrm>
            <a:off x="2336800" y="2679700"/>
            <a:ext cx="6731000" cy="1015663"/>
          </a:xfrm>
          <a:prstGeom prst="rect">
            <a:avLst/>
          </a:prstGeom>
          <a:noFill/>
        </p:spPr>
        <p:txBody>
          <a:bodyPr wrap="square" rtlCol="0">
            <a:spAutoFit/>
          </a:bodyPr>
          <a:lstStyle/>
          <a:p>
            <a:r>
              <a:rPr lang="fr-FR" sz="60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ourgette" panose="02000603070400060004" pitchFamily="2" charset="0"/>
              </a:rPr>
              <a:t>Villeneuve sur Lot</a:t>
            </a:r>
            <a:endParaRPr lang="fr-FR" sz="6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ourgette" panose="02000603070400060004" pitchFamily="2" charset="0"/>
            </a:endParaRPr>
          </a:p>
        </p:txBody>
      </p:sp>
      <p:pic>
        <p:nvPicPr>
          <p:cNvPr id="4" name="Imag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992395" y="4582695"/>
            <a:ext cx="2160000" cy="2160000"/>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513512" y="241300"/>
            <a:ext cx="2924175" cy="2667000"/>
          </a:xfrm>
          <a:prstGeom prst="rect">
            <a:avLst/>
          </a:prstGeom>
        </p:spPr>
      </p:pic>
      <p:pic>
        <p:nvPicPr>
          <p:cNvPr id="6" name="Bande Annonce du Festival des Globe-Trotters de Morlaix (2024)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403256505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2">
            <a:extLst>
              <a:ext uri="{28A0092B-C50C-407E-A947-70E740481C1C}">
                <a14:useLocalDpi xmlns:a14="http://schemas.microsoft.com/office/drawing/2010/main" val="0"/>
              </a:ext>
            </a:extLst>
          </a:blip>
          <a:srcRect r="37132"/>
          <a:stretch/>
        </p:blipFill>
        <p:spPr>
          <a:xfrm>
            <a:off x="4757717" y="0"/>
            <a:ext cx="3235606" cy="6858000"/>
          </a:xfrm>
          <a:prstGeom prst="rect">
            <a:avLst/>
          </a:prstGeom>
        </p:spPr>
      </p:pic>
      <p:pic>
        <p:nvPicPr>
          <p:cNvPr id="7" name="Image 6"/>
          <p:cNvPicPr>
            <a:picLocks noChangeAspect="1"/>
          </p:cNvPicPr>
          <p:nvPr/>
        </p:nvPicPr>
        <p:blipFill rotWithShape="1">
          <a:blip r:embed="rId3">
            <a:extLst>
              <a:ext uri="{28A0092B-C50C-407E-A947-70E740481C1C}">
                <a14:useLocalDpi xmlns:a14="http://schemas.microsoft.com/office/drawing/2010/main" val="0"/>
              </a:ext>
            </a:extLst>
          </a:blip>
          <a:srcRect l="17320" r="6930"/>
          <a:stretch/>
        </p:blipFill>
        <p:spPr>
          <a:xfrm>
            <a:off x="8127077" y="0"/>
            <a:ext cx="3898669" cy="6858000"/>
          </a:xfrm>
          <a:prstGeom prst="rect">
            <a:avLst/>
          </a:prstGeom>
        </p:spPr>
      </p:pic>
      <p:sp>
        <p:nvSpPr>
          <p:cNvPr id="2" name="Rectangle 1"/>
          <p:cNvSpPr/>
          <p:nvPr/>
        </p:nvSpPr>
        <p:spPr>
          <a:xfrm>
            <a:off x="304799" y="536498"/>
            <a:ext cx="4209011" cy="5262979"/>
          </a:xfrm>
          <a:prstGeom prst="rect">
            <a:avLst/>
          </a:prstGeom>
        </p:spPr>
        <p:txBody>
          <a:bodyPr wrap="square">
            <a:spAutoFit/>
          </a:bodyPr>
          <a:lstStyle/>
          <a:p>
            <a:r>
              <a:rPr lang="fr-FR" sz="2400" b="0" i="0" dirty="0" smtClean="0">
                <a:solidFill>
                  <a:srgbClr val="313131"/>
                </a:solidFill>
                <a:effectLst/>
                <a:latin typeface="Courgette" panose="02000603070400060004" pitchFamily="2" charset="0"/>
              </a:rPr>
              <a:t>La bastide de Villeneuve-sur-Lot était entourée par des remparts défensives, ponctués de portes, surmontées de tours. Deux sont encore visibles aujourd’hui, la tour de </a:t>
            </a:r>
            <a:r>
              <a:rPr lang="fr-FR" sz="2400" b="0" i="0" dirty="0" err="1" smtClean="0">
                <a:solidFill>
                  <a:srgbClr val="313131"/>
                </a:solidFill>
                <a:effectLst/>
                <a:latin typeface="Courgette" panose="02000603070400060004" pitchFamily="2" charset="0"/>
              </a:rPr>
              <a:t>Pujols</a:t>
            </a:r>
            <a:r>
              <a:rPr lang="fr-FR" sz="2400" b="0" i="0" dirty="0" smtClean="0">
                <a:solidFill>
                  <a:srgbClr val="313131"/>
                </a:solidFill>
                <a:effectLst/>
                <a:latin typeface="Courgette" panose="02000603070400060004" pitchFamily="2" charset="0"/>
              </a:rPr>
              <a:t> et la tour de Paris. En se promenant dans les rues du centre-ville, on peut découvrir de superbes maisons à colombages et des vestiges de l’époque médiévale.</a:t>
            </a:r>
            <a:endParaRPr lang="fr-FR" sz="2400" dirty="0">
              <a:latin typeface="Courgette" panose="02000603070400060004" pitchFamily="2" charset="0"/>
            </a:endParaRPr>
          </a:p>
        </p:txBody>
      </p:sp>
      <p:sp>
        <p:nvSpPr>
          <p:cNvPr id="5" name="Rectangle 4"/>
          <p:cNvSpPr/>
          <p:nvPr/>
        </p:nvSpPr>
        <p:spPr>
          <a:xfrm>
            <a:off x="9366356" y="84039"/>
            <a:ext cx="1920719" cy="369332"/>
          </a:xfrm>
          <a:prstGeom prst="rect">
            <a:avLst/>
          </a:prstGeom>
        </p:spPr>
        <p:txBody>
          <a:bodyPr wrap="none">
            <a:spAutoFit/>
          </a:bodyPr>
          <a:lstStyle/>
          <a:p>
            <a:r>
              <a:rPr lang="fr-FR" dirty="0">
                <a:solidFill>
                  <a:srgbClr val="313131"/>
                </a:solidFill>
                <a:latin typeface="Courgette" panose="02000603070400060004" pitchFamily="2" charset="0"/>
              </a:rPr>
              <a:t>la tour de </a:t>
            </a:r>
            <a:r>
              <a:rPr lang="fr-FR" dirty="0" err="1">
                <a:solidFill>
                  <a:srgbClr val="313131"/>
                </a:solidFill>
                <a:latin typeface="Courgette" panose="02000603070400060004" pitchFamily="2" charset="0"/>
              </a:rPr>
              <a:t>Pujols</a:t>
            </a:r>
            <a:r>
              <a:rPr lang="fr-FR" dirty="0">
                <a:solidFill>
                  <a:srgbClr val="313131"/>
                </a:solidFill>
                <a:latin typeface="Courgette" panose="02000603070400060004" pitchFamily="2" charset="0"/>
              </a:rPr>
              <a:t> </a:t>
            </a:r>
            <a:endParaRPr lang="fr-FR" dirty="0"/>
          </a:p>
        </p:txBody>
      </p:sp>
      <p:sp>
        <p:nvSpPr>
          <p:cNvPr id="6" name="Rectangle 5"/>
          <p:cNvSpPr/>
          <p:nvPr/>
        </p:nvSpPr>
        <p:spPr>
          <a:xfrm>
            <a:off x="4757717" y="84039"/>
            <a:ext cx="1758815" cy="369332"/>
          </a:xfrm>
          <a:prstGeom prst="rect">
            <a:avLst/>
          </a:prstGeom>
        </p:spPr>
        <p:txBody>
          <a:bodyPr wrap="none">
            <a:spAutoFit/>
          </a:bodyPr>
          <a:lstStyle/>
          <a:p>
            <a:r>
              <a:rPr lang="fr-FR" dirty="0">
                <a:solidFill>
                  <a:srgbClr val="313131"/>
                </a:solidFill>
                <a:latin typeface="Courgette" panose="02000603070400060004" pitchFamily="2" charset="0"/>
              </a:rPr>
              <a:t>la tour de Paris</a:t>
            </a:r>
            <a:endParaRPr lang="fr-FR" dirty="0"/>
          </a:p>
        </p:txBody>
      </p:sp>
    </p:spTree>
    <p:extLst>
      <p:ext uri="{BB962C8B-B14F-4D97-AF65-F5344CB8AC3E}">
        <p14:creationId xmlns:p14="http://schemas.microsoft.com/office/powerpoint/2010/main" val="748740891"/>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645398" y="0"/>
            <a:ext cx="3546602"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27600" y="0"/>
            <a:ext cx="3527298" cy="6858000"/>
          </a:xfrm>
          <a:prstGeom prst="rect">
            <a:avLst/>
          </a:prstGeom>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0" y="0"/>
            <a:ext cx="4737100" cy="6858000"/>
          </a:xfrm>
          <a:prstGeom prst="rect">
            <a:avLst/>
          </a:prstGeom>
        </p:spPr>
      </p:pic>
      <p:sp>
        <p:nvSpPr>
          <p:cNvPr id="5" name="Rectangle 4"/>
          <p:cNvSpPr/>
          <p:nvPr/>
        </p:nvSpPr>
        <p:spPr>
          <a:xfrm>
            <a:off x="6841835" y="6165334"/>
            <a:ext cx="184730" cy="369332"/>
          </a:xfrm>
          <a:prstGeom prst="rect">
            <a:avLst/>
          </a:prstGeom>
        </p:spPr>
        <p:txBody>
          <a:bodyPr wrap="none">
            <a:spAutoFit/>
          </a:bodyPr>
          <a:lstStyle/>
          <a:p>
            <a:pPr algn="ctr"/>
            <a:endParaRPr lang="fr-FR" b="0" i="0" u="none" strike="noStrike" dirty="0">
              <a:solidFill>
                <a:schemeClr val="bg1"/>
              </a:solidFill>
              <a:effectLst/>
              <a:latin typeface="Inter" panose="020B0502030000000004" pitchFamily="34" charset="0"/>
              <a:hlinkClick r:id="rId5"/>
            </a:endParaRPr>
          </a:p>
        </p:txBody>
      </p:sp>
      <p:sp>
        <p:nvSpPr>
          <p:cNvPr id="6" name="ZoneTexte 5"/>
          <p:cNvSpPr txBox="1"/>
          <p:nvPr/>
        </p:nvSpPr>
        <p:spPr>
          <a:xfrm>
            <a:off x="5634101" y="6165334"/>
            <a:ext cx="2600198" cy="400110"/>
          </a:xfrm>
          <a:prstGeom prst="rect">
            <a:avLst/>
          </a:prstGeom>
          <a:noFill/>
        </p:spPr>
        <p:txBody>
          <a:bodyPr wrap="square" rtlCol="0">
            <a:spAutoFit/>
          </a:bodyPr>
          <a:lstStyle/>
          <a:p>
            <a:r>
              <a:rPr lang="fr-FR" sz="2000" b="1" dirty="0" smtClean="0">
                <a:solidFill>
                  <a:schemeClr val="bg1"/>
                </a:solidFill>
              </a:rPr>
              <a:t>Eglise sainte Catherine</a:t>
            </a:r>
            <a:endParaRPr lang="fr-FR" sz="2000" b="1" dirty="0">
              <a:solidFill>
                <a:schemeClr val="bg1"/>
              </a:solidFill>
            </a:endParaRPr>
          </a:p>
        </p:txBody>
      </p:sp>
    </p:spTree>
    <p:extLst>
      <p:ext uri="{BB962C8B-B14F-4D97-AF65-F5344CB8AC3E}">
        <p14:creationId xmlns:p14="http://schemas.microsoft.com/office/powerpoint/2010/main" val="2350043468"/>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04187" y="0"/>
            <a:ext cx="5487813" cy="6858000"/>
          </a:xfrm>
          <a:prstGeom prst="rect">
            <a:avLst/>
          </a:prstGeom>
        </p:spPr>
      </p:pic>
      <p:sp>
        <p:nvSpPr>
          <p:cNvPr id="3" name="Rectangle 2"/>
          <p:cNvSpPr/>
          <p:nvPr/>
        </p:nvSpPr>
        <p:spPr>
          <a:xfrm>
            <a:off x="290687" y="488940"/>
            <a:ext cx="6096000" cy="5632311"/>
          </a:xfrm>
          <a:prstGeom prst="rect">
            <a:avLst/>
          </a:prstGeom>
        </p:spPr>
        <p:txBody>
          <a:bodyPr>
            <a:spAutoFit/>
          </a:bodyPr>
          <a:lstStyle/>
          <a:p>
            <a:r>
              <a:rPr lang="fr-FR" sz="2400" b="1" i="0" dirty="0" smtClean="0">
                <a:solidFill>
                  <a:srgbClr val="313131"/>
                </a:solidFill>
                <a:effectLst/>
                <a:latin typeface="Courgette" panose="02000603070400060004" pitchFamily="2" charset="0"/>
              </a:rPr>
              <a:t>La Chapelle des Pénitents Blancs</a:t>
            </a:r>
          </a:p>
          <a:p>
            <a:r>
              <a:rPr lang="fr-FR" sz="2400" b="0" i="0" dirty="0" smtClean="0">
                <a:solidFill>
                  <a:srgbClr val="313131"/>
                </a:solidFill>
                <a:effectLst/>
                <a:latin typeface="Courgette" panose="02000603070400060004" pitchFamily="2" charset="0"/>
              </a:rPr>
              <a:t>En 1994, cette chapelle a été inscrite au titre des Monuments Historiques, ce qui lui a permis d’être entièrement restaurée d’une manière spectaculaire. Les photos avant/après sont saisissantes.</a:t>
            </a:r>
          </a:p>
          <a:p>
            <a:r>
              <a:rPr lang="fr-FR" sz="2400" b="0" i="0" dirty="0" smtClean="0">
                <a:solidFill>
                  <a:srgbClr val="313131"/>
                </a:solidFill>
                <a:effectLst/>
                <a:latin typeface="Courgette" panose="02000603070400060004" pitchFamily="2" charset="0"/>
              </a:rPr>
              <a:t>Il faut savoir qu’au milieu du XVIIIe siècle, il existait deux confréries : la confrérie des pénitents blancs et la confrérie des pénitents bleus. Une confrérie de pénitents est une association de citadins liés par la religion et des règles de conduites propres à chaque confrérie. Ils devaient mener une vie irréprochable, participent à des processions et des œuvres de charité…</a:t>
            </a:r>
            <a:endParaRPr lang="fr-FR" sz="2400" b="0" i="0" dirty="0">
              <a:solidFill>
                <a:srgbClr val="313131"/>
              </a:solidFill>
              <a:effectLst/>
              <a:latin typeface="Courgette" panose="02000603070400060004" pitchFamily="2" charset="0"/>
            </a:endParaRPr>
          </a:p>
        </p:txBody>
      </p:sp>
    </p:spTree>
    <p:extLst>
      <p:ext uri="{BB962C8B-B14F-4D97-AF65-F5344CB8AC3E}">
        <p14:creationId xmlns:p14="http://schemas.microsoft.com/office/powerpoint/2010/main" val="1267862933"/>
      </p:ext>
    </p:extLst>
  </p:cSld>
  <p:clrMapOvr>
    <a:masterClrMapping/>
  </p:clrMapOvr>
  <mc:AlternateContent xmlns:mc="http://schemas.openxmlformats.org/markup-compatibility/2006" xmlns:p14="http://schemas.microsoft.com/office/powerpoint/2010/main">
    <mc:Choice Requires="p14">
      <p:transition spd="slow" p14:dur="2000" advTm="20936"/>
    </mc:Choice>
    <mc:Fallback xmlns="">
      <p:transition spd="slow" advTm="2093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68000" cy="6858000"/>
          </a:xfrm>
          <a:prstGeom prst="rect">
            <a:avLst/>
          </a:prstGeom>
        </p:spPr>
      </p:pic>
      <p:sp>
        <p:nvSpPr>
          <p:cNvPr id="3" name="ZoneTexte 2"/>
          <p:cNvSpPr txBox="1"/>
          <p:nvPr/>
        </p:nvSpPr>
        <p:spPr>
          <a:xfrm>
            <a:off x="3949700" y="444500"/>
            <a:ext cx="2781300" cy="400110"/>
          </a:xfrm>
          <a:prstGeom prst="rect">
            <a:avLst/>
          </a:prstGeom>
          <a:noFill/>
        </p:spPr>
        <p:txBody>
          <a:bodyPr wrap="square" rtlCol="0">
            <a:spAutoFit/>
          </a:bodyPr>
          <a:lstStyle/>
          <a:p>
            <a:r>
              <a:rPr lang="fr-FR" sz="2000" b="1" dirty="0" smtClean="0"/>
              <a:t>La place du marché</a:t>
            </a:r>
            <a:endParaRPr lang="fr-FR" sz="2000" b="1" dirty="0"/>
          </a:p>
        </p:txBody>
      </p:sp>
    </p:spTree>
    <p:extLst>
      <p:ext uri="{BB962C8B-B14F-4D97-AF65-F5344CB8AC3E}">
        <p14:creationId xmlns:p14="http://schemas.microsoft.com/office/powerpoint/2010/main" val="94277292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07502" y="0"/>
            <a:ext cx="3676396"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45102" y="0"/>
            <a:ext cx="3666998" cy="6858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0604" y="0"/>
            <a:ext cx="3689096" cy="6858000"/>
          </a:xfrm>
          <a:prstGeom prst="rect">
            <a:avLst/>
          </a:prstGeom>
        </p:spPr>
      </p:pic>
    </p:spTree>
    <p:extLst>
      <p:ext uri="{BB962C8B-B14F-4D97-AF65-F5344CB8AC3E}">
        <p14:creationId xmlns:p14="http://schemas.microsoft.com/office/powerpoint/2010/main" val="398830599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139278051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414213759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07400" y="0"/>
            <a:ext cx="3517900"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9804" y="0"/>
            <a:ext cx="3549396" cy="6858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165600" y="0"/>
            <a:ext cx="3771900" cy="6858000"/>
          </a:xfrm>
          <a:prstGeom prst="rect">
            <a:avLst/>
          </a:prstGeom>
        </p:spPr>
      </p:pic>
    </p:spTree>
    <p:extLst>
      <p:ext uri="{BB962C8B-B14F-4D97-AF65-F5344CB8AC3E}">
        <p14:creationId xmlns:p14="http://schemas.microsoft.com/office/powerpoint/2010/main" val="280193035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204000" cy="6857999"/>
          </a:xfrm>
          <a:prstGeom prst="rect">
            <a:avLst/>
          </a:prstGeom>
        </p:spPr>
      </p:pic>
    </p:spTree>
    <p:extLst>
      <p:ext uri="{BB962C8B-B14F-4D97-AF65-F5344CB8AC3E}">
        <p14:creationId xmlns:p14="http://schemas.microsoft.com/office/powerpoint/2010/main" val="96636474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00702" y="0"/>
            <a:ext cx="3578098"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88092" y="0"/>
            <a:ext cx="3459306" cy="6858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7890" y="25400"/>
            <a:ext cx="4061620" cy="6858000"/>
          </a:xfrm>
          <a:prstGeom prst="rect">
            <a:avLst/>
          </a:prstGeom>
        </p:spPr>
      </p:pic>
    </p:spTree>
    <p:extLst>
      <p:ext uri="{BB962C8B-B14F-4D97-AF65-F5344CB8AC3E}">
        <p14:creationId xmlns:p14="http://schemas.microsoft.com/office/powerpoint/2010/main" val="190030131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rcRect b="4139"/>
          <a:stretch/>
        </p:blipFill>
        <p:spPr>
          <a:xfrm>
            <a:off x="0" y="0"/>
            <a:ext cx="12168000" cy="6858000"/>
          </a:xfrm>
          <a:prstGeom prst="rect">
            <a:avLst/>
          </a:prstGeom>
        </p:spPr>
      </p:pic>
      <p:sp>
        <p:nvSpPr>
          <p:cNvPr id="3" name="Rectangle 2"/>
          <p:cNvSpPr/>
          <p:nvPr/>
        </p:nvSpPr>
        <p:spPr>
          <a:xfrm>
            <a:off x="926569" y="501134"/>
            <a:ext cx="954107" cy="369332"/>
          </a:xfrm>
          <a:prstGeom prst="rect">
            <a:avLst/>
          </a:prstGeom>
        </p:spPr>
        <p:txBody>
          <a:bodyPr wrap="none">
            <a:spAutoFit/>
          </a:bodyPr>
          <a:lstStyle/>
          <a:p>
            <a:r>
              <a:rPr lang="fr-FR" b="0" i="0" dirty="0" smtClean="0">
                <a:effectLst/>
                <a:latin typeface="Poppins"/>
              </a:rPr>
              <a:t>la Halle</a:t>
            </a:r>
            <a:endParaRPr lang="fr-FR" dirty="0"/>
          </a:p>
        </p:txBody>
      </p:sp>
    </p:spTree>
    <p:extLst>
      <p:ext uri="{BB962C8B-B14F-4D97-AF65-F5344CB8AC3E}">
        <p14:creationId xmlns:p14="http://schemas.microsoft.com/office/powerpoint/2010/main" val="85944744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0" y="-11"/>
            <a:ext cx="12192000" cy="6836241"/>
          </a:xfrm>
          <a:prstGeom prst="rect">
            <a:avLst/>
          </a:prstGeom>
        </p:spPr>
      </p:pic>
      <p:sp>
        <p:nvSpPr>
          <p:cNvPr id="4" name="Rectangle 3"/>
          <p:cNvSpPr/>
          <p:nvPr/>
        </p:nvSpPr>
        <p:spPr>
          <a:xfrm>
            <a:off x="2959100" y="203538"/>
            <a:ext cx="7874000" cy="1754326"/>
          </a:xfrm>
          <a:prstGeom prst="rect">
            <a:avLst/>
          </a:prstGeom>
        </p:spPr>
        <p:txBody>
          <a:bodyPr wrap="square">
            <a:spAutoFit/>
          </a:bodyPr>
          <a:lstStyle/>
          <a:p>
            <a:r>
              <a:rPr lang="fr-FR" b="1" i="0" dirty="0" smtClean="0">
                <a:solidFill>
                  <a:srgbClr val="313131"/>
                </a:solidFill>
                <a:effectLst/>
                <a:latin typeface="Poppins"/>
              </a:rPr>
              <a:t>«</a:t>
            </a:r>
            <a:r>
              <a:rPr lang="fr-FR" b="1" i="0" dirty="0" smtClean="0">
                <a:effectLst/>
                <a:latin typeface="Poppins"/>
              </a:rPr>
              <a:t> La table du marché »</a:t>
            </a:r>
          </a:p>
          <a:p>
            <a:r>
              <a:rPr lang="fr-FR" b="0" i="0" dirty="0" smtClean="0">
                <a:effectLst/>
                <a:latin typeface="Poppins"/>
              </a:rPr>
              <a:t>Ce restaurant se trouve à l’intérieur de la Halle Lakanal historique, renommée « La table du marché ». Ici, tu auras la possibilité de faire ton marché, de manger à la brasserie ou de prendre un verre, de participer à un cours de cuisine, d’assister à un séminaire ou même de prendre part à une soirée à thème.</a:t>
            </a:r>
            <a:endParaRPr lang="fr-FR" b="0" i="0" dirty="0">
              <a:effectLst/>
              <a:latin typeface="Poppins"/>
            </a:endParaRPr>
          </a:p>
        </p:txBody>
      </p:sp>
    </p:spTree>
    <p:extLst>
      <p:ext uri="{BB962C8B-B14F-4D97-AF65-F5344CB8AC3E}">
        <p14:creationId xmlns:p14="http://schemas.microsoft.com/office/powerpoint/2010/main" val="1442146371"/>
      </p:ext>
    </p:extLst>
  </p:cSld>
  <p:clrMapOvr>
    <a:masterClrMapping/>
  </p:clrMapOvr>
  <mc:AlternateContent xmlns:mc="http://schemas.openxmlformats.org/markup-compatibility/2006" xmlns:p14="http://schemas.microsoft.com/office/powerpoint/2010/main">
    <mc:Choice Requires="p14">
      <p:transition spd="slow" p14:dur="2000" advTm="12331"/>
    </mc:Choice>
    <mc:Fallback xmlns="">
      <p:transition spd="slow" advTm="1233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94878682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858504" y="0"/>
            <a:ext cx="3168396"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3200" y="0"/>
            <a:ext cx="3168396" cy="6858000"/>
          </a:xfrm>
          <a:prstGeom prst="rect">
            <a:avLst/>
          </a:prstGeom>
        </p:spPr>
      </p:pic>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10000" y="3480437"/>
            <a:ext cx="4518000" cy="3377563"/>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92000" y="27000"/>
            <a:ext cx="4536000" cy="3402000"/>
          </a:xfrm>
          <a:prstGeom prst="rect">
            <a:avLst/>
          </a:prstGeom>
        </p:spPr>
      </p:pic>
    </p:spTree>
    <p:extLst>
      <p:ext uri="{BB962C8B-B14F-4D97-AF65-F5344CB8AC3E}">
        <p14:creationId xmlns:p14="http://schemas.microsoft.com/office/powerpoint/2010/main" val="371332083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281899386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67700" y="0"/>
            <a:ext cx="3606800"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91000" y="0"/>
            <a:ext cx="3499104" cy="6858000"/>
          </a:xfrm>
          <a:prstGeom prst="rect">
            <a:avLst/>
          </a:prstGeom>
        </p:spPr>
      </p:pic>
      <p:pic>
        <p:nvPicPr>
          <p:cNvPr id="5" name="Imag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41300" y="0"/>
            <a:ext cx="3340100" cy="6858000"/>
          </a:xfrm>
          <a:prstGeom prst="rect">
            <a:avLst/>
          </a:prstGeom>
        </p:spPr>
      </p:pic>
    </p:spTree>
    <p:extLst>
      <p:ext uri="{BB962C8B-B14F-4D97-AF65-F5344CB8AC3E}">
        <p14:creationId xmlns:p14="http://schemas.microsoft.com/office/powerpoint/2010/main" val="307131824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199570785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136635020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6"/>
            <a:ext cx="12192000" cy="6852510"/>
          </a:xfrm>
          <a:prstGeom prst="rect">
            <a:avLst/>
          </a:prstGeom>
        </p:spPr>
      </p:pic>
    </p:spTree>
    <p:extLst>
      <p:ext uri="{BB962C8B-B14F-4D97-AF65-F5344CB8AC3E}">
        <p14:creationId xmlns:p14="http://schemas.microsoft.com/office/powerpoint/2010/main" val="279308383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rotWithShape="1">
          <a:blip r:embed="rId2" cstate="email">
            <a:extLst>
              <a:ext uri="{28A0092B-C50C-407E-A947-70E740481C1C}">
                <a14:useLocalDpi xmlns:a14="http://schemas.microsoft.com/office/drawing/2010/main"/>
              </a:ext>
            </a:extLst>
          </a:blip>
          <a:srcRect l="-18146" t="-1123"/>
          <a:stretch/>
        </p:blipFill>
        <p:spPr>
          <a:xfrm>
            <a:off x="8483600" y="-88900"/>
            <a:ext cx="3708400" cy="69469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81802" y="0"/>
            <a:ext cx="3168396" cy="6858000"/>
          </a:xfrm>
          <a:prstGeom prst="rect">
            <a:avLst/>
          </a:prstGeom>
        </p:spPr>
      </p:pic>
      <p:pic>
        <p:nvPicPr>
          <p:cNvPr id="5" name="Imag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5400" y="0"/>
            <a:ext cx="2324100" cy="6858000"/>
          </a:xfrm>
          <a:prstGeom prst="rect">
            <a:avLst/>
          </a:prstGeom>
        </p:spPr>
      </p:pic>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82596" y="-38100"/>
            <a:ext cx="3168396" cy="6858000"/>
          </a:xfrm>
          <a:prstGeom prst="rect">
            <a:avLst/>
          </a:prstGeom>
        </p:spPr>
      </p:pic>
    </p:spTree>
    <p:extLst>
      <p:ext uri="{BB962C8B-B14F-4D97-AF65-F5344CB8AC3E}">
        <p14:creationId xmlns:p14="http://schemas.microsoft.com/office/powerpoint/2010/main" val="385652358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5900" y="1166842"/>
            <a:ext cx="6488287" cy="4524315"/>
          </a:xfrm>
          <a:prstGeom prst="rect">
            <a:avLst/>
          </a:prstGeom>
        </p:spPr>
        <p:txBody>
          <a:bodyPr wrap="square">
            <a:spAutoFit/>
          </a:bodyPr>
          <a:lstStyle/>
          <a:p>
            <a:r>
              <a:rPr lang="fr-FR" sz="2400" b="1" i="0" dirty="0" smtClean="0">
                <a:solidFill>
                  <a:srgbClr val="313131"/>
                </a:solidFill>
                <a:effectLst/>
                <a:latin typeface="Courgette" panose="02000603070400060004" pitchFamily="2" charset="0"/>
              </a:rPr>
              <a:t>La Chapelle de Notre-Dame-du-bout-du-pont</a:t>
            </a:r>
          </a:p>
          <a:p>
            <a:r>
              <a:rPr lang="fr-FR" sz="2400" b="0" i="0" dirty="0" smtClean="0">
                <a:solidFill>
                  <a:srgbClr val="313131"/>
                </a:solidFill>
                <a:effectLst/>
                <a:latin typeface="Courgette" panose="02000603070400060004" pitchFamily="2" charset="0"/>
              </a:rPr>
              <a:t>La légende raconte que trois bateaux naviguant sur Lot se retrouvèrent bloqués au niveau pont par une force invisible. L’un des marins plongea dans l’eau pour en découvrir la raison. Quand il remonta, il tenait une statuette de Vierge noire. Après ça, les bateaux purent de nouveau passer. Il fut alors décidé de construire une chapelle pour lui rendre hommage en 1289. Ainsi chaque fois que les marins passaient devant, ils la saluaient en levant leurs rames.</a:t>
            </a:r>
            <a:endParaRPr lang="fr-FR" sz="2400" b="0" i="0" dirty="0">
              <a:solidFill>
                <a:srgbClr val="313131"/>
              </a:solidFill>
              <a:effectLst/>
              <a:latin typeface="Courgette" panose="02000603070400060004" pitchFamily="2" charset="0"/>
            </a:endParaRPr>
          </a:p>
        </p:txBody>
      </p:sp>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04187" y="0"/>
            <a:ext cx="5487813" cy="6858000"/>
          </a:xfrm>
          <a:prstGeom prst="rect">
            <a:avLst/>
          </a:prstGeom>
        </p:spPr>
      </p:pic>
    </p:spTree>
    <p:extLst>
      <p:ext uri="{BB962C8B-B14F-4D97-AF65-F5344CB8AC3E}">
        <p14:creationId xmlns:p14="http://schemas.microsoft.com/office/powerpoint/2010/main" val="4002035132"/>
      </p:ext>
    </p:extLst>
  </p:cSld>
  <p:clrMapOvr>
    <a:masterClrMapping/>
  </p:clrMapOvr>
  <mc:AlternateContent xmlns:mc="http://schemas.openxmlformats.org/markup-compatibility/2006" xmlns:p14="http://schemas.microsoft.com/office/powerpoint/2010/main">
    <mc:Choice Requires="p14">
      <p:transition spd="slow" p14:dur="2000" advTm="19094"/>
    </mc:Choice>
    <mc:Fallback xmlns="">
      <p:transition spd="slow" advTm="1909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456373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2344314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260558228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023604" y="0"/>
            <a:ext cx="3168396"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3197" y="0"/>
            <a:ext cx="3168396" cy="6858000"/>
          </a:xfrm>
          <a:prstGeom prst="rect">
            <a:avLst/>
          </a:prstGeom>
        </p:spPr>
      </p:pic>
      <p:pic>
        <p:nvPicPr>
          <p:cNvPr id="5" name="Imag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2380996" cy="6857984"/>
          </a:xfrm>
          <a:prstGeom prst="rect">
            <a:avLst/>
          </a:prstGeom>
        </p:spPr>
      </p:pic>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673794" y="-8"/>
            <a:ext cx="3276000" cy="6857991"/>
          </a:xfrm>
          <a:prstGeom prst="rect">
            <a:avLst/>
          </a:prstGeom>
        </p:spPr>
      </p:pic>
    </p:spTree>
    <p:extLst>
      <p:ext uri="{BB962C8B-B14F-4D97-AF65-F5344CB8AC3E}">
        <p14:creationId xmlns:p14="http://schemas.microsoft.com/office/powerpoint/2010/main" val="4271141930"/>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9995" y="480595"/>
            <a:ext cx="2160000" cy="2160000"/>
          </a:xfrm>
          <a:prstGeom prst="rect">
            <a:avLst/>
          </a:prstGeom>
        </p:spPr>
      </p:pic>
      <p:sp>
        <p:nvSpPr>
          <p:cNvPr id="2" name="ZoneTexte 1"/>
          <p:cNvSpPr txBox="1"/>
          <p:nvPr/>
        </p:nvSpPr>
        <p:spPr>
          <a:xfrm>
            <a:off x="4127500" y="4241800"/>
            <a:ext cx="4318000" cy="369332"/>
          </a:xfrm>
          <a:prstGeom prst="rect">
            <a:avLst/>
          </a:prstGeom>
          <a:noFill/>
        </p:spPr>
        <p:txBody>
          <a:bodyPr wrap="square" rtlCol="0">
            <a:spAutoFit/>
          </a:bodyPr>
          <a:lstStyle/>
          <a:p>
            <a:r>
              <a:rPr lang="fr-FR" dirty="0" smtClean="0"/>
              <a:t>Commentaires du NET: images perso</a:t>
            </a:r>
            <a:endParaRPr lang="fr-FR" dirty="0"/>
          </a:p>
        </p:txBody>
      </p:sp>
    </p:spTree>
    <p:extLst>
      <p:ext uri="{BB962C8B-B14F-4D97-AF65-F5344CB8AC3E}">
        <p14:creationId xmlns:p14="http://schemas.microsoft.com/office/powerpoint/2010/main" val="402660875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353</TotalTime>
  <Words>353</Words>
  <Application>Microsoft Office PowerPoint</Application>
  <PresentationFormat>Grand écran</PresentationFormat>
  <Paragraphs>15</Paragraphs>
  <Slides>27</Slides>
  <Notes>0</Notes>
  <HiddenSlides>0</HiddenSlides>
  <MMClips>1</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27</vt:i4>
      </vt:variant>
    </vt:vector>
  </HeadingPairs>
  <TitlesOfParts>
    <vt:vector size="34" baseType="lpstr">
      <vt:lpstr>Arial</vt:lpstr>
      <vt:lpstr>Calibri</vt:lpstr>
      <vt:lpstr>Calibri Light</vt:lpstr>
      <vt:lpstr>Courgette</vt:lpstr>
      <vt:lpstr>Inter</vt:lpstr>
      <vt:lpstr>Poppins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12</cp:revision>
  <dcterms:created xsi:type="dcterms:W3CDTF">2026-05-31T18:05:09Z</dcterms:created>
  <dcterms:modified xsi:type="dcterms:W3CDTF">2026-06-01T09:53:24Z</dcterms:modified>
</cp:coreProperties>
</file>