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60" r:id="rId3"/>
    <p:sldId id="259" r:id="rId4"/>
    <p:sldId id="261" r:id="rId5"/>
    <p:sldId id="265" r:id="rId6"/>
    <p:sldId id="262" r:id="rId7"/>
    <p:sldId id="267" r:id="rId8"/>
    <p:sldId id="263" r:id="rId9"/>
    <p:sldId id="268" r:id="rId10"/>
    <p:sldId id="266" r:id="rId11"/>
    <p:sldId id="269" r:id="rId12"/>
    <p:sldId id="270" r:id="rId13"/>
    <p:sldId id="273" r:id="rId14"/>
    <p:sldId id="274" r:id="rId15"/>
    <p:sldId id="271" r:id="rId16"/>
    <p:sldId id="272" r:id="rId17"/>
    <p:sldId id="275" r:id="rId18"/>
    <p:sldId id="264" r:id="rId19"/>
    <p:sldId id="290" r:id="rId20"/>
    <p:sldId id="276" r:id="rId21"/>
    <p:sldId id="284" r:id="rId22"/>
    <p:sldId id="285" r:id="rId23"/>
    <p:sldId id="277" r:id="rId24"/>
    <p:sldId id="279" r:id="rId25"/>
    <p:sldId id="291" r:id="rId26"/>
    <p:sldId id="283" r:id="rId27"/>
    <p:sldId id="282" r:id="rId28"/>
    <p:sldId id="280" r:id="rId29"/>
    <p:sldId id="281" r:id="rId30"/>
    <p:sldId id="278" r:id="rId31"/>
    <p:sldId id="286" r:id="rId32"/>
    <p:sldId id="287" r:id="rId33"/>
    <p:sldId id="288" r:id="rId34"/>
    <p:sldId id="289" r:id="rId35"/>
    <p:sldId id="293" r:id="rId36"/>
    <p:sldId id="294" r:id="rId37"/>
    <p:sldId id="292" r:id="rId38"/>
    <p:sldId id="257" r:id="rId39"/>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o7TDr1Vol/+AzKebcHTrBQ==" hashData="5VX2DRy/dItNjaarYz3FC/GXDhQpBRkQY8lor0g6VdDDLKvN2WxX+6jUHrT+FrlQsrbC4cfE7hKACiM3pxNnMQ=="/>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82F4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07" autoAdjust="0"/>
    <p:restoredTop sz="94660"/>
  </p:normalViewPr>
  <p:slideViewPr>
    <p:cSldViewPr snapToGrid="0">
      <p:cViewPr varScale="1">
        <p:scale>
          <a:sx n="76" d="100"/>
          <a:sy n="76" d="100"/>
        </p:scale>
        <p:origin x="114"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fr-FR"/>
          </a:p>
        </p:txBody>
      </p:sp>
      <p:sp>
        <p:nvSpPr>
          <p:cNvPr id="4" name="Espace réservé de la date 3"/>
          <p:cNvSpPr>
            <a:spLocks noGrp="1"/>
          </p:cNvSpPr>
          <p:nvPr>
            <p:ph type="dt" sz="half" idx="10"/>
          </p:nvPr>
        </p:nvSpPr>
        <p:spPr/>
        <p:txBody>
          <a:bodyPr/>
          <a:lstStyle/>
          <a:p>
            <a:fld id="{25C20797-D639-419F-9333-CA32716785C6}" type="datetimeFigureOut">
              <a:rPr lang="fr-FR" smtClean="0"/>
              <a:t>30/05/2026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337ABFC-BFB7-40E4-8B72-9BF8A6FD5C33}" type="slidenum">
              <a:rPr lang="fr-FR" smtClean="0"/>
              <a:t>‹N°›</a:t>
            </a:fld>
            <a:endParaRPr lang="fr-FR"/>
          </a:p>
        </p:txBody>
      </p:sp>
    </p:spTree>
    <p:extLst>
      <p:ext uri="{BB962C8B-B14F-4D97-AF65-F5344CB8AC3E}">
        <p14:creationId xmlns:p14="http://schemas.microsoft.com/office/powerpoint/2010/main" val="8895298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25C20797-D639-419F-9333-CA32716785C6}" type="datetimeFigureOut">
              <a:rPr lang="fr-FR" smtClean="0"/>
              <a:t>30/05/2026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337ABFC-BFB7-40E4-8B72-9BF8A6FD5C33}" type="slidenum">
              <a:rPr lang="fr-FR" smtClean="0"/>
              <a:t>‹N°›</a:t>
            </a:fld>
            <a:endParaRPr lang="fr-FR"/>
          </a:p>
        </p:txBody>
      </p:sp>
    </p:spTree>
    <p:extLst>
      <p:ext uri="{BB962C8B-B14F-4D97-AF65-F5344CB8AC3E}">
        <p14:creationId xmlns:p14="http://schemas.microsoft.com/office/powerpoint/2010/main" val="6391355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Espace réservé de la date 3"/>
          <p:cNvSpPr>
            <a:spLocks noGrp="1"/>
          </p:cNvSpPr>
          <p:nvPr>
            <p:ph type="dt" sz="half" idx="10"/>
          </p:nvPr>
        </p:nvSpPr>
        <p:spPr/>
        <p:txBody>
          <a:bodyPr/>
          <a:lstStyle/>
          <a:p>
            <a:fld id="{25C20797-D639-419F-9333-CA32716785C6}" type="datetimeFigureOut">
              <a:rPr lang="fr-FR" smtClean="0"/>
              <a:t>30/05/2026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337ABFC-BFB7-40E4-8B72-9BF8A6FD5C33}" type="slidenum">
              <a:rPr lang="fr-FR" smtClean="0"/>
              <a:t>‹N°›</a:t>
            </a:fld>
            <a:endParaRPr lang="fr-FR"/>
          </a:p>
        </p:txBody>
      </p:sp>
    </p:spTree>
    <p:extLst>
      <p:ext uri="{BB962C8B-B14F-4D97-AF65-F5344CB8AC3E}">
        <p14:creationId xmlns:p14="http://schemas.microsoft.com/office/powerpoint/2010/main" val="14907965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25C20797-D639-419F-9333-CA32716785C6}" type="datetimeFigureOut">
              <a:rPr lang="fr-FR" smtClean="0"/>
              <a:t>30/05/2026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2337ABFC-BFB7-40E4-8B72-9BF8A6FD5C33}" type="slidenum">
              <a:rPr lang="fr-FR" smtClean="0"/>
              <a:t>‹N°›</a:t>
            </a:fld>
            <a:endParaRPr lang="fr-FR"/>
          </a:p>
        </p:txBody>
      </p:sp>
    </p:spTree>
    <p:extLst>
      <p:ext uri="{BB962C8B-B14F-4D97-AF65-F5344CB8AC3E}">
        <p14:creationId xmlns:p14="http://schemas.microsoft.com/office/powerpoint/2010/main" val="4909736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25C20797-D639-419F-9333-CA32716785C6}" type="datetimeFigureOut">
              <a:rPr lang="fr-FR" smtClean="0"/>
              <a:t>30/05/2026</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2337ABFC-BFB7-40E4-8B72-9BF8A6FD5C33}" type="slidenum">
              <a:rPr lang="fr-FR" smtClean="0"/>
              <a:t>‹N°›</a:t>
            </a:fld>
            <a:endParaRPr lang="fr-FR"/>
          </a:p>
        </p:txBody>
      </p:sp>
    </p:spTree>
    <p:extLst>
      <p:ext uri="{BB962C8B-B14F-4D97-AF65-F5344CB8AC3E}">
        <p14:creationId xmlns:p14="http://schemas.microsoft.com/office/powerpoint/2010/main" val="1496197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25C20797-D639-419F-9333-CA32716785C6}" type="datetimeFigureOut">
              <a:rPr lang="fr-FR" smtClean="0"/>
              <a:t>30/05/2026</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2337ABFC-BFB7-40E4-8B72-9BF8A6FD5C33}" type="slidenum">
              <a:rPr lang="fr-FR" smtClean="0"/>
              <a:t>‹N°›</a:t>
            </a:fld>
            <a:endParaRPr lang="fr-FR"/>
          </a:p>
        </p:txBody>
      </p:sp>
    </p:spTree>
    <p:extLst>
      <p:ext uri="{BB962C8B-B14F-4D97-AF65-F5344CB8AC3E}">
        <p14:creationId xmlns:p14="http://schemas.microsoft.com/office/powerpoint/2010/main" val="26950498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25C20797-D639-419F-9333-CA32716785C6}" type="datetimeFigureOut">
              <a:rPr lang="fr-FR" smtClean="0"/>
              <a:t>30/05/2026</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2337ABFC-BFB7-40E4-8B72-9BF8A6FD5C33}" type="slidenum">
              <a:rPr lang="fr-FR" smtClean="0"/>
              <a:t>‹N°›</a:t>
            </a:fld>
            <a:endParaRPr lang="fr-FR"/>
          </a:p>
        </p:txBody>
      </p:sp>
    </p:spTree>
    <p:extLst>
      <p:ext uri="{BB962C8B-B14F-4D97-AF65-F5344CB8AC3E}">
        <p14:creationId xmlns:p14="http://schemas.microsoft.com/office/powerpoint/2010/main" val="29490712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25C20797-D639-419F-9333-CA32716785C6}" type="datetimeFigureOut">
              <a:rPr lang="fr-FR" smtClean="0"/>
              <a:t>30/05/2026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2337ABFC-BFB7-40E4-8B72-9BF8A6FD5C33}" type="slidenum">
              <a:rPr lang="fr-FR" smtClean="0"/>
              <a:t>‹N°›</a:t>
            </a:fld>
            <a:endParaRPr lang="fr-FR"/>
          </a:p>
        </p:txBody>
      </p:sp>
    </p:spTree>
    <p:extLst>
      <p:ext uri="{BB962C8B-B14F-4D97-AF65-F5344CB8AC3E}">
        <p14:creationId xmlns:p14="http://schemas.microsoft.com/office/powerpoint/2010/main" val="39026561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25C20797-D639-419F-9333-CA32716785C6}" type="datetimeFigureOut">
              <a:rPr lang="fr-FR" smtClean="0"/>
              <a:t>30/05/2026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2337ABFC-BFB7-40E4-8B72-9BF8A6FD5C33}" type="slidenum">
              <a:rPr lang="fr-FR" smtClean="0"/>
              <a:t>‹N°›</a:t>
            </a:fld>
            <a:endParaRPr lang="fr-FR"/>
          </a:p>
        </p:txBody>
      </p:sp>
    </p:spTree>
    <p:extLst>
      <p:ext uri="{BB962C8B-B14F-4D97-AF65-F5344CB8AC3E}">
        <p14:creationId xmlns:p14="http://schemas.microsoft.com/office/powerpoint/2010/main" val="19578764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25C20797-D639-419F-9333-CA32716785C6}" type="datetimeFigureOut">
              <a:rPr lang="fr-FR" smtClean="0"/>
              <a:t>30/05/2026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337ABFC-BFB7-40E4-8B72-9BF8A6FD5C33}" type="slidenum">
              <a:rPr lang="fr-FR" smtClean="0"/>
              <a:t>‹N°›</a:t>
            </a:fld>
            <a:endParaRPr lang="fr-FR"/>
          </a:p>
        </p:txBody>
      </p:sp>
    </p:spTree>
    <p:extLst>
      <p:ext uri="{BB962C8B-B14F-4D97-AF65-F5344CB8AC3E}">
        <p14:creationId xmlns:p14="http://schemas.microsoft.com/office/powerpoint/2010/main" val="33416401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25C20797-D639-419F-9333-CA32716785C6}" type="datetimeFigureOut">
              <a:rPr lang="fr-FR" smtClean="0"/>
              <a:t>30/05/2026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337ABFC-BFB7-40E4-8B72-9BF8A6FD5C33}" type="slidenum">
              <a:rPr lang="fr-FR" smtClean="0"/>
              <a:t>‹N°›</a:t>
            </a:fld>
            <a:endParaRPr lang="fr-FR"/>
          </a:p>
        </p:txBody>
      </p:sp>
    </p:spTree>
    <p:extLst>
      <p:ext uri="{BB962C8B-B14F-4D97-AF65-F5344CB8AC3E}">
        <p14:creationId xmlns:p14="http://schemas.microsoft.com/office/powerpoint/2010/main" val="35758856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extLst>
              <a:ext uri="{28A0092B-C50C-407E-A947-70E740481C1C}">
                <a14:useLocalDpi xmlns:a14="http://schemas.microsoft.com/office/drawing/2010/main" val="0"/>
              </a:ext>
            </a:extLst>
          </a:blip>
          <a:srcRect/>
          <a:tile tx="0" ty="0" sx="100000" sy="100000" flip="none" algn="tl"/>
        </a:blip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5C20797-D639-419F-9333-CA32716785C6}" type="datetimeFigureOut">
              <a:rPr lang="fr-FR" smtClean="0"/>
              <a:t>30/05/2026</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337ABFC-BFB7-40E4-8B72-9BF8A6FD5C33}" type="slidenum">
              <a:rPr lang="fr-FR" smtClean="0"/>
              <a:t>‹N°›</a:t>
            </a:fld>
            <a:endParaRPr lang="fr-FR"/>
          </a:p>
        </p:txBody>
      </p:sp>
    </p:spTree>
    <p:extLst>
      <p:ext uri="{BB962C8B-B14F-4D97-AF65-F5344CB8AC3E}">
        <p14:creationId xmlns:p14="http://schemas.microsoft.com/office/powerpoint/2010/main" val="6840337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5.png"/><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4.png"/><Relationship Id="rId5" Type="http://schemas.openxmlformats.org/officeDocument/2006/relationships/image" Target="../media/image3.gif"/><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 Id="rId5" Type="http://schemas.openxmlformats.org/officeDocument/2006/relationships/image" Target="../media/image12.jpeg"/><Relationship Id="rId4" Type="http://schemas.openxmlformats.org/officeDocument/2006/relationships/image" Target="../media/image11.jpeg"/></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 Id="rId5" Type="http://schemas.openxmlformats.org/officeDocument/2006/relationships/image" Target="../media/image17.jpeg"/><Relationship Id="rId4" Type="http://schemas.openxmlformats.org/officeDocument/2006/relationships/image" Target="../media/image16.jpeg"/></Relationships>
</file>

<file path=ppt/slides/_rels/slide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eg"/><Relationship Id="rId1" Type="http://schemas.openxmlformats.org/officeDocument/2006/relationships/slideLayout" Target="../slideLayouts/slideLayout7.xml"/><Relationship Id="rId4" Type="http://schemas.openxmlformats.org/officeDocument/2006/relationships/image" Target="../media/image21.jpg"/></Relationships>
</file>

<file path=ppt/slides/_rels/slide1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7.xml"/><Relationship Id="rId5" Type="http://schemas.openxmlformats.org/officeDocument/2006/relationships/image" Target="../media/image27.jpeg"/><Relationship Id="rId4" Type="http://schemas.openxmlformats.org/officeDocument/2006/relationships/image" Target="../media/image26.jpeg"/></Relationships>
</file>

<file path=ppt/slides/_rels/slide1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7.xml"/><Relationship Id="rId4" Type="http://schemas.openxmlformats.org/officeDocument/2006/relationships/image" Target="../media/image32.jpeg"/></Relationships>
</file>

<file path=ppt/slides/_rels/slide17.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7.xml"/><Relationship Id="rId5" Type="http://schemas.openxmlformats.org/officeDocument/2006/relationships/image" Target="../media/image37.jpeg"/><Relationship Id="rId4" Type="http://schemas.openxmlformats.org/officeDocument/2006/relationships/image" Target="../media/image36.jpeg"/></Relationships>
</file>

<file path=ppt/slides/_rels/slide19.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7.xml"/><Relationship Id="rId5" Type="http://schemas.openxmlformats.org/officeDocument/2006/relationships/image" Target="../media/image41.jpeg"/><Relationship Id="rId4" Type="http://schemas.openxmlformats.org/officeDocument/2006/relationships/image" Target="../media/image40.jpeg"/></Relationships>
</file>

<file path=ppt/slides/_rels/slide20.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7.xml"/><Relationship Id="rId5" Type="http://schemas.openxmlformats.org/officeDocument/2006/relationships/image" Target="../media/image49.jpeg"/><Relationship Id="rId4" Type="http://schemas.openxmlformats.org/officeDocument/2006/relationships/image" Target="../media/image48.jpeg"/></Relationships>
</file>

<file path=ppt/slides/_rels/slide24.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7.xml"/><Relationship Id="rId5" Type="http://schemas.openxmlformats.org/officeDocument/2006/relationships/image" Target="../media/image55.jpeg"/><Relationship Id="rId4" Type="http://schemas.openxmlformats.org/officeDocument/2006/relationships/image" Target="../media/image54.jpeg"/></Relationships>
</file>

<file path=ppt/slides/_rels/slide27.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slideLayout" Target="../slideLayouts/slideLayout7.xml"/><Relationship Id="rId5" Type="http://schemas.openxmlformats.org/officeDocument/2006/relationships/image" Target="../media/image61.jpeg"/><Relationship Id="rId4" Type="http://schemas.openxmlformats.org/officeDocument/2006/relationships/image" Target="../media/image60.jpeg"/></Relationships>
</file>

<file path=ppt/slides/_rels/slide30.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image" Target="../media/image66.jpeg"/><Relationship Id="rId1" Type="http://schemas.openxmlformats.org/officeDocument/2006/relationships/slideLayout" Target="../slideLayouts/slideLayout7.xml"/><Relationship Id="rId5" Type="http://schemas.openxmlformats.org/officeDocument/2006/relationships/image" Target="../media/image69.jpeg"/><Relationship Id="rId4" Type="http://schemas.openxmlformats.org/officeDocument/2006/relationships/image" Target="../media/image68.jpeg"/></Relationships>
</file>

<file path=ppt/slides/_rels/slide35.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image" Target="../media/image71.jpeg"/><Relationship Id="rId1" Type="http://schemas.openxmlformats.org/officeDocument/2006/relationships/slideLayout" Target="../slideLayouts/slideLayout7.xml"/><Relationship Id="rId5" Type="http://schemas.openxmlformats.org/officeDocument/2006/relationships/image" Target="../media/image74.jpeg"/><Relationship Id="rId4" Type="http://schemas.openxmlformats.org/officeDocument/2006/relationships/image" Target="../media/image73.jpeg"/></Relationships>
</file>

<file path=ppt/slides/_rels/slide37.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image" Target="../media/image75.jpeg"/><Relationship Id="rId1" Type="http://schemas.openxmlformats.org/officeDocument/2006/relationships/slideLayout" Target="../slideLayouts/slideLayout7.xml"/><Relationship Id="rId6" Type="http://schemas.openxmlformats.org/officeDocument/2006/relationships/image" Target="../media/image78.jpeg"/><Relationship Id="rId5" Type="http://schemas.openxmlformats.org/officeDocument/2006/relationships/image" Target="../media/image77.jpeg"/><Relationship Id="rId4" Type="http://schemas.microsoft.com/office/2007/relationships/hdphoto" Target="../media/hdphoto1.wdp"/></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9.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ZoneTexte 2"/>
          <p:cNvSpPr txBox="1"/>
          <p:nvPr/>
        </p:nvSpPr>
        <p:spPr>
          <a:xfrm>
            <a:off x="2692400" y="2667000"/>
            <a:ext cx="6578600" cy="923330"/>
          </a:xfrm>
          <a:prstGeom prst="rect">
            <a:avLst/>
          </a:prstGeom>
          <a:noFill/>
        </p:spPr>
        <p:txBody>
          <a:bodyPr wrap="square" rtlCol="0">
            <a:spAutoFit/>
          </a:bodyPr>
          <a:lstStyle/>
          <a:p>
            <a:r>
              <a:rPr lang="fr-FR" sz="5400" b="1" dirty="0" err="1"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Courgette" panose="02000603070400060004" pitchFamily="2" charset="0"/>
              </a:rPr>
              <a:t>Mornac</a:t>
            </a:r>
            <a:r>
              <a:rPr lang="fr-FR" sz="5400" b="1"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Courgette" panose="02000603070400060004" pitchFamily="2" charset="0"/>
              </a:rPr>
              <a:t>-sur-Seudre</a:t>
            </a:r>
            <a:endParaRPr lang="fr-FR" sz="54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Courgette" panose="02000603070400060004" pitchFamily="2" charset="0"/>
            </a:endParaRPr>
          </a:p>
        </p:txBody>
      </p:sp>
      <p:pic>
        <p:nvPicPr>
          <p:cNvPr id="4" name="Imag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096000" y="3974176"/>
            <a:ext cx="2924175" cy="2667000"/>
          </a:xfrm>
          <a:prstGeom prst="rect">
            <a:avLst/>
          </a:prstGeom>
        </p:spPr>
      </p:pic>
      <p:pic>
        <p:nvPicPr>
          <p:cNvPr id="5" name="Image 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791138" y="5113970"/>
            <a:ext cx="1692000" cy="1692000"/>
          </a:xfrm>
          <a:prstGeom prst="rect">
            <a:avLst/>
          </a:prstGeom>
        </p:spPr>
      </p:pic>
      <p:pic>
        <p:nvPicPr>
          <p:cNvPr id="6" name="Bande Annonce Festival des Globetrotters 2023 (128kbit_AAC)">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542493526"/>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hold" display="0">
                  <p:stCondLst>
                    <p:cond delay="indefinite"/>
                  </p:stCondLst>
                  <p:endCondLst>
                    <p:cond evt="onStopAudio" delay="0">
                      <p:tgtEl>
                        <p:sldTgt/>
                      </p:tgtEl>
                    </p:cond>
                  </p:endCondLst>
                </p:cTn>
                <p:tgtEl>
                  <p:spTgt spid="6"/>
                </p:tgtEl>
              </p:cMediaNode>
            </p:audio>
          </p:childTnLst>
        </p:cTn>
      </p:par>
    </p:tnLst>
  </p:timing>
  <p:extLst>
    <p:ext uri="{E180D4A7-C9FB-4DFB-919C-405C955672EB}">
      <p14:showEvtLst xmlns:p14="http://schemas.microsoft.com/office/powerpoint/2010/main">
        <p14:playEvt time="51" objId="6"/>
      </p14:showEvtLst>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0" y="-8"/>
            <a:ext cx="12192000" cy="6850397"/>
          </a:xfrm>
          <a:prstGeom prst="rect">
            <a:avLst/>
          </a:prstGeom>
        </p:spPr>
      </p:pic>
    </p:spTree>
    <p:extLst>
      <p:ext uri="{BB962C8B-B14F-4D97-AF65-F5344CB8AC3E}">
        <p14:creationId xmlns:p14="http://schemas.microsoft.com/office/powerpoint/2010/main" val="1046709634"/>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5100" y="542836"/>
            <a:ext cx="11887200" cy="6001643"/>
          </a:xfrm>
          <a:prstGeom prst="rect">
            <a:avLst/>
          </a:prstGeom>
        </p:spPr>
        <p:txBody>
          <a:bodyPr wrap="square">
            <a:spAutoFit/>
          </a:bodyPr>
          <a:lstStyle/>
          <a:p>
            <a:r>
              <a:rPr lang="fr-FR" sz="2400" dirty="0">
                <a:solidFill>
                  <a:srgbClr val="000000"/>
                </a:solidFill>
                <a:latin typeface="Courgette" panose="02000603070400060004" pitchFamily="2" charset="0"/>
              </a:rPr>
              <a:t>Au cœur des </a:t>
            </a:r>
            <a:r>
              <a:rPr lang="fr-FR" sz="2400" dirty="0" smtClean="0">
                <a:solidFill>
                  <a:srgbClr val="000000"/>
                </a:solidFill>
                <a:latin typeface="Courgette" panose="02000603070400060004" pitchFamily="2" charset="0"/>
              </a:rPr>
              <a:t>marais, </a:t>
            </a:r>
            <a:r>
              <a:rPr lang="fr-FR" sz="2400" dirty="0" err="1">
                <a:solidFill>
                  <a:srgbClr val="000000"/>
                </a:solidFill>
                <a:latin typeface="Courgette" panose="02000603070400060004" pitchFamily="2" charset="0"/>
              </a:rPr>
              <a:t>Mornac</a:t>
            </a:r>
            <a:r>
              <a:rPr lang="fr-FR" sz="2400" dirty="0">
                <a:solidFill>
                  <a:srgbClr val="000000"/>
                </a:solidFill>
                <a:latin typeface="Courgette" panose="02000603070400060004" pitchFamily="2" charset="0"/>
              </a:rPr>
              <a:t>-sur-Seudre se dévoile à qui aura la curiosité de s’y rendre. Un petit village au double visage : ostréicole de tradition et artisanal par passion. </a:t>
            </a:r>
            <a:endParaRPr lang="fr-FR" sz="2400" dirty="0" smtClean="0">
              <a:solidFill>
                <a:srgbClr val="000000"/>
              </a:solidFill>
              <a:latin typeface="Courgette" panose="02000603070400060004" pitchFamily="2" charset="0"/>
            </a:endParaRPr>
          </a:p>
          <a:p>
            <a:r>
              <a:rPr lang="fr-FR" sz="2400" dirty="0">
                <a:latin typeface="Courgette" panose="02000603070400060004" pitchFamily="2" charset="0"/>
              </a:rPr>
              <a:t>On le visite à pied pour en savourer chaque détail. C’est aussi un lieu propice aux échanges que ce soit avec les habitants généreux en anecdotes, les artisans faisant découvrir leurs savoir-faire</a:t>
            </a:r>
            <a:r>
              <a:rPr lang="fr-FR" sz="2400" dirty="0" smtClean="0">
                <a:latin typeface="Courgette" panose="02000603070400060004" pitchFamily="2" charset="0"/>
              </a:rPr>
              <a:t>,</a:t>
            </a:r>
          </a:p>
          <a:p>
            <a:r>
              <a:rPr lang="fr-FR" sz="2400" dirty="0">
                <a:latin typeface="Courgette" panose="02000603070400060004" pitchFamily="2" charset="0"/>
              </a:rPr>
              <a:t>On découvre le village par </a:t>
            </a:r>
            <a:r>
              <a:rPr lang="fr-FR" sz="2400" b="1" dirty="0">
                <a:latin typeface="Courgette" panose="02000603070400060004" pitchFamily="2" charset="0"/>
              </a:rPr>
              <a:t>la place des halles</a:t>
            </a:r>
            <a:r>
              <a:rPr lang="fr-FR" sz="2400" dirty="0">
                <a:latin typeface="Courgette" panose="02000603070400060004" pitchFamily="2" charset="0"/>
              </a:rPr>
              <a:t>. L’abri charpenté en bois et soutenu par des piliers de pierres est propice à la rencontre</a:t>
            </a:r>
            <a:r>
              <a:rPr lang="fr-FR" sz="2400" dirty="0" smtClean="0">
                <a:latin typeface="Courgette" panose="02000603070400060004" pitchFamily="2" charset="0"/>
              </a:rPr>
              <a:t>.</a:t>
            </a:r>
            <a:r>
              <a:rPr lang="fr-FR" sz="2400" dirty="0">
                <a:latin typeface="Courgette" panose="02000603070400060004" pitchFamily="2" charset="0"/>
              </a:rPr>
              <a:t> Les maisons mitoyennes remplacent les anciennes fortifications qui protégeaient le bourg au Moyen Âge. À moins de connaître les accès plus confidentiels, on y entre par les halles pour en ressortir par le port en suivant la rue principale. Il ne faut cependant pas hésiter à flâner dans les petites ruelles et venelles de l’ancien bourg. Ne nous laissons pas leurrer par la petite taille du village, on peut aussi s’y perdre ! Cette partie de </a:t>
            </a:r>
            <a:r>
              <a:rPr lang="fr-FR" sz="2400" dirty="0" err="1">
                <a:latin typeface="Courgette" panose="02000603070400060004" pitchFamily="2" charset="0"/>
              </a:rPr>
              <a:t>Mornac</a:t>
            </a:r>
            <a:r>
              <a:rPr lang="fr-FR" sz="2400" dirty="0">
                <a:latin typeface="Courgette" panose="02000603070400060004" pitchFamily="2" charset="0"/>
              </a:rPr>
              <a:t> en colimaçon est appelée le « quartier arabe ». Ce surnom est dû aux nombreuses ruelles étroites et sinueuses que les marins du village comparaient donc aux médinas découvertes en Afrique du Nord lors de leurs expéditions en mer.</a:t>
            </a:r>
          </a:p>
        </p:txBody>
      </p:sp>
    </p:spTree>
    <p:extLst>
      <p:ext uri="{BB962C8B-B14F-4D97-AF65-F5344CB8AC3E}">
        <p14:creationId xmlns:p14="http://schemas.microsoft.com/office/powerpoint/2010/main" val="1347511256"/>
      </p:ext>
    </p:extLst>
  </p:cSld>
  <p:clrMapOvr>
    <a:masterClrMapping/>
  </p:clrMapOvr>
  <mc:AlternateContent xmlns:mc="http://schemas.openxmlformats.org/markup-compatibility/2006" xmlns:p14="http://schemas.microsoft.com/office/powerpoint/2010/main">
    <mc:Choice Requires="p14">
      <p:transition spd="slow" p14:dur="2000" advTm="41862"/>
    </mc:Choice>
    <mc:Fallback xmlns="">
      <p:transition spd="slow" advTm="41862"/>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204000" cy="6858000"/>
          </a:xfrm>
          <a:prstGeom prst="rect">
            <a:avLst/>
          </a:prstGeom>
        </p:spPr>
      </p:pic>
    </p:spTree>
    <p:extLst>
      <p:ext uri="{BB962C8B-B14F-4D97-AF65-F5344CB8AC3E}">
        <p14:creationId xmlns:p14="http://schemas.microsoft.com/office/powerpoint/2010/main" val="1311628513"/>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204000" cy="6858000"/>
          </a:xfrm>
          <a:prstGeom prst="rect">
            <a:avLst/>
          </a:prstGeom>
        </p:spPr>
      </p:pic>
    </p:spTree>
    <p:extLst>
      <p:ext uri="{BB962C8B-B14F-4D97-AF65-F5344CB8AC3E}">
        <p14:creationId xmlns:p14="http://schemas.microsoft.com/office/powerpoint/2010/main" val="1621561584"/>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6324836" y="0"/>
            <a:ext cx="2943866" cy="6858000"/>
          </a:xfrm>
          <a:prstGeom prst="rect">
            <a:avLst/>
          </a:prstGeom>
        </p:spPr>
      </p:pic>
      <p:pic>
        <p:nvPicPr>
          <p:cNvPr id="4" name="Imag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1257542" y="1844802"/>
            <a:ext cx="6858000" cy="3168396"/>
          </a:xfrm>
          <a:prstGeom prst="rect">
            <a:avLst/>
          </a:prstGeom>
        </p:spPr>
      </p:pic>
      <p:pic>
        <p:nvPicPr>
          <p:cNvPr id="5" name="Image 4"/>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rot="5400000">
            <a:off x="-1894682" y="1902991"/>
            <a:ext cx="6858000" cy="3052018"/>
          </a:xfrm>
          <a:prstGeom prst="rect">
            <a:avLst/>
          </a:prstGeom>
        </p:spPr>
      </p:pic>
      <p:pic>
        <p:nvPicPr>
          <p:cNvPr id="7" name="Imag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7324332" y="1990332"/>
            <a:ext cx="6858000" cy="2877336"/>
          </a:xfrm>
          <a:prstGeom prst="rect">
            <a:avLst/>
          </a:prstGeom>
        </p:spPr>
      </p:pic>
    </p:spTree>
    <p:extLst>
      <p:ext uri="{BB962C8B-B14F-4D97-AF65-F5344CB8AC3E}">
        <p14:creationId xmlns:p14="http://schemas.microsoft.com/office/powerpoint/2010/main" val="3911461507"/>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29"/>
            <a:ext cx="12168000" cy="6858029"/>
          </a:xfrm>
          <a:prstGeom prst="rect">
            <a:avLst/>
          </a:prstGeom>
        </p:spPr>
      </p:pic>
    </p:spTree>
    <p:extLst>
      <p:ext uri="{BB962C8B-B14F-4D97-AF65-F5344CB8AC3E}">
        <p14:creationId xmlns:p14="http://schemas.microsoft.com/office/powerpoint/2010/main" val="2308098780"/>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7178802" y="1844802"/>
            <a:ext cx="6858000" cy="3168396"/>
          </a:xfrm>
          <a:prstGeom prst="rect">
            <a:avLst/>
          </a:prstGeom>
        </p:spPr>
      </p:pic>
      <p:pic>
        <p:nvPicPr>
          <p:cNvPr id="3" name="Image 2"/>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rot="5400000">
            <a:off x="4082310" y="2065713"/>
            <a:ext cx="6858000" cy="2726575"/>
          </a:xfrm>
          <a:prstGeom prst="rect">
            <a:avLst/>
          </a:prstGeom>
        </p:spPr>
      </p:pic>
      <p:pic>
        <p:nvPicPr>
          <p:cNvPr id="4" name="Image 3"/>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0" y="0"/>
            <a:ext cx="2759825" cy="6858000"/>
          </a:xfrm>
          <a:prstGeom prst="rect">
            <a:avLst/>
          </a:prstGeom>
        </p:spPr>
      </p:pic>
      <p:pic>
        <p:nvPicPr>
          <p:cNvPr id="6" name="Imag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985819" y="1844802"/>
            <a:ext cx="6858000" cy="3168396"/>
          </a:xfrm>
          <a:prstGeom prst="rect">
            <a:avLst/>
          </a:prstGeom>
        </p:spPr>
      </p:pic>
    </p:spTree>
    <p:extLst>
      <p:ext uri="{BB962C8B-B14F-4D97-AF65-F5344CB8AC3E}">
        <p14:creationId xmlns:p14="http://schemas.microsoft.com/office/powerpoint/2010/main" val="3824836884"/>
      </p:ext>
    </p:extLst>
  </p:cSld>
  <p:clrMapOvr>
    <a:masterClrMapping/>
  </p:clrMapOvr>
  <mc:AlternateContent xmlns:mc="http://schemas.openxmlformats.org/markup-compatibility/2006" xmlns:p14="http://schemas.microsoft.com/office/powerpoint/2010/main">
    <mc:Choice Requires="p14">
      <p:transition spd="slow" p14:dur="2000" advTm="8000"/>
    </mc:Choice>
    <mc:Fallback xmlns="">
      <p:transition spd="slow" advTm="8000"/>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262521611"/>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11559" y="0"/>
            <a:ext cx="4216096" cy="6858000"/>
          </a:xfrm>
          <a:prstGeom prst="rect">
            <a:avLst/>
          </a:prstGeom>
        </p:spPr>
      </p:pic>
      <p:pic>
        <p:nvPicPr>
          <p:cNvPr id="4" name="Imag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88045" y="0"/>
            <a:ext cx="3858721" cy="6858000"/>
          </a:xfrm>
          <a:prstGeom prst="rect">
            <a:avLst/>
          </a:prstGeom>
        </p:spPr>
      </p:pic>
      <p:pic>
        <p:nvPicPr>
          <p:cNvPr id="5" name="Imag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9023" y="0"/>
            <a:ext cx="3856748" cy="6858000"/>
          </a:xfrm>
          <a:prstGeom prst="rect">
            <a:avLst/>
          </a:prstGeom>
        </p:spPr>
      </p:pic>
    </p:spTree>
    <p:extLst>
      <p:ext uri="{BB962C8B-B14F-4D97-AF65-F5344CB8AC3E}">
        <p14:creationId xmlns:p14="http://schemas.microsoft.com/office/powerpoint/2010/main" val="3284673978"/>
      </p:ext>
    </p:extLst>
  </p:cSld>
  <p:clrMapOvr>
    <a:masterClrMapping/>
  </p:clrMapOvr>
  <mc:AlternateContent xmlns:mc="http://schemas.openxmlformats.org/markup-compatibility/2006" xmlns:p14="http://schemas.microsoft.com/office/powerpoint/2010/main">
    <mc:Choice Requires="p14">
      <p:transition spd="slow" p14:dur="2000" advTm="8000"/>
    </mc:Choice>
    <mc:Fallback xmlns="">
      <p:transition spd="slow" advTm="800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
            <a:ext cx="12192000" cy="6858000"/>
          </a:xfrm>
          <a:prstGeom prst="rect">
            <a:avLst/>
          </a:prstGeom>
        </p:spPr>
      </p:pic>
    </p:spTree>
    <p:extLst>
      <p:ext uri="{BB962C8B-B14F-4D97-AF65-F5344CB8AC3E}">
        <p14:creationId xmlns:p14="http://schemas.microsoft.com/office/powerpoint/2010/main" val="302382295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204000" cy="6858000"/>
          </a:xfrm>
          <a:prstGeom prst="rect">
            <a:avLst/>
          </a:prstGeom>
        </p:spPr>
      </p:pic>
      <p:sp>
        <p:nvSpPr>
          <p:cNvPr id="3" name="Rectangle 2"/>
          <p:cNvSpPr/>
          <p:nvPr/>
        </p:nvSpPr>
        <p:spPr>
          <a:xfrm>
            <a:off x="296487" y="517897"/>
            <a:ext cx="4591397" cy="1477328"/>
          </a:xfrm>
          <a:prstGeom prst="rect">
            <a:avLst/>
          </a:prstGeom>
        </p:spPr>
        <p:txBody>
          <a:bodyPr wrap="square">
            <a:spAutoFit/>
          </a:bodyPr>
          <a:lstStyle/>
          <a:p>
            <a:r>
              <a:rPr lang="fr-FR" b="1" cap="all" dirty="0">
                <a:solidFill>
                  <a:schemeClr val="bg1"/>
                </a:solidFill>
                <a:latin typeface="Montserrat" panose="02000505000000020004" pitchFamily="2" charset="0"/>
              </a:rPr>
              <a:t>L’église Saint-Pierre</a:t>
            </a:r>
          </a:p>
          <a:p>
            <a:r>
              <a:rPr lang="fr-FR" dirty="0">
                <a:solidFill>
                  <a:schemeClr val="bg1"/>
                </a:solidFill>
                <a:latin typeface="sfprodisplay"/>
              </a:rPr>
              <a:t>Elle domine le bourg depuis son clocher fortifié. Original par bien des aspects, l’édifice roman abrite un bénitier en véritable coquillage. </a:t>
            </a:r>
            <a:endParaRPr lang="fr-FR" b="0" i="0" dirty="0">
              <a:solidFill>
                <a:schemeClr val="bg1"/>
              </a:solidFill>
              <a:effectLst/>
              <a:latin typeface="sfprodisplay"/>
            </a:endParaRPr>
          </a:p>
        </p:txBody>
      </p:sp>
    </p:spTree>
    <p:extLst>
      <p:ext uri="{BB962C8B-B14F-4D97-AF65-F5344CB8AC3E}">
        <p14:creationId xmlns:p14="http://schemas.microsoft.com/office/powerpoint/2010/main" val="412497331"/>
      </p:ext>
    </p:extLst>
  </p:cSld>
  <p:clrMapOvr>
    <a:masterClrMapping/>
  </p:clrMapOvr>
  <mc:AlternateContent xmlns:mc="http://schemas.openxmlformats.org/markup-compatibility/2006" xmlns:p14="http://schemas.microsoft.com/office/powerpoint/2010/main">
    <mc:Choice Requires="p14">
      <p:transition spd="slow" p14:dur="2000" advTm="8959"/>
    </mc:Choice>
    <mc:Fallback xmlns="">
      <p:transition spd="slow" advTm="8959"/>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print">
            <a:extLst>
              <a:ext uri="{28A0092B-C50C-407E-A947-70E740481C1C}">
                <a14:useLocalDpi xmlns:a14="http://schemas.microsoft.com/office/drawing/2010/main" val="0"/>
              </a:ext>
            </a:extLst>
          </a:blip>
          <a:srcRect t="8571"/>
          <a:stretch/>
        </p:blipFill>
        <p:spPr>
          <a:xfrm rot="5400000">
            <a:off x="7314576" y="1980577"/>
            <a:ext cx="6858000" cy="2896847"/>
          </a:xfrm>
          <a:prstGeom prst="rect">
            <a:avLst/>
          </a:prstGeom>
        </p:spPr>
      </p:pic>
      <p:pic>
        <p:nvPicPr>
          <p:cNvPr id="3" name="Image 2"/>
          <p:cNvPicPr>
            <a:picLocks noChangeAspect="1"/>
          </p:cNvPicPr>
          <p:nvPr/>
        </p:nvPicPr>
        <p:blipFill rotWithShape="1">
          <a:blip r:embed="rId3" cstate="print">
            <a:extLst>
              <a:ext uri="{28A0092B-C50C-407E-A947-70E740481C1C}">
                <a14:useLocalDpi xmlns:a14="http://schemas.microsoft.com/office/drawing/2010/main" val="0"/>
              </a:ext>
            </a:extLst>
          </a:blip>
          <a:srcRect t="8371"/>
          <a:stretch/>
        </p:blipFill>
        <p:spPr>
          <a:xfrm rot="5400000">
            <a:off x="4359367" y="1977423"/>
            <a:ext cx="6858000" cy="2903151"/>
          </a:xfrm>
          <a:prstGeom prst="rect">
            <a:avLst/>
          </a:prstGeom>
        </p:spPr>
      </p:pic>
      <p:pic>
        <p:nvPicPr>
          <p:cNvPr id="4" name="Imag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1844802" y="1844802"/>
            <a:ext cx="6858000" cy="3168396"/>
          </a:xfrm>
          <a:prstGeom prst="rect">
            <a:avLst/>
          </a:prstGeom>
        </p:spPr>
      </p:pic>
      <p:pic>
        <p:nvPicPr>
          <p:cNvPr id="6" name="Image 5"/>
          <p:cNvPicPr>
            <a:picLocks noChangeAspect="1"/>
          </p:cNvPicPr>
          <p:nvPr/>
        </p:nvPicPr>
        <p:blipFill rotWithShape="1">
          <a:blip r:embed="rId5" cstate="print">
            <a:extLst>
              <a:ext uri="{28A0092B-C50C-407E-A947-70E740481C1C}">
                <a14:useLocalDpi xmlns:a14="http://schemas.microsoft.com/office/drawing/2010/main" val="0"/>
              </a:ext>
            </a:extLst>
          </a:blip>
          <a:srcRect r="4277"/>
          <a:stretch/>
        </p:blipFill>
        <p:spPr>
          <a:xfrm>
            <a:off x="3223605" y="-2"/>
            <a:ext cx="3032899" cy="6858000"/>
          </a:xfrm>
          <a:prstGeom prst="rect">
            <a:avLst/>
          </a:prstGeom>
        </p:spPr>
      </p:pic>
    </p:spTree>
    <p:extLst>
      <p:ext uri="{BB962C8B-B14F-4D97-AF65-F5344CB8AC3E}">
        <p14:creationId xmlns:p14="http://schemas.microsoft.com/office/powerpoint/2010/main" val="162723534"/>
      </p:ext>
    </p:extLst>
  </p:cSld>
  <p:clrMapOvr>
    <a:masterClrMapping/>
  </p:clrMapOvr>
  <mc:AlternateContent xmlns:mc="http://schemas.openxmlformats.org/markup-compatibility/2006" xmlns:p14="http://schemas.microsoft.com/office/powerpoint/2010/main">
    <mc:Choice Requires="p14">
      <p:transition spd="slow" p14:dur="2000" advTm="8000"/>
    </mc:Choice>
    <mc:Fallback xmlns="">
      <p:transition spd="slow" advTm="8000"/>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68000" cy="6858000"/>
          </a:xfrm>
          <a:prstGeom prst="rect">
            <a:avLst/>
          </a:prstGeom>
        </p:spPr>
      </p:pic>
    </p:spTree>
    <p:extLst>
      <p:ext uri="{BB962C8B-B14F-4D97-AF65-F5344CB8AC3E}">
        <p14:creationId xmlns:p14="http://schemas.microsoft.com/office/powerpoint/2010/main" val="2681911208"/>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204000" cy="6858000"/>
          </a:xfrm>
          <a:prstGeom prst="rect">
            <a:avLst/>
          </a:prstGeom>
        </p:spPr>
      </p:pic>
      <p:sp>
        <p:nvSpPr>
          <p:cNvPr id="3" name="Rectangle 2"/>
          <p:cNvSpPr/>
          <p:nvPr/>
        </p:nvSpPr>
        <p:spPr>
          <a:xfrm>
            <a:off x="7281949" y="1704969"/>
            <a:ext cx="3225338" cy="2031325"/>
          </a:xfrm>
          <a:prstGeom prst="rect">
            <a:avLst/>
          </a:prstGeom>
        </p:spPr>
        <p:txBody>
          <a:bodyPr wrap="square">
            <a:spAutoFit/>
          </a:bodyPr>
          <a:lstStyle/>
          <a:p>
            <a:r>
              <a:rPr lang="fr-FR" dirty="0">
                <a:solidFill>
                  <a:schemeClr val="bg1"/>
                </a:solidFill>
                <a:latin typeface="Arial" panose="020B0604020202020204" pitchFamily="34" charset="0"/>
                <a:cs typeface="Arial" panose="020B0604020202020204" pitchFamily="34" charset="0"/>
              </a:rPr>
              <a:t>Par le côté, on rejoint le petit jardin du chevet, bien caché. Des sarcophages en pierre (mérovingiens ou carolingiens selon les sources) témoignent des fouilles archéologiques qu’a connues l’église</a:t>
            </a:r>
          </a:p>
        </p:txBody>
      </p:sp>
    </p:spTree>
    <p:extLst>
      <p:ext uri="{BB962C8B-B14F-4D97-AF65-F5344CB8AC3E}">
        <p14:creationId xmlns:p14="http://schemas.microsoft.com/office/powerpoint/2010/main" val="2572722135"/>
      </p:ext>
    </p:extLst>
  </p:cSld>
  <p:clrMapOvr>
    <a:masterClrMapping/>
  </p:clrMapOvr>
  <mc:AlternateContent xmlns:mc="http://schemas.openxmlformats.org/markup-compatibility/2006" xmlns:p14="http://schemas.microsoft.com/office/powerpoint/2010/main">
    <mc:Choice Requires="p14">
      <p:transition spd="slow" p14:dur="2000" advTm="11274"/>
    </mc:Choice>
    <mc:Fallback xmlns="">
      <p:transition spd="slow" advTm="11274"/>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386119" y="0"/>
            <a:ext cx="3805881" cy="6858000"/>
          </a:xfrm>
          <a:prstGeom prst="rect">
            <a:avLst/>
          </a:prstGeom>
        </p:spPr>
      </p:pic>
      <p:pic>
        <p:nvPicPr>
          <p:cNvPr id="3" name="Image 2"/>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3327190" y="0"/>
            <a:ext cx="4900134" cy="6858000"/>
          </a:xfrm>
          <a:prstGeom prst="rect">
            <a:avLst/>
          </a:prstGeom>
        </p:spPr>
      </p:pic>
      <p:pic>
        <p:nvPicPr>
          <p:cNvPr id="4" name="Imag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1844802" y="1844802"/>
            <a:ext cx="6858000" cy="3168396"/>
          </a:xfrm>
          <a:prstGeom prst="rect">
            <a:avLst/>
          </a:prstGeom>
        </p:spPr>
      </p:pic>
    </p:spTree>
    <p:extLst>
      <p:ext uri="{BB962C8B-B14F-4D97-AF65-F5344CB8AC3E}">
        <p14:creationId xmlns:p14="http://schemas.microsoft.com/office/powerpoint/2010/main" val="1637975062"/>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204000" cy="6858000"/>
          </a:xfrm>
          <a:prstGeom prst="rect">
            <a:avLst/>
          </a:prstGeom>
        </p:spPr>
      </p:pic>
    </p:spTree>
    <p:extLst>
      <p:ext uri="{BB962C8B-B14F-4D97-AF65-F5344CB8AC3E}">
        <p14:creationId xmlns:p14="http://schemas.microsoft.com/office/powerpoint/2010/main" val="2178407255"/>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rot="5400000">
            <a:off x="7235605" y="1901606"/>
            <a:ext cx="6858000" cy="3054789"/>
          </a:xfrm>
          <a:prstGeom prst="rect">
            <a:avLst/>
          </a:prstGeom>
        </p:spPr>
      </p:pic>
      <p:pic>
        <p:nvPicPr>
          <p:cNvPr id="3" name="Image 2"/>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rot="5400000">
            <a:off x="4220475" y="2013204"/>
            <a:ext cx="6858000" cy="2831592"/>
          </a:xfrm>
          <a:prstGeom prst="rect">
            <a:avLst/>
          </a:prstGeom>
        </p:spPr>
      </p:pic>
      <p:pic>
        <p:nvPicPr>
          <p:cNvPr id="4" name="Image 3"/>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0" y="0"/>
            <a:ext cx="2909455" cy="6858000"/>
          </a:xfrm>
          <a:prstGeom prst="rect">
            <a:avLst/>
          </a:prstGeom>
        </p:spPr>
      </p:pic>
      <p:pic>
        <p:nvPicPr>
          <p:cNvPr id="5" name="Image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1136592" y="1844802"/>
            <a:ext cx="6858000" cy="3168396"/>
          </a:xfrm>
          <a:prstGeom prst="rect">
            <a:avLst/>
          </a:prstGeom>
        </p:spPr>
      </p:pic>
    </p:spTree>
    <p:extLst>
      <p:ext uri="{BB962C8B-B14F-4D97-AF65-F5344CB8AC3E}">
        <p14:creationId xmlns:p14="http://schemas.microsoft.com/office/powerpoint/2010/main" val="2026391811"/>
      </p:ext>
    </p:extLst>
  </p:cSld>
  <p:clrMapOvr>
    <a:masterClrMapping/>
  </p:clrMapOvr>
  <mc:AlternateContent xmlns:mc="http://schemas.openxmlformats.org/markup-compatibility/2006" xmlns:p14="http://schemas.microsoft.com/office/powerpoint/2010/main">
    <mc:Choice Requires="p14">
      <p:transition spd="slow" p14:dur="2000" advTm="8000"/>
    </mc:Choice>
    <mc:Fallback xmlns="">
      <p:transition spd="slow" advTm="8000"/>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
            <a:ext cx="5904000" cy="3217024"/>
          </a:xfrm>
          <a:prstGeom prst="rect">
            <a:avLst/>
          </a:prstGeom>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64000" y="1"/>
            <a:ext cx="6228000" cy="3217024"/>
          </a:xfrm>
          <a:prstGeom prst="rect">
            <a:avLst/>
          </a:prstGeom>
        </p:spPr>
      </p:pic>
      <p:pic>
        <p:nvPicPr>
          <p:cNvPr id="5" name="Imag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3649287"/>
            <a:ext cx="6048000" cy="3208713"/>
          </a:xfrm>
          <a:prstGeom prst="rect">
            <a:avLst/>
          </a:prstGeom>
        </p:spPr>
      </p:pic>
      <p:pic>
        <p:nvPicPr>
          <p:cNvPr id="6" name="Imag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180000" y="3649287"/>
            <a:ext cx="6012000" cy="3208713"/>
          </a:xfrm>
          <a:prstGeom prst="rect">
            <a:avLst/>
          </a:prstGeom>
        </p:spPr>
      </p:pic>
    </p:spTree>
    <p:extLst>
      <p:ext uri="{BB962C8B-B14F-4D97-AF65-F5344CB8AC3E}">
        <p14:creationId xmlns:p14="http://schemas.microsoft.com/office/powerpoint/2010/main" val="1028461244"/>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000" y="0"/>
            <a:ext cx="12204000" cy="6858000"/>
          </a:xfrm>
          <a:prstGeom prst="rect">
            <a:avLst/>
          </a:prstGeom>
        </p:spPr>
      </p:pic>
      <p:sp>
        <p:nvSpPr>
          <p:cNvPr id="4" name="Rectangle 3"/>
          <p:cNvSpPr/>
          <p:nvPr/>
        </p:nvSpPr>
        <p:spPr>
          <a:xfrm>
            <a:off x="587433" y="1493166"/>
            <a:ext cx="6096000" cy="369332"/>
          </a:xfrm>
          <a:prstGeom prst="rect">
            <a:avLst/>
          </a:prstGeom>
        </p:spPr>
        <p:txBody>
          <a:bodyPr>
            <a:spAutoFit/>
          </a:bodyPr>
          <a:lstStyle/>
          <a:p>
            <a:r>
              <a:rPr lang="fr-FR" dirty="0">
                <a:solidFill>
                  <a:srgbClr val="707070"/>
                </a:solidFill>
                <a:latin typeface="sfprodisplay"/>
              </a:rPr>
              <a:t> </a:t>
            </a:r>
            <a:r>
              <a:rPr lang="fr-FR" dirty="0" smtClean="0">
                <a:latin typeface="sfprodisplay"/>
              </a:rPr>
              <a:t>.</a:t>
            </a:r>
            <a:endParaRPr lang="fr-FR" dirty="0"/>
          </a:p>
        </p:txBody>
      </p:sp>
      <p:pic>
        <p:nvPicPr>
          <p:cNvPr id="5" name="Image 4"/>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1421477" y="926877"/>
            <a:ext cx="3024000" cy="2138589"/>
          </a:xfrm>
          <a:prstGeom prst="rect">
            <a:avLst/>
          </a:prstGeom>
        </p:spPr>
      </p:pic>
    </p:spTree>
    <p:extLst>
      <p:ext uri="{BB962C8B-B14F-4D97-AF65-F5344CB8AC3E}">
        <p14:creationId xmlns:p14="http://schemas.microsoft.com/office/powerpoint/2010/main" val="2318816070"/>
      </p:ext>
    </p:extLst>
  </p:cSld>
  <p:clrMapOvr>
    <a:masterClrMapping/>
  </p:clrMapOvr>
  <mc:AlternateContent xmlns:mc="http://schemas.openxmlformats.org/markup-compatibility/2006" xmlns:p14="http://schemas.microsoft.com/office/powerpoint/2010/main">
    <mc:Choice Requires="p14">
      <p:transition spd="slow" p14:dur="2000" advTm="7888"/>
    </mc:Choice>
    <mc:Fallback xmlns="">
      <p:transition spd="slow" advTm="788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fltVal val="0"/>
                                          </p:val>
                                        </p:tav>
                                        <p:tav tm="100000">
                                          <p:val>
                                            <p:strVal val="#ppt_w"/>
                                          </p:val>
                                        </p:tav>
                                      </p:tavLst>
                                    </p:anim>
                                    <p:anim calcmode="lin" valueType="num">
                                      <p:cBhvr>
                                        <p:cTn id="8" dur="2000" fill="hold"/>
                                        <p:tgtEl>
                                          <p:spTgt spid="5"/>
                                        </p:tgtEl>
                                        <p:attrNameLst>
                                          <p:attrName>ppt_h</p:attrName>
                                        </p:attrNameLst>
                                      </p:cBhvr>
                                      <p:tavLst>
                                        <p:tav tm="0">
                                          <p:val>
                                            <p:fltVal val="0"/>
                                          </p:val>
                                        </p:tav>
                                        <p:tav tm="100000">
                                          <p:val>
                                            <p:strVal val="#ppt_h"/>
                                          </p:val>
                                        </p:tav>
                                      </p:tavLst>
                                    </p:anim>
                                    <p:animEffect transition="in" filter="fade">
                                      <p:cBhvr>
                                        <p:cTn id="9"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204000" cy="6858000"/>
          </a:xfrm>
          <a:prstGeom prst="rect">
            <a:avLst/>
          </a:prstGeom>
        </p:spPr>
      </p:pic>
    </p:spTree>
    <p:extLst>
      <p:ext uri="{BB962C8B-B14F-4D97-AF65-F5344CB8AC3E}">
        <p14:creationId xmlns:p14="http://schemas.microsoft.com/office/powerpoint/2010/main" val="2092367755"/>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204000" cy="6858000"/>
          </a:xfrm>
          <a:prstGeom prst="rect">
            <a:avLst/>
          </a:prstGeom>
        </p:spPr>
      </p:pic>
    </p:spTree>
    <p:extLst>
      <p:ext uri="{BB962C8B-B14F-4D97-AF65-F5344CB8AC3E}">
        <p14:creationId xmlns:p14="http://schemas.microsoft.com/office/powerpoint/2010/main" val="3557096216"/>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325572"/>
            <a:ext cx="6012000" cy="3108960"/>
          </a:xfrm>
          <a:prstGeom prst="rect">
            <a:avLst/>
          </a:prstGeom>
        </p:spPr>
      </p:pic>
      <p:pic>
        <p:nvPicPr>
          <p:cNvPr id="7" name="Imag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08000" y="325572"/>
            <a:ext cx="6084000" cy="3108960"/>
          </a:xfrm>
          <a:prstGeom prst="rect">
            <a:avLst/>
          </a:prstGeom>
        </p:spPr>
      </p:pic>
      <p:pic>
        <p:nvPicPr>
          <p:cNvPr id="8" name="Imag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3758728"/>
            <a:ext cx="6480000" cy="2993759"/>
          </a:xfrm>
          <a:prstGeom prst="rect">
            <a:avLst/>
          </a:prstGeom>
        </p:spPr>
      </p:pic>
      <p:pic>
        <p:nvPicPr>
          <p:cNvPr id="9" name="Image 8"/>
          <p:cNvPicPr>
            <a:picLocks noChangeAspect="1"/>
          </p:cNvPicPr>
          <p:nvPr/>
        </p:nvPicPr>
        <p:blipFill rotWithShape="1">
          <a:blip r:embed="rId5" cstate="print">
            <a:extLst>
              <a:ext uri="{28A0092B-C50C-407E-A947-70E740481C1C}">
                <a14:useLocalDpi xmlns:a14="http://schemas.microsoft.com/office/drawing/2010/main" val="0"/>
              </a:ext>
            </a:extLst>
          </a:blip>
          <a:srcRect r="7277"/>
          <a:stretch/>
        </p:blipFill>
        <p:spPr>
          <a:xfrm>
            <a:off x="6540000" y="3758728"/>
            <a:ext cx="5652000" cy="2993759"/>
          </a:xfrm>
          <a:prstGeom prst="rect">
            <a:avLst/>
          </a:prstGeom>
        </p:spPr>
      </p:pic>
    </p:spTree>
    <p:extLst>
      <p:ext uri="{BB962C8B-B14F-4D97-AF65-F5344CB8AC3E}">
        <p14:creationId xmlns:p14="http://schemas.microsoft.com/office/powerpoint/2010/main" val="2936555340"/>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68000" cy="6858000"/>
          </a:xfrm>
          <a:prstGeom prst="rect">
            <a:avLst/>
          </a:prstGeom>
        </p:spPr>
      </p:pic>
    </p:spTree>
    <p:extLst>
      <p:ext uri="{BB962C8B-B14F-4D97-AF65-F5344CB8AC3E}">
        <p14:creationId xmlns:p14="http://schemas.microsoft.com/office/powerpoint/2010/main" val="896138873"/>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399445063"/>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3607724"/>
            <a:ext cx="6048000" cy="3074315"/>
          </a:xfrm>
          <a:prstGeom prst="rect">
            <a:avLst/>
          </a:prstGeom>
        </p:spPr>
      </p:pic>
      <p:pic>
        <p:nvPicPr>
          <p:cNvPr id="4" name="Imag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44000" y="3607725"/>
            <a:ext cx="6048000" cy="3074314"/>
          </a:xfrm>
          <a:prstGeom prst="rect">
            <a:avLst/>
          </a:prstGeom>
        </p:spPr>
      </p:pic>
      <p:pic>
        <p:nvPicPr>
          <p:cNvPr id="5" name="Imag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44000" y="161848"/>
            <a:ext cx="6048000" cy="3229745"/>
          </a:xfrm>
          <a:prstGeom prst="rect">
            <a:avLst/>
          </a:prstGeom>
        </p:spPr>
      </p:pic>
      <p:pic>
        <p:nvPicPr>
          <p:cNvPr id="6" name="Imag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161848"/>
            <a:ext cx="6048000" cy="3229745"/>
          </a:xfrm>
          <a:prstGeom prst="rect">
            <a:avLst/>
          </a:prstGeom>
        </p:spPr>
      </p:pic>
    </p:spTree>
    <p:extLst>
      <p:ext uri="{BB962C8B-B14F-4D97-AF65-F5344CB8AC3E}">
        <p14:creationId xmlns:p14="http://schemas.microsoft.com/office/powerpoint/2010/main" val="3575675427"/>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204000" cy="6858000"/>
          </a:xfrm>
          <a:prstGeom prst="rect">
            <a:avLst/>
          </a:prstGeom>
        </p:spPr>
      </p:pic>
      <p:sp>
        <p:nvSpPr>
          <p:cNvPr id="3" name="Rectangle 2"/>
          <p:cNvSpPr/>
          <p:nvPr/>
        </p:nvSpPr>
        <p:spPr>
          <a:xfrm>
            <a:off x="2166851" y="415327"/>
            <a:ext cx="6096000" cy="923330"/>
          </a:xfrm>
          <a:prstGeom prst="rect">
            <a:avLst/>
          </a:prstGeom>
        </p:spPr>
        <p:txBody>
          <a:bodyPr>
            <a:spAutoFit/>
          </a:bodyPr>
          <a:lstStyle/>
          <a:p>
            <a:r>
              <a:rPr lang="fr-FR" dirty="0">
                <a:latin typeface="sfprodisplay"/>
              </a:rPr>
              <a:t>La sortie du bourg par </a:t>
            </a:r>
            <a:r>
              <a:rPr lang="fr-FR" b="1" dirty="0">
                <a:latin typeface="sfprodisplay"/>
              </a:rPr>
              <a:t>le port</a:t>
            </a:r>
            <a:r>
              <a:rPr lang="fr-FR" dirty="0">
                <a:latin typeface="sfprodisplay"/>
              </a:rPr>
              <a:t> ouvre sur de grands espaces. On est enfin face au marais de la Seudre. Le regard s’éloigne à perte de vue </a:t>
            </a:r>
            <a:endParaRPr lang="fr-FR" dirty="0"/>
          </a:p>
        </p:txBody>
      </p:sp>
    </p:spTree>
    <p:extLst>
      <p:ext uri="{BB962C8B-B14F-4D97-AF65-F5344CB8AC3E}">
        <p14:creationId xmlns:p14="http://schemas.microsoft.com/office/powerpoint/2010/main" val="3358913764"/>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68000" cy="6858000"/>
          </a:xfrm>
          <a:prstGeom prst="rect">
            <a:avLst/>
          </a:prstGeom>
        </p:spPr>
      </p:pic>
    </p:spTree>
    <p:extLst>
      <p:ext uri="{BB962C8B-B14F-4D97-AF65-F5344CB8AC3E}">
        <p14:creationId xmlns:p14="http://schemas.microsoft.com/office/powerpoint/2010/main" val="1923506869"/>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7178802" y="1844802"/>
            <a:ext cx="6858000" cy="3168396"/>
          </a:xfrm>
          <a:prstGeom prst="rect">
            <a:avLst/>
          </a:prstGeom>
        </p:spPr>
      </p:pic>
      <p:pic>
        <p:nvPicPr>
          <p:cNvPr id="6" name="Imag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3908802" y="1844802"/>
            <a:ext cx="6858000" cy="3168396"/>
          </a:xfrm>
          <a:prstGeom prst="rect">
            <a:avLst/>
          </a:prstGeom>
        </p:spPr>
      </p:pic>
      <p:pic>
        <p:nvPicPr>
          <p:cNvPr id="7" name="Image 6"/>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0" y="0"/>
            <a:ext cx="5652000" cy="3449782"/>
          </a:xfrm>
          <a:prstGeom prst="rect">
            <a:avLst/>
          </a:prstGeom>
        </p:spPr>
      </p:pic>
      <p:pic>
        <p:nvPicPr>
          <p:cNvPr id="9" name="Image 8"/>
          <p:cNvPicPr>
            <a:picLocks noChangeAspect="1"/>
          </p:cNvPicPr>
          <p:nvPr/>
        </p:nvPicPr>
        <p:blipFill rotWithShape="1">
          <a:blip r:embed="rId5" cstate="print">
            <a:extLst>
              <a:ext uri="{28A0092B-C50C-407E-A947-70E740481C1C}">
                <a14:useLocalDpi xmlns:a14="http://schemas.microsoft.com/office/drawing/2010/main" val="0"/>
              </a:ext>
            </a:extLst>
          </a:blip>
          <a:srcRect/>
          <a:stretch/>
        </p:blipFill>
        <p:spPr>
          <a:xfrm>
            <a:off x="0" y="3616036"/>
            <a:ext cx="5652000" cy="3241964"/>
          </a:xfrm>
          <a:prstGeom prst="rect">
            <a:avLst/>
          </a:prstGeom>
        </p:spPr>
      </p:pic>
    </p:spTree>
    <p:extLst>
      <p:ext uri="{BB962C8B-B14F-4D97-AF65-F5344CB8AC3E}">
        <p14:creationId xmlns:p14="http://schemas.microsoft.com/office/powerpoint/2010/main" val="515131724"/>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68000" cy="6858000"/>
          </a:xfrm>
          <a:prstGeom prst="rect">
            <a:avLst/>
          </a:prstGeom>
        </p:spPr>
      </p:pic>
    </p:spTree>
    <p:extLst>
      <p:ext uri="{BB962C8B-B14F-4D97-AF65-F5344CB8AC3E}">
        <p14:creationId xmlns:p14="http://schemas.microsoft.com/office/powerpoint/2010/main" val="2536097205"/>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204000" cy="6858000"/>
          </a:xfrm>
          <a:prstGeom prst="rect">
            <a:avLst/>
          </a:prstGeom>
        </p:spPr>
      </p:pic>
    </p:spTree>
    <p:extLst>
      <p:ext uri="{BB962C8B-B14F-4D97-AF65-F5344CB8AC3E}">
        <p14:creationId xmlns:p14="http://schemas.microsoft.com/office/powerpoint/2010/main" val="1617289618"/>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204000" cy="6858000"/>
          </a:xfrm>
          <a:prstGeom prst="rect">
            <a:avLst/>
          </a:prstGeom>
        </p:spPr>
      </p:pic>
    </p:spTree>
    <p:extLst>
      <p:ext uri="{BB962C8B-B14F-4D97-AF65-F5344CB8AC3E}">
        <p14:creationId xmlns:p14="http://schemas.microsoft.com/office/powerpoint/2010/main" val="1307578000"/>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204000" cy="6858000"/>
          </a:xfrm>
          <a:prstGeom prst="rect">
            <a:avLst/>
          </a:prstGeom>
        </p:spPr>
      </p:pic>
    </p:spTree>
    <p:extLst>
      <p:ext uri="{BB962C8B-B14F-4D97-AF65-F5344CB8AC3E}">
        <p14:creationId xmlns:p14="http://schemas.microsoft.com/office/powerpoint/2010/main" val="1363599428"/>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20"/>
            <a:ext cx="6156000" cy="3814412"/>
          </a:xfrm>
          <a:prstGeom prst="rect">
            <a:avLst/>
          </a:prstGeom>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34544" y="20"/>
            <a:ext cx="5957455" cy="3814412"/>
          </a:xfrm>
          <a:prstGeom prst="rect">
            <a:avLst/>
          </a:prstGeom>
        </p:spPr>
      </p:pic>
      <p:pic>
        <p:nvPicPr>
          <p:cNvPr id="4" name="Imag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3914137"/>
            <a:ext cx="6156000" cy="2943863"/>
          </a:xfrm>
          <a:prstGeom prst="rect">
            <a:avLst/>
          </a:prstGeom>
        </p:spPr>
      </p:pic>
      <p:pic>
        <p:nvPicPr>
          <p:cNvPr id="5" name="Image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225271" y="3914137"/>
            <a:ext cx="5976000" cy="2943863"/>
          </a:xfrm>
          <a:prstGeom prst="rect">
            <a:avLst/>
          </a:prstGeom>
        </p:spPr>
      </p:pic>
    </p:spTree>
    <p:extLst>
      <p:ext uri="{BB962C8B-B14F-4D97-AF65-F5344CB8AC3E}">
        <p14:creationId xmlns:p14="http://schemas.microsoft.com/office/powerpoint/2010/main" val="4216882274"/>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62988" y="332201"/>
            <a:ext cx="11391208" cy="1477328"/>
          </a:xfrm>
          <a:prstGeom prst="rect">
            <a:avLst/>
          </a:prstGeom>
        </p:spPr>
        <p:txBody>
          <a:bodyPr wrap="square">
            <a:spAutoFit/>
          </a:bodyPr>
          <a:lstStyle/>
          <a:p>
            <a:r>
              <a:rPr lang="fr-FR" b="1" dirty="0"/>
              <a:t>ancienne maison de tisserande </a:t>
            </a:r>
          </a:p>
          <a:p>
            <a:r>
              <a:rPr lang="fr-FR" dirty="0" smtClean="0">
                <a:solidFill>
                  <a:srgbClr val="1A1A1A"/>
                </a:solidFill>
                <a:latin typeface="Courgette" panose="02000603070400060004" pitchFamily="2" charset="0"/>
              </a:rPr>
              <a:t>Maison </a:t>
            </a:r>
            <a:r>
              <a:rPr lang="fr-FR" dirty="0">
                <a:solidFill>
                  <a:srgbClr val="1A1A1A"/>
                </a:solidFill>
                <a:latin typeface="Courgette" panose="02000603070400060004" pitchFamily="2" charset="0"/>
              </a:rPr>
              <a:t>atypique, chargée d’histoire et d’émotion, que notre hôtesse Sarah nous a fait partager avec beaucoup de sensibilité. </a:t>
            </a:r>
            <a:r>
              <a:rPr lang="fr-FR" dirty="0">
                <a:latin typeface="Courgette" panose="02000603070400060004" pitchFamily="2" charset="0"/>
              </a:rPr>
              <a:t>Petite maison agréable avec pour particularité les métiers à tisser datant de plus deux </a:t>
            </a:r>
            <a:r>
              <a:rPr lang="fr-FR" dirty="0" smtClean="0">
                <a:latin typeface="Courgette" panose="02000603070400060004" pitchFamily="2" charset="0"/>
              </a:rPr>
              <a:t>siècles , toujours </a:t>
            </a:r>
            <a:r>
              <a:rPr lang="fr-FR" dirty="0">
                <a:latin typeface="Courgette" panose="02000603070400060004" pitchFamily="2" charset="0"/>
              </a:rPr>
              <a:t>sur </a:t>
            </a:r>
            <a:r>
              <a:rPr lang="fr-FR" dirty="0" smtClean="0">
                <a:latin typeface="Courgette" panose="02000603070400060004" pitchFamily="2" charset="0"/>
              </a:rPr>
              <a:t>place.</a:t>
            </a:r>
            <a:r>
              <a:rPr lang="fr-FR" dirty="0">
                <a:latin typeface="Courgette" panose="02000603070400060004" pitchFamily="2" charset="0"/>
              </a:rPr>
              <a:t> </a:t>
            </a:r>
            <a:r>
              <a:rPr lang="fr-FR" i="1" dirty="0">
                <a:latin typeface="Courgette" panose="02000603070400060004" pitchFamily="2" charset="0"/>
              </a:rPr>
              <a:t>Maison de </a:t>
            </a:r>
            <a:r>
              <a:rPr lang="fr-FR" i="1" dirty="0" smtClean="0">
                <a:latin typeface="Courgette" panose="02000603070400060004" pitchFamily="2" charset="0"/>
              </a:rPr>
              <a:t>famille , restaurée </a:t>
            </a:r>
            <a:r>
              <a:rPr lang="fr-FR" i="1" dirty="0">
                <a:latin typeface="Courgette" panose="02000603070400060004" pitchFamily="2" charset="0"/>
              </a:rPr>
              <a:t>au mieux, afin de pouvoir conserver les métiers à tisser sur lesquels ma tante et moi-même avons travaillé. Maison pleine de souvenirs et d histoires !</a:t>
            </a:r>
          </a:p>
        </p:txBody>
      </p:sp>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6705" y="1862051"/>
            <a:ext cx="10058400" cy="4995949"/>
          </a:xfrm>
          <a:prstGeom prst="rect">
            <a:avLst/>
          </a:prstGeom>
        </p:spPr>
      </p:pic>
    </p:spTree>
    <p:extLst>
      <p:ext uri="{BB962C8B-B14F-4D97-AF65-F5344CB8AC3E}">
        <p14:creationId xmlns:p14="http://schemas.microsoft.com/office/powerpoint/2010/main" val="1672432060"/>
      </p:ext>
    </p:extLst>
  </p:cSld>
  <p:clrMapOvr>
    <a:masterClrMapping/>
  </p:clrMapOvr>
  <mc:AlternateContent xmlns:mc="http://schemas.openxmlformats.org/markup-compatibility/2006" xmlns:p14="http://schemas.microsoft.com/office/powerpoint/2010/main">
    <mc:Choice Requires="p14">
      <p:transition spd="slow" p14:dur="2000" advTm="20252"/>
    </mc:Choice>
    <mc:Fallback xmlns="">
      <p:transition spd="slow" advTm="20252"/>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7164000" cy="3309767"/>
          </a:xfrm>
          <a:prstGeom prst="rect">
            <a:avLst/>
          </a:prstGeom>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3531601"/>
            <a:ext cx="7200000" cy="3326399"/>
          </a:xfrm>
          <a:prstGeom prst="rect">
            <a:avLst/>
          </a:prstGeom>
        </p:spPr>
      </p:pic>
      <p:pic>
        <p:nvPicPr>
          <p:cNvPr id="4" name="Image 3"/>
          <p:cNvPicPr>
            <a:picLocks noChangeAspect="1"/>
          </p:cNvPicPr>
          <p:nvPr/>
        </p:nvPicPr>
        <p:blipFill rotWithShape="1">
          <a:blip r:embed="rId4" cstate="print">
            <a:extLst>
              <a:ext uri="{28A0092B-C50C-407E-A947-70E740481C1C}">
                <a14:useLocalDpi xmlns:a14="http://schemas.microsoft.com/office/drawing/2010/main" val="0"/>
              </a:ext>
            </a:extLst>
          </a:blip>
          <a:srcRect r="8957"/>
          <a:stretch/>
        </p:blipFill>
        <p:spPr>
          <a:xfrm>
            <a:off x="7260000" y="0"/>
            <a:ext cx="4932000" cy="3323689"/>
          </a:xfrm>
          <a:prstGeom prst="rect">
            <a:avLst/>
          </a:prstGeom>
        </p:spPr>
      </p:pic>
      <p:pic>
        <p:nvPicPr>
          <p:cNvPr id="5" name="Image 4"/>
          <p:cNvPicPr>
            <a:picLocks noChangeAspect="1"/>
          </p:cNvPicPr>
          <p:nvPr/>
        </p:nvPicPr>
        <p:blipFill rotWithShape="1">
          <a:blip r:embed="rId5" cstate="print">
            <a:extLst>
              <a:ext uri="{28A0092B-C50C-407E-A947-70E740481C1C}">
                <a14:useLocalDpi xmlns:a14="http://schemas.microsoft.com/office/drawing/2010/main" val="0"/>
              </a:ext>
            </a:extLst>
          </a:blip>
          <a:srcRect/>
          <a:stretch/>
        </p:blipFill>
        <p:spPr>
          <a:xfrm>
            <a:off x="7260000" y="3531601"/>
            <a:ext cx="4932000" cy="3326399"/>
          </a:xfrm>
          <a:prstGeom prst="rect">
            <a:avLst/>
          </a:prstGeom>
        </p:spPr>
      </p:pic>
    </p:spTree>
    <p:extLst>
      <p:ext uri="{BB962C8B-B14F-4D97-AF65-F5344CB8AC3E}">
        <p14:creationId xmlns:p14="http://schemas.microsoft.com/office/powerpoint/2010/main" val="1456387736"/>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7178802" y="1844802"/>
            <a:ext cx="6858000" cy="3168396"/>
          </a:xfrm>
          <a:prstGeom prst="rect">
            <a:avLst/>
          </a:prstGeom>
        </p:spPr>
      </p:pic>
      <p:pic>
        <p:nvPicPr>
          <p:cNvPr id="4" name="Image 3"/>
          <p:cNvPicPr>
            <a:picLocks noChangeAspect="1"/>
          </p:cNvPicPr>
          <p:nvPr/>
        </p:nvPicPr>
        <p:blipFill rotWithShape="1">
          <a:blip r:embed="rId3" cstate="print">
            <a:extLst>
              <a:ext uri="{BEBA8EAE-BF5A-486C-A8C5-ECC9F3942E4B}">
                <a14:imgProps xmlns:a14="http://schemas.microsoft.com/office/drawing/2010/main">
                  <a14:imgLayer r:embed="rId4">
                    <a14:imgEffect>
                      <a14:brightnessContrast bright="20000" contrast="-40000"/>
                    </a14:imgEffect>
                  </a14:imgLayer>
                </a14:imgProps>
              </a:ext>
              <a:ext uri="{28A0092B-C50C-407E-A947-70E740481C1C}">
                <a14:useLocalDpi xmlns:a14="http://schemas.microsoft.com/office/drawing/2010/main" val="0"/>
              </a:ext>
            </a:extLst>
          </a:blip>
          <a:srcRect/>
          <a:stretch/>
        </p:blipFill>
        <p:spPr>
          <a:xfrm>
            <a:off x="5983155" y="-1"/>
            <a:ext cx="3002904" cy="6858000"/>
          </a:xfrm>
          <a:prstGeom prst="rect">
            <a:avLst/>
          </a:prstGeom>
        </p:spPr>
      </p:pic>
      <p:pic>
        <p:nvPicPr>
          <p:cNvPr id="6" name="Image 5"/>
          <p:cNvPicPr>
            <a:picLocks noChangeAspect="1"/>
          </p:cNvPicPr>
          <p:nvPr/>
        </p:nvPicPr>
        <p:blipFill rotWithShape="1">
          <a:blip r:embed="rId5" cstate="print">
            <a:extLst>
              <a:ext uri="{28A0092B-C50C-407E-A947-70E740481C1C}">
                <a14:useLocalDpi xmlns:a14="http://schemas.microsoft.com/office/drawing/2010/main" val="0"/>
              </a:ext>
            </a:extLst>
          </a:blip>
          <a:srcRect t="1088" b="1"/>
          <a:stretch/>
        </p:blipFill>
        <p:spPr>
          <a:xfrm rot="5400000">
            <a:off x="-1862051" y="1862051"/>
            <a:ext cx="6858000" cy="3133898"/>
          </a:xfrm>
          <a:prstGeom prst="rect">
            <a:avLst/>
          </a:prstGeom>
        </p:spPr>
      </p:pic>
      <p:pic>
        <p:nvPicPr>
          <p:cNvPr id="7" name="Image 6"/>
          <p:cNvPicPr>
            <a:picLocks noChangeAspect="1"/>
          </p:cNvPicPr>
          <p:nvPr/>
        </p:nvPicPr>
        <p:blipFill rotWithShape="1">
          <a:blip r:embed="rId6" cstate="print">
            <a:extLst>
              <a:ext uri="{28A0092B-C50C-407E-A947-70E740481C1C}">
                <a14:useLocalDpi xmlns:a14="http://schemas.microsoft.com/office/drawing/2010/main" val="0"/>
              </a:ext>
            </a:extLst>
          </a:blip>
          <a:srcRect t="13181"/>
          <a:stretch/>
        </p:blipFill>
        <p:spPr>
          <a:xfrm rot="5400000">
            <a:off x="1131397" y="2053624"/>
            <a:ext cx="6858000" cy="2750751"/>
          </a:xfrm>
          <a:prstGeom prst="rect">
            <a:avLst/>
          </a:prstGeom>
        </p:spPr>
      </p:pic>
    </p:spTree>
    <p:extLst>
      <p:ext uri="{BB962C8B-B14F-4D97-AF65-F5344CB8AC3E}">
        <p14:creationId xmlns:p14="http://schemas.microsoft.com/office/powerpoint/2010/main" val="1092082338"/>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2255" y="634103"/>
            <a:ext cx="1692000" cy="1692000"/>
          </a:xfrm>
          <a:prstGeom prst="rect">
            <a:avLst/>
          </a:prstGeom>
        </p:spPr>
      </p:pic>
      <p:sp>
        <p:nvSpPr>
          <p:cNvPr id="4" name="ZoneTexte 3"/>
          <p:cNvSpPr txBox="1"/>
          <p:nvPr/>
        </p:nvSpPr>
        <p:spPr>
          <a:xfrm>
            <a:off x="4264429" y="4123113"/>
            <a:ext cx="3790603" cy="276999"/>
          </a:xfrm>
          <a:prstGeom prst="rect">
            <a:avLst/>
          </a:prstGeom>
          <a:noFill/>
        </p:spPr>
        <p:txBody>
          <a:bodyPr wrap="square" rtlCol="0">
            <a:spAutoFit/>
          </a:bodyPr>
          <a:lstStyle/>
          <a:p>
            <a:r>
              <a:rPr lang="fr-FR" sz="1200" b="1" dirty="0" smtClean="0"/>
              <a:t>Commentaires du NET et sur place: images perso.</a:t>
            </a:r>
            <a:endParaRPr lang="fr-FR" sz="1200" b="1" dirty="0"/>
          </a:p>
        </p:txBody>
      </p:sp>
    </p:spTree>
    <p:extLst>
      <p:ext uri="{BB962C8B-B14F-4D97-AF65-F5344CB8AC3E}">
        <p14:creationId xmlns:p14="http://schemas.microsoft.com/office/powerpoint/2010/main" val="2093215593"/>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396</TotalTime>
  <Words>407</Words>
  <Application>Microsoft Office PowerPoint</Application>
  <PresentationFormat>Grand écran</PresentationFormat>
  <Paragraphs>12</Paragraphs>
  <Slides>38</Slides>
  <Notes>0</Notes>
  <HiddenSlides>0</HiddenSlides>
  <MMClips>1</MMClips>
  <ScaleCrop>false</ScaleCrop>
  <HeadingPairs>
    <vt:vector size="6" baseType="variant">
      <vt:variant>
        <vt:lpstr>Polices utilisées</vt:lpstr>
      </vt:variant>
      <vt:variant>
        <vt:i4>6</vt:i4>
      </vt:variant>
      <vt:variant>
        <vt:lpstr>Thème</vt:lpstr>
      </vt:variant>
      <vt:variant>
        <vt:i4>1</vt:i4>
      </vt:variant>
      <vt:variant>
        <vt:lpstr>Titres des diapositives</vt:lpstr>
      </vt:variant>
      <vt:variant>
        <vt:i4>38</vt:i4>
      </vt:variant>
    </vt:vector>
  </HeadingPairs>
  <TitlesOfParts>
    <vt:vector size="45" baseType="lpstr">
      <vt:lpstr>Arial</vt:lpstr>
      <vt:lpstr>Calibri</vt:lpstr>
      <vt:lpstr>Calibri Light</vt:lpstr>
      <vt:lpstr>Courgette</vt:lpstr>
      <vt:lpstr>Montserrat</vt:lpstr>
      <vt:lpstr>sfprodisplay</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Admin</cp:lastModifiedBy>
  <cp:revision>17</cp:revision>
  <dcterms:created xsi:type="dcterms:W3CDTF">2026-05-28T15:10:34Z</dcterms:created>
  <dcterms:modified xsi:type="dcterms:W3CDTF">2026-05-30T16:11:27Z</dcterms:modified>
</cp:coreProperties>
</file>