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426" r:id="rId3"/>
    <p:sldId id="430" r:id="rId4"/>
    <p:sldId id="431" r:id="rId5"/>
    <p:sldId id="432" r:id="rId6"/>
    <p:sldId id="433" r:id="rId7"/>
    <p:sldId id="434" r:id="rId8"/>
    <p:sldId id="435" r:id="rId9"/>
    <p:sldId id="436" r:id="rId10"/>
    <p:sldId id="437" r:id="rId11"/>
    <p:sldId id="438" r:id="rId12"/>
    <p:sldId id="439" r:id="rId13"/>
    <p:sldId id="440" r:id="rId14"/>
    <p:sldId id="442" r:id="rId15"/>
    <p:sldId id="441" r:id="rId16"/>
    <p:sldId id="487" r:id="rId17"/>
    <p:sldId id="443" r:id="rId18"/>
    <p:sldId id="448" r:id="rId19"/>
    <p:sldId id="489" r:id="rId20"/>
    <p:sldId id="449" r:id="rId21"/>
    <p:sldId id="488" r:id="rId22"/>
    <p:sldId id="450" r:id="rId23"/>
    <p:sldId id="490" r:id="rId24"/>
    <p:sldId id="451" r:id="rId25"/>
    <p:sldId id="455" r:id="rId26"/>
    <p:sldId id="456" r:id="rId27"/>
    <p:sldId id="458" r:id="rId28"/>
    <p:sldId id="459" r:id="rId29"/>
    <p:sldId id="460" r:id="rId30"/>
    <p:sldId id="461" r:id="rId31"/>
    <p:sldId id="462" r:id="rId32"/>
    <p:sldId id="463" r:id="rId33"/>
    <p:sldId id="464" r:id="rId34"/>
    <p:sldId id="465" r:id="rId35"/>
    <p:sldId id="466" r:id="rId36"/>
    <p:sldId id="467" r:id="rId37"/>
    <p:sldId id="444" r:id="rId38"/>
    <p:sldId id="445" r:id="rId39"/>
    <p:sldId id="446" r:id="rId40"/>
    <p:sldId id="447" r:id="rId41"/>
    <p:sldId id="468" r:id="rId42"/>
    <p:sldId id="469" r:id="rId43"/>
    <p:sldId id="470" r:id="rId44"/>
    <p:sldId id="471" r:id="rId45"/>
    <p:sldId id="472" r:id="rId46"/>
    <p:sldId id="473" r:id="rId47"/>
    <p:sldId id="474" r:id="rId48"/>
    <p:sldId id="475" r:id="rId49"/>
    <p:sldId id="476" r:id="rId50"/>
    <p:sldId id="477" r:id="rId51"/>
    <p:sldId id="478" r:id="rId52"/>
    <p:sldId id="479" r:id="rId53"/>
    <p:sldId id="480" r:id="rId54"/>
    <p:sldId id="481" r:id="rId55"/>
    <p:sldId id="482" r:id="rId56"/>
    <p:sldId id="483" r:id="rId57"/>
    <p:sldId id="484" r:id="rId58"/>
    <p:sldId id="485" r:id="rId59"/>
    <p:sldId id="486" r:id="rId60"/>
    <p:sldId id="356" r:id="rId6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89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78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9F2380-91B0-338E-C0C4-1F0EF8914A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B9B99EB-3A14-CADF-EC17-90028D3C0E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60CE17-6559-C46D-66CB-A22F535E8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DBA27E0-0FAE-BC4E-23D9-72C00CC9D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80932C-DEBF-E955-559E-3A267220D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5353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AE1F2B-E6C4-E545-7DF0-03AC4BB66F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9D21B4F-C248-FD47-AA08-0F01AEDFAB3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36CE3A-246D-E903-8505-839A8085F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87EA8A-2B98-E1DD-9A50-31CBCD1D3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770DBF1-6F09-3DA5-CAF5-7E38A4858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3150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BE7F96-B9A2-B8BA-5173-EC292CCFFA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4473A8F-0A50-D9F4-92A4-6DEBC73EA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7A4C422-3BBE-2DE2-0988-D7294B10F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A07175-9A4E-2DD7-DE52-A89FCC4DB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0813B5-B010-D30D-5F24-DED15B87E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42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A5A5FE-9735-AEF0-D43E-097DFB226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8AE6FCF-CCCE-D4B1-DD70-9F17696CF5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D31DD33-847A-24AB-59D3-8F200CB23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16AEEC1-F420-B62C-8902-51EB1C9F8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B703B48-4E6C-F284-C770-C74BA6B08E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E1130D5-51F8-F59C-B147-E67BDD0A5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4750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06F1D-8759-0217-5FA6-BB4841BB5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ABB9D0-3658-C4A7-001B-A9BAB43BB0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3CA5E4-3064-FF46-40D3-789D504A71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780CB20-6CD9-DF5E-5C90-CBD9E40AC9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16E5113-068D-689D-FB70-26EA9B1278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0AF5A15-DA80-BFBB-1A9A-9CC2A6A160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B43909A7-0140-D63A-9414-2852BB573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E4F71B6-F6BD-F79B-3FFD-396C2F3D0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42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23B35C-BE34-1FB2-E523-ADCE163086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77655E1-88D6-FE6C-5394-75E0FE510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1224488-33C3-D0C3-4CED-1181BC056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A8EB643-25D1-EAAB-F7D9-53B5D52D27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9051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9D68CD6-5927-2111-9BB0-CC984E37C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39EF69E-041A-EE31-9AD8-F41097645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67C9062-CF2D-AC92-0822-D64411132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0292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9DD34-F719-6BDF-2555-7B5BA6F859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88041A6-6B4E-1850-F680-D1D868A4F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9C1CDC2-1462-92B3-A2DD-AB3C461882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EDADBFF-2419-A6CB-B5BD-7B56F3DFC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F2D40B4-BCDB-8698-0557-8F3E7DB0A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D82693-1127-6FCF-BCB9-0DC47CB18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336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6E8B52-0051-623E-A909-48C99BEB8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45B13A2-3497-CCE7-0236-F085EECA8F0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60E3FFC-111B-2AF2-969B-498C059469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8AF5DEF-CA03-1ACA-5064-C448C64714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8CECA85-7578-4381-49CB-4EFE6E13B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EA27AA-87CE-5C87-191C-03F23D119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1664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299A04-1EA0-2CE3-1046-947918E67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EFBA9FA-727F-E541-F3A5-127F9DF770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3C6B76A-55EB-5693-8D8D-B8D7BD13F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19274C5-907F-4EC4-61AD-20566883A4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39EE83-4EAE-D985-B86D-9AE3D6272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11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FDF5129-B668-EF24-8D14-FD768D5E19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DD7F8F7-3992-7106-8A72-6505623924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EC8993-78CD-A073-377D-96937D32A1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A947679-F297-0007-210F-D6C298EE41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E73AC10-1067-F1BC-AA18-257A35C71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39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79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91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67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61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67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83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7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950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000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24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FCD20-5068-4047-BCF2-75590DB99B2A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0B2D28-B715-42CE-9833-467532BE499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001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5E48392-FAF1-9686-62D5-7CE5945236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15CA57A-A7FA-A972-ECEE-FD844392B2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1AA6BC0-D6A1-F784-5ED6-DCFB7DE10E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365B5CD-2C2A-49D7-87D5-C521165B9F1D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8B8B52F-1BBA-854D-3A63-E88F8D1CB38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93278C-5250-57E2-DB3C-0BAACEFDD0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D55AFE-2F67-4AF3-9D0C-39CAC5BF53D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267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76C0A1E-FE4F-4FB3-B304-6E12A1064A64}" type="datetimeFigureOut">
              <a:rPr lang="fr-FR" smtClean="0"/>
              <a:t>13/02/2026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1F5D624-73A0-4E67-97A4-29EB11EA41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042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gif"/><Relationship Id="rId3" Type="http://schemas.openxmlformats.org/officeDocument/2006/relationships/image" Target="../media/image61.jpg"/><Relationship Id="rId7" Type="http://schemas.openxmlformats.org/officeDocument/2006/relationships/image" Target="../media/image65.gif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4.png"/><Relationship Id="rId5" Type="http://schemas.openxmlformats.org/officeDocument/2006/relationships/image" Target="../media/image63.gif"/><Relationship Id="rId4" Type="http://schemas.openxmlformats.org/officeDocument/2006/relationships/image" Target="../media/image6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0D50E3CD-BEDD-9FEC-E4B6-5749CF8FAB92}"/>
              </a:ext>
            </a:extLst>
          </p:cNvPr>
          <p:cNvSpPr txBox="1"/>
          <p:nvPr/>
        </p:nvSpPr>
        <p:spPr>
          <a:xfrm>
            <a:off x="1731628" y="180000"/>
            <a:ext cx="7564892" cy="563231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Christian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partage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sa découverte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la Cathédrale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Notre-Dame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6000" b="0" i="0" u="none" strike="noStrike" kern="1200" cap="none" spc="0" normalizeH="0" baseline="0" noProof="0" dirty="0">
                <a:ln w="50800">
                  <a:solidFill>
                    <a:prstClr val="black"/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Coiny" panose="02000903060500060000" pitchFamily="2" charset="0"/>
                <a:ea typeface="+mn-ea"/>
                <a:cs typeface="+mn-cs"/>
              </a:rPr>
              <a:t>de Strasbourg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506124F8-5006-CCE3-D103-5D8596B5AC18}"/>
              </a:ext>
            </a:extLst>
          </p:cNvPr>
          <p:cNvSpPr txBox="1"/>
          <p:nvPr/>
        </p:nvSpPr>
        <p:spPr>
          <a:xfrm>
            <a:off x="1008000" y="1944418"/>
            <a:ext cx="85450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8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ptos" panose="02110004020202020204"/>
                <a:ea typeface="+mn-ea"/>
                <a:cs typeface="+mn-cs"/>
              </a:rPr>
              <a:t>6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4B44222D-84F2-1C16-3963-75CA6DB3DD9E}"/>
              </a:ext>
            </a:extLst>
          </p:cNvPr>
          <p:cNvSpPr txBox="1"/>
          <p:nvPr/>
        </p:nvSpPr>
        <p:spPr>
          <a:xfrm>
            <a:off x="140494" y="3996000"/>
            <a:ext cx="1888331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hiller" panose="04020404031007020602" pitchFamily="82" charset="0"/>
                <a:ea typeface="+mn-ea"/>
                <a:cs typeface="+mn-cs"/>
              </a:rPr>
              <a:t>L'important est de voir ce qui est invisible pour les autres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2AE8D679-9A93-9B0B-EC1F-89AA41144A71}"/>
              </a:ext>
            </a:extLst>
          </p:cNvPr>
          <p:cNvSpPr txBox="1"/>
          <p:nvPr/>
        </p:nvSpPr>
        <p:spPr>
          <a:xfrm>
            <a:off x="0" y="6012000"/>
            <a:ext cx="9144000" cy="83099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Photos  prises  par  un  découvreur  de  la  ville  de  Strasbourg </a:t>
            </a:r>
          </a:p>
          <a:p>
            <a:pPr marL="0" marR="0" lvl="0" indent="0" algn="ctr" defTabSz="55032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400" b="1" i="0" u="none" strike="noStrike" kern="1200" cap="none" spc="0" normalizeH="0" baseline="0" noProof="0" dirty="0">
                <a:ln w="1905"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urgette" pitchFamily="2" charset="0"/>
                <a:ea typeface="+mn-ea"/>
                <a:cs typeface="+mn-cs"/>
              </a:rPr>
              <a:t>pour  le  plaisir  du  partage  </a:t>
            </a:r>
            <a:endParaRPr kumimoji="0" lang="fr-FR" sz="2400" b="1" i="0" u="none" strike="noStrike" kern="1200" cap="none" spc="0" normalizeH="0" baseline="0" noProof="0" dirty="0">
              <a:ln w="1905">
                <a:noFill/>
              </a:ln>
              <a:solidFill>
                <a:prstClr val="white"/>
              </a:solidFill>
              <a:effectLst/>
              <a:uLnTx/>
              <a:uFillTx/>
              <a:latin typeface="Courgette" pitchFamily="2" charset="0"/>
              <a:ea typeface="+mn-ea"/>
              <a:cs typeface="+mn-cs"/>
            </a:endParaRPr>
          </a:p>
        </p:txBody>
      </p:sp>
      <p:pic>
        <p:nvPicPr>
          <p:cNvPr id="11" name="Image 10" descr="Une image contenant cercle, Graphique, symbole&#10;&#10;Le contenu généré par l’IA peut être incorrect.">
            <a:extLst>
              <a:ext uri="{FF2B5EF4-FFF2-40B4-BE49-F238E27FC236}">
                <a16:creationId xmlns:a16="http://schemas.microsoft.com/office/drawing/2014/main" id="{E338DEB9-A375-FD4F-6716-2F7A2183F9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00" y="1008000"/>
            <a:ext cx="1271758" cy="1080000"/>
          </a:xfrm>
          <a:prstGeom prst="rect">
            <a:avLst/>
          </a:prstGeom>
        </p:spPr>
      </p:pic>
      <p:pic>
        <p:nvPicPr>
          <p:cNvPr id="3" name="Taize Instrumental 10">
            <a:hlinkClick r:id="" action="ppaction://media"/>
            <a:extLst>
              <a:ext uri="{FF2B5EF4-FFF2-40B4-BE49-F238E27FC236}">
                <a16:creationId xmlns:a16="http://schemas.microsoft.com/office/drawing/2014/main" id="{D17122B2-0431-28DB-1E73-6BB827A24D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032750" y="6699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648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000">
        <p:randomBar dir="vert"/>
      </p:transition>
    </mc:Choice>
    <mc:Fallback xmlns="">
      <p:transition spd="slow" advTm="26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9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25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8900"/>
                            </p:stCondLst>
                            <p:childTnLst>
                              <p:par>
                                <p:cTn id="40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350"/>
                            </p:stCondLst>
                            <p:childTnLst>
                              <p:par>
                                <p:cTn id="48" presetID="41" presetClass="entr" presetSubtype="0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9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44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69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8900"/>
                            </p:stCondLst>
                            <p:childTnLst>
                              <p:par>
                                <p:cTn id="69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2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6" grpId="0"/>
      <p:bldP spid="8" grpId="0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archemin : horizontal 6">
            <a:extLst>
              <a:ext uri="{FF2B5EF4-FFF2-40B4-BE49-F238E27FC236}">
                <a16:creationId xmlns:a16="http://schemas.microsoft.com/office/drawing/2014/main" id="{91C7949C-32BE-D0EC-99EB-7744F76939BE}"/>
              </a:ext>
            </a:extLst>
          </p:cNvPr>
          <p:cNvSpPr/>
          <p:nvPr/>
        </p:nvSpPr>
        <p:spPr>
          <a:xfrm>
            <a:off x="71437" y="5291717"/>
            <a:ext cx="9001125" cy="1566283"/>
          </a:xfrm>
          <a:prstGeom prst="horizontalScroll">
            <a:avLst>
              <a:gd name="adj" fmla="val 12500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Deux gardiens ailés veillent en silence de part et d’autre sur la Cathédrale Notre-Dame de Strasbourg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E4C1490F-EF26-FBAB-8065-8936DD6B4F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231" y="6143625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64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6464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2630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738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953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357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ronze, Sculpture, plein air&#10;&#10;Le contenu généré par l’IA peut être incorrect.">
            <a:extLst>
              <a:ext uri="{FF2B5EF4-FFF2-40B4-BE49-F238E27FC236}">
                <a16:creationId xmlns:a16="http://schemas.microsoft.com/office/drawing/2014/main" id="{56D59B82-CEFF-328D-9E03-8386A2BD81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4550" y="-1"/>
            <a:ext cx="4924425" cy="6871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66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, plein air&#10;&#10;Le contenu généré par l’IA peut être incorrect.">
            <a:extLst>
              <a:ext uri="{FF2B5EF4-FFF2-40B4-BE49-F238E27FC236}">
                <a16:creationId xmlns:a16="http://schemas.microsoft.com/office/drawing/2014/main" id="{873B9172-1223-A666-37B3-790AB589B8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850" y="8343"/>
            <a:ext cx="4714875" cy="68830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3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église, plein air, statue&#10;&#10;Le contenu généré par l’IA peut être incorrect.">
            <a:extLst>
              <a:ext uri="{FF2B5EF4-FFF2-40B4-BE49-F238E27FC236}">
                <a16:creationId xmlns:a16="http://schemas.microsoft.com/office/drawing/2014/main" id="{69F0B6D5-00A5-C1F4-116A-12A10E7F1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0175" y="36673"/>
            <a:ext cx="6410325" cy="6855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43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rique, bâtiment, sol&#10;&#10;Le contenu généré par l’IA peut être incorrect.">
            <a:extLst>
              <a:ext uri="{FF2B5EF4-FFF2-40B4-BE49-F238E27FC236}">
                <a16:creationId xmlns:a16="http://schemas.microsoft.com/office/drawing/2014/main" id="{7BF3BF48-1807-8767-3BE0-58D02ADD60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4" y="-39873"/>
            <a:ext cx="4962525" cy="6924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22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urtoir, bâtiment, plein air, métal&#10;&#10;Le contenu généré par l’IA peut être incorrect.">
            <a:extLst>
              <a:ext uri="{FF2B5EF4-FFF2-40B4-BE49-F238E27FC236}">
                <a16:creationId xmlns:a16="http://schemas.microsoft.com/office/drawing/2014/main" id="{AC932F3B-869C-3D61-7109-87A474ED0E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-2579"/>
            <a:ext cx="5057775" cy="6850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38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noir et blanc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1D38C4AD-B988-A0A3-461E-2A09C2770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14"/>
            <a:ext cx="9121729" cy="5461636"/>
          </a:xfrm>
          <a:prstGeom prst="rect">
            <a:avLst/>
          </a:prstGeom>
        </p:spPr>
      </p:pic>
      <p:sp>
        <p:nvSpPr>
          <p:cNvPr id="10" name="Parchemin : horizontal 9">
            <a:extLst>
              <a:ext uri="{FF2B5EF4-FFF2-40B4-BE49-F238E27FC236}">
                <a16:creationId xmlns:a16="http://schemas.microsoft.com/office/drawing/2014/main" id="{6505B3BE-A043-3169-5F02-E5A7EA6E7F90}"/>
              </a:ext>
            </a:extLst>
          </p:cNvPr>
          <p:cNvSpPr/>
          <p:nvPr/>
        </p:nvSpPr>
        <p:spPr>
          <a:xfrm>
            <a:off x="71437" y="5362575"/>
            <a:ext cx="9001125" cy="1566283"/>
          </a:xfrm>
          <a:prstGeom prst="horizontalScroll">
            <a:avLst>
              <a:gd name="adj" fmla="val 12500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En noir et blanc, la Cathédrale Notre -Dame de Strasbourg semble revenir à son propre passé, un fragment d’histoire qui se révèle dans la simplicité de la lumière et de la pierre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1613277-A8D9-ED9E-F68C-CA2185D5B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0674" y="6319631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76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565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église, bâtiment, statue&#10;&#10;Le contenu généré par l’IA peut être incorrect.">
            <a:extLst>
              <a:ext uri="{FF2B5EF4-FFF2-40B4-BE49-F238E27FC236}">
                <a16:creationId xmlns:a16="http://schemas.microsoft.com/office/drawing/2014/main" id="{7943BBDC-6367-D4CE-C768-D3682EC32B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75" y="46653"/>
            <a:ext cx="5048250" cy="686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70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86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9980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D9CCDA76-7D1A-2BED-D123-F378D39E00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8250" y="-1960"/>
            <a:ext cx="6665595" cy="6859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012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église, statue, bâtiment&#10;&#10;Le contenu généré par l’IA peut être incorrect.">
            <a:extLst>
              <a:ext uri="{FF2B5EF4-FFF2-40B4-BE49-F238E27FC236}">
                <a16:creationId xmlns:a16="http://schemas.microsoft.com/office/drawing/2014/main" id="{A31C628E-6359-B291-0340-763337B7B2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68653"/>
            <a:ext cx="9144001" cy="5520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54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 sur pierr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2AFCEFCD-A843-8466-D57F-8BE43EBB7F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700" y="-33372"/>
            <a:ext cx="6294120" cy="689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884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nuage, plein air, ciel&#10;&#10;Le contenu généré par l’IA peut être incorrect.">
            <a:extLst>
              <a:ext uri="{FF2B5EF4-FFF2-40B4-BE49-F238E27FC236}">
                <a16:creationId xmlns:a16="http://schemas.microsoft.com/office/drawing/2014/main" id="{CA2A6EAD-7746-A67B-1672-D08C59313D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1287"/>
            <a:ext cx="9144000" cy="4835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198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nuage, plein air, statue&#10;&#10;Le contenu généré par l’IA peut être incorrect.">
            <a:extLst>
              <a:ext uri="{FF2B5EF4-FFF2-40B4-BE49-F238E27FC236}">
                <a16:creationId xmlns:a16="http://schemas.microsoft.com/office/drawing/2014/main" id="{74D6A325-8DE1-68C8-9D7B-22DE5792FF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" y="6645"/>
            <a:ext cx="7856220" cy="685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51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4000">
        <p:randomBar dir="vert"/>
      </p:transition>
    </mc:Choice>
    <mc:Fallback>
      <p:transition spd="slow" advTm="4000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statue, mammifère, noir et blanc, sculpture&#10;&#10;Le contenu généré par l’IA peut être incorrect.">
            <a:extLst>
              <a:ext uri="{FF2B5EF4-FFF2-40B4-BE49-F238E27FC236}">
                <a16:creationId xmlns:a16="http://schemas.microsoft.com/office/drawing/2014/main" id="{E3924877-EF16-70D4-917E-369432FC8F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40054"/>
            <a:ext cx="9103205" cy="5951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141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78A9C403-1E91-43A2-80F6-AE140EEA548D}"/>
              </a:ext>
            </a:extLst>
          </p:cNvPr>
          <p:cNvSpPr/>
          <p:nvPr/>
        </p:nvSpPr>
        <p:spPr>
          <a:xfrm>
            <a:off x="71437" y="66675"/>
            <a:ext cx="9001125" cy="981075"/>
          </a:xfrm>
          <a:prstGeom prst="horizontalScroll">
            <a:avLst>
              <a:gd name="adj" fmla="val 12500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Au portail central de la Cathédrale Notre‑Dame de Strasbourg, sur la façade occidentale, la pierre déploie son récit millénaire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CC3B371B-8A22-13D6-CC01-0E1CF6AB51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4474" y="557212"/>
            <a:ext cx="371888" cy="371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09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4125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3384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4575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5966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07455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756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2880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851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 gothique, Architecture médiévale, Symétrie&#10;&#10;Le contenu généré par l’IA peut être incorrect.">
            <a:extLst>
              <a:ext uri="{FF2B5EF4-FFF2-40B4-BE49-F238E27FC236}">
                <a16:creationId xmlns:a16="http://schemas.microsoft.com/office/drawing/2014/main" id="{74E92A73-F486-04E8-EDC0-F56DFBC292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4" y="-17939"/>
            <a:ext cx="5172075" cy="6957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9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ir et blanc, ciel, plein air, bâtiment&#10;&#10;Le contenu généré par l’IA peut être incorrect.">
            <a:extLst>
              <a:ext uri="{FF2B5EF4-FFF2-40B4-BE49-F238E27FC236}">
                <a16:creationId xmlns:a16="http://schemas.microsoft.com/office/drawing/2014/main" id="{CEFF18BB-C54D-6385-8A5A-95C9B71C5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083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 sur pierre, art&#10;&#10;Le contenu généré par l’IA peut être incorrect.">
            <a:extLst>
              <a:ext uri="{FF2B5EF4-FFF2-40B4-BE49-F238E27FC236}">
                <a16:creationId xmlns:a16="http://schemas.microsoft.com/office/drawing/2014/main" id="{EB776F82-3074-28F1-E4EE-69DDA418BB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91590"/>
            <a:ext cx="9156225" cy="4280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9620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7DD81053-E81F-4821-05A5-548E402D31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40080"/>
            <a:ext cx="9144000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itecture gothique, Architecture médiévale, bâtiment&#10;&#10;Le contenu généré par l’IA peut être incorrect.">
            <a:extLst>
              <a:ext uri="{FF2B5EF4-FFF2-40B4-BE49-F238E27FC236}">
                <a16:creationId xmlns:a16="http://schemas.microsoft.com/office/drawing/2014/main" id="{3E06178B-1A24-F83A-3263-A423CE065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441" y="1390650"/>
            <a:ext cx="9191356" cy="406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82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itecture médiévale, bâtiment, Architecture gothique&#10;&#10;Le contenu généré par l’IA peut être incorrect.">
            <a:extLst>
              <a:ext uri="{FF2B5EF4-FFF2-40B4-BE49-F238E27FC236}">
                <a16:creationId xmlns:a16="http://schemas.microsoft.com/office/drawing/2014/main" id="{16DC33A1-28AD-1069-6629-A6D0846B4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588644"/>
            <a:ext cx="9144001" cy="5680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935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ciel, bâtiment&#10;&#10;Le contenu généré par l’IA peut être incorrect.">
            <a:extLst>
              <a:ext uri="{FF2B5EF4-FFF2-40B4-BE49-F238E27FC236}">
                <a16:creationId xmlns:a16="http://schemas.microsoft.com/office/drawing/2014/main" id="{BE43CF0D-3389-BBAB-FE1C-C33F4CDF6E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05400" cy="680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82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bâtiment, plein air, Architecture médiévale, fenêtre&#10;&#10;Le contenu généré par l’IA peut être incorrect.">
            <a:extLst>
              <a:ext uri="{FF2B5EF4-FFF2-40B4-BE49-F238E27FC236}">
                <a16:creationId xmlns:a16="http://schemas.microsoft.com/office/drawing/2014/main" id="{91F32194-C84D-2FDB-FC00-24F4F2255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0130"/>
            <a:ext cx="9147646" cy="477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731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itecture médiévale, plein air, Architecture gothique, fenêtre&#10;&#10;Le contenu généré par l’IA peut être incorrect.">
            <a:extLst>
              <a:ext uri="{FF2B5EF4-FFF2-40B4-BE49-F238E27FC236}">
                <a16:creationId xmlns:a16="http://schemas.microsoft.com/office/drawing/2014/main" id="{9FFEF108-89C0-EFC3-0FD2-44D99F6A22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350" y="28128"/>
            <a:ext cx="5088254" cy="6829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249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statue, plein air&#10;&#10;Le contenu généré par l’IA peut être incorrect.">
            <a:extLst>
              <a:ext uri="{FF2B5EF4-FFF2-40B4-BE49-F238E27FC236}">
                <a16:creationId xmlns:a16="http://schemas.microsoft.com/office/drawing/2014/main" id="{03ED8DF3-E15A-18A3-963B-C721EBCCCD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-24449"/>
            <a:ext cx="6435089" cy="6882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489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itecture, Architecture médiévale&#10;&#10;Le contenu généré par l’IA peut être incorrect.">
            <a:extLst>
              <a:ext uri="{FF2B5EF4-FFF2-40B4-BE49-F238E27FC236}">
                <a16:creationId xmlns:a16="http://schemas.microsoft.com/office/drawing/2014/main" id="{EB6945BF-262F-0366-DC3C-BBBA9B2EDE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" y="0"/>
            <a:ext cx="74523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culpture, statue, Sculpture sur pierre&#10;&#10;Le contenu généré par l’IA peut être incorrect.">
            <a:extLst>
              <a:ext uri="{FF2B5EF4-FFF2-40B4-BE49-F238E27FC236}">
                <a16:creationId xmlns:a16="http://schemas.microsoft.com/office/drawing/2014/main" id="{3B9A4FB2-EAA6-163D-8FEE-B8B68B3ABB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4" y="12700"/>
            <a:ext cx="5133975" cy="684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6881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47E36774-79BC-70A0-8B2C-D8D8B7E08A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1490"/>
            <a:ext cx="9197370" cy="59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30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chitecture médiévale, statue, Architecture gothique&#10;&#10;Le contenu généré par l’IA peut être incorrect.">
            <a:extLst>
              <a:ext uri="{FF2B5EF4-FFF2-40B4-BE49-F238E27FC236}">
                <a16:creationId xmlns:a16="http://schemas.microsoft.com/office/drawing/2014/main" id="{D862CE0C-AE21-19BC-0568-7ED1A297FA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1494"/>
            <a:ext cx="9156024" cy="5802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26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plein air, Sculpture&#10;&#10;Le contenu généré par l’IA peut être incorrect.">
            <a:extLst>
              <a:ext uri="{FF2B5EF4-FFF2-40B4-BE49-F238E27FC236}">
                <a16:creationId xmlns:a16="http://schemas.microsoft.com/office/drawing/2014/main" id="{8CECF088-5D54-264D-5286-0923502F0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824" y="38100"/>
            <a:ext cx="5114925" cy="681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7832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Architecture médiévale, Architecture gothique&#10;&#10;Le contenu généré par l’IA peut être incorrect.">
            <a:extLst>
              <a:ext uri="{FF2B5EF4-FFF2-40B4-BE49-F238E27FC236}">
                <a16:creationId xmlns:a16="http://schemas.microsoft.com/office/drawing/2014/main" id="{0A694713-1FE6-83BC-BB9A-F26B6B5F4A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50" y="0"/>
            <a:ext cx="56007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23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rchemin : horizontal 1">
            <a:extLst>
              <a:ext uri="{FF2B5EF4-FFF2-40B4-BE49-F238E27FC236}">
                <a16:creationId xmlns:a16="http://schemas.microsoft.com/office/drawing/2014/main" id="{4E324BD7-4926-45D7-3BCD-69964AE0BD28}"/>
              </a:ext>
            </a:extLst>
          </p:cNvPr>
          <p:cNvSpPr/>
          <p:nvPr/>
        </p:nvSpPr>
        <p:spPr>
          <a:xfrm>
            <a:off x="71437" y="0"/>
            <a:ext cx="9001125" cy="1257300"/>
          </a:xfrm>
          <a:prstGeom prst="horizontalScroll">
            <a:avLst>
              <a:gd name="adj" fmla="val 12500"/>
            </a:avLst>
          </a:prstGeom>
          <a:gradFill flip="none" rotWithShape="1">
            <a:gsLst>
              <a:gs pos="0">
                <a:schemeClr val="accent2">
                  <a:lumMod val="5000"/>
                  <a:lumOff val="95000"/>
                </a:schemeClr>
              </a:gs>
              <a:gs pos="74000">
                <a:schemeClr val="accent2">
                  <a:lumMod val="45000"/>
                  <a:lumOff val="55000"/>
                </a:schemeClr>
              </a:gs>
              <a:gs pos="83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tx1"/>
                </a:solidFill>
              </a:rPr>
              <a:t>En noir et blanc, la façade occidentale dévoile au portail central la longue mémoire de sa pierre</a:t>
            </a:r>
          </a:p>
        </p:txBody>
      </p:sp>
    </p:spTree>
    <p:extLst>
      <p:ext uri="{BB962C8B-B14F-4D97-AF65-F5344CB8AC3E}">
        <p14:creationId xmlns:p14="http://schemas.microsoft.com/office/powerpoint/2010/main" val="381657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43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75837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Sculpture, bâtiment&#10;&#10;Le contenu généré par l’IA peut être incorrect.">
            <a:extLst>
              <a:ext uri="{FF2B5EF4-FFF2-40B4-BE49-F238E27FC236}">
                <a16:creationId xmlns:a16="http://schemas.microsoft.com/office/drawing/2014/main" id="{FF37DEED-EC0C-860A-9F9F-5560B2DAAB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8604"/>
            <a:ext cx="9144000" cy="6320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47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église, noir et blanc, Sculpture&#10;&#10;Le contenu généré par l’IA peut être incorrect.">
            <a:extLst>
              <a:ext uri="{FF2B5EF4-FFF2-40B4-BE49-F238E27FC236}">
                <a16:creationId xmlns:a16="http://schemas.microsoft.com/office/drawing/2014/main" id="{64DFC24B-D9E5-0693-8161-FAFC48AEF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74" y="-39004"/>
            <a:ext cx="7747635" cy="6897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7173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glise, statue, Sculpture, noir et blanc&#10;&#10;Le contenu généré par l’IA peut être incorrect.">
            <a:extLst>
              <a:ext uri="{FF2B5EF4-FFF2-40B4-BE49-F238E27FC236}">
                <a16:creationId xmlns:a16="http://schemas.microsoft.com/office/drawing/2014/main" id="{2E2E0B86-D324-2030-251A-FDCD379903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53025" cy="687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culpture, art, noir et blanc&#10;&#10;Le contenu généré par l’IA peut être incorrect.">
            <a:extLst>
              <a:ext uri="{FF2B5EF4-FFF2-40B4-BE49-F238E27FC236}">
                <a16:creationId xmlns:a16="http://schemas.microsoft.com/office/drawing/2014/main" id="{B65AFED6-0BB4-DC3F-BD4E-C636A2C13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5905"/>
            <a:ext cx="9125692" cy="379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476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oir et blanc, bâtiment, ciel&#10;&#10;Le contenu généré par l’IA peut être incorrect.">
            <a:extLst>
              <a:ext uri="{FF2B5EF4-FFF2-40B4-BE49-F238E27FC236}">
                <a16:creationId xmlns:a16="http://schemas.microsoft.com/office/drawing/2014/main" id="{3857E6ED-3924-D17A-E2E5-B40C7A9B93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72075" cy="689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86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statue, noir et blanc, fleur&#10;&#10;Le contenu généré par l’IA peut être incorrect.">
            <a:extLst>
              <a:ext uri="{FF2B5EF4-FFF2-40B4-BE49-F238E27FC236}">
                <a16:creationId xmlns:a16="http://schemas.microsoft.com/office/drawing/2014/main" id="{86B2DC83-C569-97BD-8BFF-465D45CE71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91490"/>
            <a:ext cx="9152895" cy="5880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06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sculpture, Sculpture&#10;&#10;Le contenu généré par l’IA peut être incorrect.">
            <a:extLst>
              <a:ext uri="{FF2B5EF4-FFF2-40B4-BE49-F238E27FC236}">
                <a16:creationId xmlns:a16="http://schemas.microsoft.com/office/drawing/2014/main" id="{847C365F-78EE-6E60-CC23-564F4A9F3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-30079"/>
            <a:ext cx="7029450" cy="693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0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Bar dir="vert"/>
      </p:transition>
    </mc:Choice>
    <mc:Fallback xmlns="">
      <p:transition spd="slow" advTm="4000">
        <p:randomBar dir="vert"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odécagone 1">
            <a:extLst>
              <a:ext uri="{FF2B5EF4-FFF2-40B4-BE49-F238E27FC236}">
                <a16:creationId xmlns:a16="http://schemas.microsoft.com/office/drawing/2014/main" id="{63F96C23-989D-6DFC-65C0-8E20DDB1B9BC}"/>
              </a:ext>
            </a:extLst>
          </p:cNvPr>
          <p:cNvSpPr>
            <a:spLocks noChangeAspect="1"/>
          </p:cNvSpPr>
          <p:nvPr/>
        </p:nvSpPr>
        <p:spPr>
          <a:xfrm>
            <a:off x="5369396" y="1928763"/>
            <a:ext cx="540000" cy="540000"/>
          </a:xfrm>
          <a:prstGeom prst="dodecagon">
            <a:avLst/>
          </a:prstGeom>
          <a:blipFill>
            <a:blip r:embed="rId3"/>
            <a:stretch>
              <a:fillRect/>
            </a:stretch>
          </a:blipFill>
          <a:ln w="38100"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fr-FR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ptos" panose="02110004020202020204"/>
              <a:ea typeface="+mn-ea"/>
              <a:cs typeface="+mn-cs"/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2DB9853-EF0B-3833-83C0-EB729BF27E38}"/>
              </a:ext>
            </a:extLst>
          </p:cNvPr>
          <p:cNvSpPr txBox="1"/>
          <p:nvPr/>
        </p:nvSpPr>
        <p:spPr>
          <a:xfrm>
            <a:off x="152400" y="447629"/>
            <a:ext cx="5312246" cy="611192"/>
          </a:xfrm>
          <a:prstGeom prst="rect">
            <a:avLst/>
          </a:prstGeom>
          <a:noFill/>
        </p:spPr>
        <p:txBody>
          <a:bodyPr wrap="square" lIns="85475" tIns="42735" rIns="85475" bIns="42735" rtlCol="0">
            <a:spAutoFit/>
          </a:bodyPr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Musique  de  Taizé</a:t>
            </a:r>
            <a:endParaRPr kumimoji="0" lang="fr-FR" sz="2842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pic>
        <p:nvPicPr>
          <p:cNvPr id="4" name="Image 3" descr="f1daPhotographe.gif">
            <a:extLst>
              <a:ext uri="{FF2B5EF4-FFF2-40B4-BE49-F238E27FC236}">
                <a16:creationId xmlns:a16="http://schemas.microsoft.com/office/drawing/2014/main" id="{A2F3B9FF-48FF-59E6-7374-633C7D0D3E2C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" y="3219225"/>
            <a:ext cx="1692285" cy="1692000"/>
          </a:xfrm>
          <a:prstGeom prst="rect">
            <a:avLst/>
          </a:prstGeom>
        </p:spPr>
      </p:pic>
      <p:pic>
        <p:nvPicPr>
          <p:cNvPr id="5" name="Picture 2" descr="C:\IM\IM\Identities\{20778270-09D0-4E54-8F7B-3114953C022E}\Signature\{55F25316-80BD-4F7C-996C-7B8069AFDF79}\ROLAND~166667.GIF">
            <a:extLst>
              <a:ext uri="{FF2B5EF4-FFF2-40B4-BE49-F238E27FC236}">
                <a16:creationId xmlns:a16="http://schemas.microsoft.com/office/drawing/2014/main" id="{32187F17-F91E-C0B0-2FAD-BEA9A75F833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13799" y="4065225"/>
            <a:ext cx="1337252" cy="6235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304D00D-2D9A-6B30-297C-1D5E3AA91E6B}"/>
              </a:ext>
            </a:extLst>
          </p:cNvPr>
          <p:cNvSpPr txBox="1"/>
          <p:nvPr/>
        </p:nvSpPr>
        <p:spPr>
          <a:xfrm rot="18378657">
            <a:off x="3112024" y="3997862"/>
            <a:ext cx="2001775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Création</a:t>
            </a:r>
            <a:endParaRPr kumimoji="0" lang="fr-FR" sz="3056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4A59367-50BF-C682-BF34-CC06EA51C59C}"/>
              </a:ext>
            </a:extLst>
          </p:cNvPr>
          <p:cNvSpPr txBox="1"/>
          <p:nvPr/>
        </p:nvSpPr>
        <p:spPr>
          <a:xfrm>
            <a:off x="6823450" y="1419225"/>
            <a:ext cx="2000556" cy="611192"/>
          </a:xfrm>
          <a:prstGeom prst="rect">
            <a:avLst/>
          </a:prstGeom>
          <a:noFill/>
        </p:spPr>
        <p:txBody>
          <a:bodyPr wrap="none" lIns="85475" tIns="42735" rIns="85475" bIns="42735" rtlCol="0">
            <a:spAutoFit/>
          </a:bodyPr>
          <a:lstStyle/>
          <a:p>
            <a:pPr marL="0" marR="0" lvl="0" indent="0" algn="l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411" b="0" i="0" u="none" strike="noStrike" kern="1200" cap="none" spc="0" normalizeH="0" baseline="0" noProof="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Permanent Marker" pitchFamily="2" charset="0"/>
                <a:ea typeface="Permanent Marker" pitchFamily="2" charset="0"/>
                <a:cs typeface="+mn-cs"/>
              </a:rPr>
              <a:t>Internet</a:t>
            </a:r>
            <a:endParaRPr kumimoji="0" lang="fr-FR" sz="3838" b="0" i="0" u="none" strike="noStrike" kern="1200" cap="none" spc="0" normalizeH="0" baseline="0" noProof="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effectLst/>
              <a:uLnTx/>
              <a:uFillTx/>
              <a:latin typeface="Permanent Marker" pitchFamily="2" charset="0"/>
              <a:ea typeface="Permanent Marker" pitchFamily="2" charset="0"/>
              <a:cs typeface="+mn-cs"/>
            </a:endParaRPr>
          </a:p>
        </p:txBody>
      </p:sp>
      <p:sp>
        <p:nvSpPr>
          <p:cNvPr id="8" name="Étoile à 12 branches 6">
            <a:extLst>
              <a:ext uri="{FF2B5EF4-FFF2-40B4-BE49-F238E27FC236}">
                <a16:creationId xmlns:a16="http://schemas.microsoft.com/office/drawing/2014/main" id="{BB590FC2-05C0-49C1-95BC-A0FE6AEA1CBD}"/>
              </a:ext>
            </a:extLst>
          </p:cNvPr>
          <p:cNvSpPr>
            <a:spLocks/>
          </p:cNvSpPr>
          <p:nvPr/>
        </p:nvSpPr>
        <p:spPr>
          <a:xfrm>
            <a:off x="8177820" y="5047884"/>
            <a:ext cx="850883" cy="486137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5475" tIns="42735" rIns="85475" bIns="42735" rtlCol="0" anchor="ctr"/>
          <a:lstStyle/>
          <a:p>
            <a:pPr marL="0" marR="0" lvl="0" indent="0" algn="ctr" defTabSz="86016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06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2687</a:t>
            </a: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ECD9AD22-19A5-45E8-D291-45BCA29884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76722" y="6220441"/>
            <a:ext cx="836856" cy="347784"/>
          </a:xfrm>
          <a:prstGeom prst="rect">
            <a:avLst/>
          </a:prstGeom>
        </p:spPr>
      </p:pic>
      <p:pic>
        <p:nvPicPr>
          <p:cNvPr id="10" name="Image 9" descr="C-est-fini.gif">
            <a:extLst>
              <a:ext uri="{FF2B5EF4-FFF2-40B4-BE49-F238E27FC236}">
                <a16:creationId xmlns:a16="http://schemas.microsoft.com/office/drawing/2014/main" id="{F28B0035-C1EA-BB36-9204-58B7FDB999B7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910751" y="3563896"/>
            <a:ext cx="1002827" cy="1002658"/>
          </a:xfrm>
          <a:prstGeom prst="rect">
            <a:avLst/>
          </a:prstGeom>
        </p:spPr>
      </p:pic>
      <p:pic>
        <p:nvPicPr>
          <p:cNvPr id="20" name="Image 19" descr="Une image contenant instrument de musique, guitare, musique, instrument à cordes&#10;&#10;Le contenu généré par l’IA peut être incorrect.">
            <a:extLst>
              <a:ext uri="{FF2B5EF4-FFF2-40B4-BE49-F238E27FC236}">
                <a16:creationId xmlns:a16="http://schemas.microsoft.com/office/drawing/2014/main" id="{AD52F52B-75CC-CD0F-C80C-4C74D648C63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160" y="1625789"/>
            <a:ext cx="1620000" cy="16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85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Bar dir="vert"/>
      </p:transition>
    </mc:Choice>
    <mc:Fallback xmlns="">
      <p:transition spd="slow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000"/>
                            </p:stCondLst>
                            <p:childTnLst>
                              <p:par>
                                <p:cTn id="24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0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0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6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6" grpId="0"/>
      <p:bldP spid="7" grpId="0"/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Thème Office">
  <a:themeElements>
    <a:clrScheme name="Thèm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hèm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</Words>
  <Application>Microsoft Office PowerPoint</Application>
  <PresentationFormat>Affichage à l'écran (4:3)</PresentationFormat>
  <Paragraphs>18</Paragraphs>
  <Slides>59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59</vt:i4>
      </vt:variant>
    </vt:vector>
  </HeadingPairs>
  <TitlesOfParts>
    <vt:vector size="69" baseType="lpstr">
      <vt:lpstr>Aptos</vt:lpstr>
      <vt:lpstr>Aptos Display</vt:lpstr>
      <vt:lpstr>Arial</vt:lpstr>
      <vt:lpstr>Chiller</vt:lpstr>
      <vt:lpstr>Coiny</vt:lpstr>
      <vt:lpstr>Courgette</vt:lpstr>
      <vt:lpstr>Permanent Marker</vt:lpstr>
      <vt:lpstr>Rockwell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14</cp:revision>
  <dcterms:created xsi:type="dcterms:W3CDTF">2026-02-06T15:40:30Z</dcterms:created>
  <dcterms:modified xsi:type="dcterms:W3CDTF">2026-02-13T16:24:08Z</dcterms:modified>
</cp:coreProperties>
</file>