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426" r:id="rId3"/>
    <p:sldId id="429" r:id="rId4"/>
    <p:sldId id="439" r:id="rId5"/>
    <p:sldId id="427" r:id="rId6"/>
    <p:sldId id="438" r:id="rId7"/>
    <p:sldId id="428" r:id="rId8"/>
    <p:sldId id="442" r:id="rId9"/>
    <p:sldId id="430" r:id="rId10"/>
    <p:sldId id="431" r:id="rId11"/>
    <p:sldId id="440" r:id="rId12"/>
    <p:sldId id="432" r:id="rId13"/>
    <p:sldId id="441" r:id="rId14"/>
    <p:sldId id="433" r:id="rId15"/>
    <p:sldId id="443" r:id="rId16"/>
    <p:sldId id="434" r:id="rId17"/>
    <p:sldId id="435" r:id="rId18"/>
    <p:sldId id="437" r:id="rId19"/>
    <p:sldId id="436" r:id="rId20"/>
    <p:sldId id="444" r:id="rId21"/>
    <p:sldId id="452" r:id="rId22"/>
    <p:sldId id="445" r:id="rId23"/>
    <p:sldId id="459" r:id="rId24"/>
    <p:sldId id="446" r:id="rId25"/>
    <p:sldId id="451" r:id="rId26"/>
    <p:sldId id="447" r:id="rId27"/>
    <p:sldId id="450" r:id="rId28"/>
    <p:sldId id="448" r:id="rId29"/>
    <p:sldId id="453" r:id="rId30"/>
    <p:sldId id="449" r:id="rId31"/>
    <p:sldId id="454" r:id="rId32"/>
    <p:sldId id="455" r:id="rId33"/>
    <p:sldId id="456" r:id="rId34"/>
    <p:sldId id="457" r:id="rId35"/>
    <p:sldId id="460" r:id="rId36"/>
    <p:sldId id="458" r:id="rId37"/>
    <p:sldId id="463" r:id="rId38"/>
    <p:sldId id="469" r:id="rId39"/>
    <p:sldId id="461" r:id="rId40"/>
    <p:sldId id="472" r:id="rId41"/>
    <p:sldId id="466" r:id="rId42"/>
    <p:sldId id="468" r:id="rId43"/>
    <p:sldId id="462" r:id="rId44"/>
    <p:sldId id="467" r:id="rId45"/>
    <p:sldId id="464" r:id="rId46"/>
    <p:sldId id="470" r:id="rId47"/>
    <p:sldId id="465" r:id="rId48"/>
    <p:sldId id="471" r:id="rId49"/>
    <p:sldId id="473" r:id="rId50"/>
    <p:sldId id="474" r:id="rId51"/>
    <p:sldId id="475" r:id="rId52"/>
    <p:sldId id="476" r:id="rId53"/>
    <p:sldId id="477" r:id="rId54"/>
    <p:sldId id="478" r:id="rId55"/>
    <p:sldId id="479" r:id="rId56"/>
    <p:sldId id="490" r:id="rId57"/>
    <p:sldId id="506" r:id="rId58"/>
    <p:sldId id="484" r:id="rId59"/>
    <p:sldId id="485" r:id="rId60"/>
    <p:sldId id="486" r:id="rId61"/>
    <p:sldId id="487" r:id="rId62"/>
    <p:sldId id="488" r:id="rId63"/>
    <p:sldId id="489" r:id="rId64"/>
    <p:sldId id="491" r:id="rId65"/>
    <p:sldId id="492" r:id="rId66"/>
    <p:sldId id="493" r:id="rId67"/>
    <p:sldId id="494" r:id="rId68"/>
    <p:sldId id="495" r:id="rId69"/>
    <p:sldId id="496" r:id="rId70"/>
    <p:sldId id="497" r:id="rId71"/>
    <p:sldId id="498" r:id="rId72"/>
    <p:sldId id="356" r:id="rId7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U3fYSxDj1nVQu4SZD/3Ow==" hashData="wQUs7ZlRGzXgYUWBcMKSwidn8C5gCV5jV2ZABw68fdQF+dZCMVxVHy6BhhvcmCfVNl7NbEbT+evC2XRnGRX/b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1133" y="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573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3B02D1-2F4D-C198-DF5C-685CD4B7E4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CAF1FDE-CD2F-F9F8-25B3-5478CEC3CE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BB53BC-AF53-2DAB-3B42-22F538A53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937BA-76AC-4CA9-AC44-7A39638DCD3E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8B645C-21E0-1F20-EFCD-086D99E3B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0B1C118-102F-5140-176D-E8D853F33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5BD6E-6CD2-4D39-B7FC-92F16B1D52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626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CB7984-4C7B-886B-8FF2-C62A27BB1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F1C63A-53EC-2A94-836C-359DDCBB42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9A6EBB2-0CEA-3A5C-EB88-E698E24D6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937BA-76AC-4CA9-AC44-7A39638DCD3E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8C1593-353F-177F-91D1-C746576BE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694793-CD69-C7FD-D9FF-B9545EAF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5BD6E-6CD2-4D39-B7FC-92F16B1D52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777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BB2685-20D0-D4BB-1B72-9BBC6499E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6A39724-C935-F7AB-5789-7E51CA8AA2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A71BBC-C3E0-AAC0-E125-A6391109A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937BA-76AC-4CA9-AC44-7A39638DCD3E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04D90F-2CAC-D86E-6A00-2C2897731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CDC102-35DE-A2AE-2208-7664FAF9C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5BD6E-6CD2-4D39-B7FC-92F16B1D52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088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2051A7-AF58-D9A9-C431-FAD3BD709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E29D3B-6290-6230-2AF6-4F79521894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29A739-2B8C-E0D3-E6BE-C3915BFCF4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BA2CEA0-31B4-2963-C015-80B826266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937BA-76AC-4CA9-AC44-7A39638DCD3E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4FAEF13-405A-5489-8D0B-16C756AE6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574DA2A-4074-2BCA-8CAF-6A67279FE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5BD6E-6CD2-4D39-B7FC-92F16B1D52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5748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FD5D32-CB3C-B516-C066-57FA36A50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E267BC5-1394-3D21-23FF-C9AD04E6D7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4EDB563-650B-E786-4550-905EA68576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9495655-F133-4585-0F9A-10DBF7A300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5118F25-8BC3-F50D-B901-BEC462B826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778295D-0552-DCBC-AF9A-9B47045850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937BA-76AC-4CA9-AC44-7A39638DCD3E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4681F4C-B812-6315-43B1-44DFC40FF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090A3E9-446F-FB87-1F52-D7692F2DB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5BD6E-6CD2-4D39-B7FC-92F16B1D52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754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0E2F1A-942C-27A2-5C81-B4D0117EE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130A172-A564-342C-3057-688279D15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937BA-76AC-4CA9-AC44-7A39638DCD3E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79CC82E-9DB7-32AB-5955-FED7C593C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153D985-9A53-B6C0-6121-78716C91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5BD6E-6CD2-4D39-B7FC-92F16B1D52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09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60292E0-4D3D-68F2-43BE-4DCBEAF9E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937BA-76AC-4CA9-AC44-7A39638DCD3E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06F376A-4511-D2CF-C084-A54D98514A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9489B13-23DE-462F-9A55-ACB981C87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5BD6E-6CD2-4D39-B7FC-92F16B1D52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72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A72941-B98B-54DF-5E42-4EB4021D4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629DAA0-9183-72B4-C41A-E4394EF4B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D8621D7-47FD-436F-72C3-A7B69575AA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800680F-7963-3684-9045-8CFA80CD8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937BA-76AC-4CA9-AC44-7A39638DCD3E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2A4B44E-A6FF-5843-55C4-A4DCDC548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1FA92C0-A8EC-0782-A503-C1714DD33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5BD6E-6CD2-4D39-B7FC-92F16B1D52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5004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B6BFBF-A133-DE63-8DCC-4A4B79521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DEDEFA4-8953-0E8F-45FE-02A0183AAA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E9B793A-107E-6DE0-7044-977DF8D40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2538DCF-17A5-8137-5551-ED20B0BEB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937BA-76AC-4CA9-AC44-7A39638DCD3E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9403F78-D327-DD04-A1FE-EB09A3A40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666F02-8A73-A6B6-AF0C-72B98ED4B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5BD6E-6CD2-4D39-B7FC-92F16B1D52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58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05C121-8B9A-BAF6-E9DA-FC2261E2D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89F2B29-1EFF-7784-ED18-6151ED93BF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16F0981-DACF-B259-A588-5154D56B5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937BA-76AC-4CA9-AC44-7A39638DCD3E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96F9445-06FC-C928-6AED-B38CEE571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E437C4-B151-69F6-BAF3-B67E78FE4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5BD6E-6CD2-4D39-B7FC-92F16B1D52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523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60E657E-FBEE-89AF-80EB-D44E6C8AFD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F2B0FE4-564F-A3CA-DBC8-6742603C68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C85D04-5D14-F371-2DB4-C6B3991A0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937BA-76AC-4CA9-AC44-7A39638DCD3E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FD0E09-C853-291D-1263-B5483D444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6A3E35-F38D-67D1-4F21-64BA76217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E5BD6E-6CD2-4D39-B7FC-92F16B1D52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49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8477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028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897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408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154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076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17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520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806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365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653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4D04CC2-8E5F-9242-865E-E94A373AF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F885E06-514E-5EFF-F62A-C2F114D021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E9D4FB-7087-1088-CC94-BBC8AE3003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6937BA-76AC-4CA9-AC44-7A39638DCD3E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7E50C3-1D4C-0919-04BC-48DA02BC35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7CAD32-9E52-E076-9CFD-F8C1DC3536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8E5BD6E-6CD2-4D39-B7FC-92F16B1D52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2993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76C0A1E-FE4F-4FB3-B304-6E12A1064A64}" type="datetimeFigureOut">
              <a:rPr lang="fr-FR" smtClean="0"/>
              <a:t>04/02/2026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F5D624-73A0-4E67-97A4-29EB11EA41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4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gif"/><Relationship Id="rId3" Type="http://schemas.openxmlformats.org/officeDocument/2006/relationships/image" Target="../media/image76.jpg"/><Relationship Id="rId7" Type="http://schemas.openxmlformats.org/officeDocument/2006/relationships/image" Target="../media/image80.gif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9.png"/><Relationship Id="rId5" Type="http://schemas.openxmlformats.org/officeDocument/2006/relationships/image" Target="../media/image78.gif"/><Relationship Id="rId4" Type="http://schemas.openxmlformats.org/officeDocument/2006/relationships/image" Target="../media/image7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D50E3CD-BEDD-9FEC-E4B6-5749CF8FAB92}"/>
              </a:ext>
            </a:extLst>
          </p:cNvPr>
          <p:cNvSpPr txBox="1"/>
          <p:nvPr/>
        </p:nvSpPr>
        <p:spPr>
          <a:xfrm>
            <a:off x="1731628" y="21850"/>
            <a:ext cx="7564892" cy="563231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Christian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partage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sa découverte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de la Cathédrale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Notre-Dame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de Strasbourg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06124F8-5006-CCE3-D103-5D8596B5AC18}"/>
              </a:ext>
            </a:extLst>
          </p:cNvPr>
          <p:cNvSpPr txBox="1"/>
          <p:nvPr/>
        </p:nvSpPr>
        <p:spPr>
          <a:xfrm>
            <a:off x="1008000" y="1944418"/>
            <a:ext cx="8545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4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B44222D-84F2-1C16-3963-75CA6DB3DD9E}"/>
              </a:ext>
            </a:extLst>
          </p:cNvPr>
          <p:cNvSpPr txBox="1"/>
          <p:nvPr/>
        </p:nvSpPr>
        <p:spPr>
          <a:xfrm>
            <a:off x="140494" y="3996000"/>
            <a:ext cx="188833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hiller" panose="04020404031007020602" pitchFamily="82" charset="0"/>
                <a:ea typeface="+mn-ea"/>
                <a:cs typeface="+mn-cs"/>
              </a:rPr>
              <a:t>L'important est de voir ce qui est invisible pour les autres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AE8D679-9A93-9B0B-EC1F-89AA41144A71}"/>
              </a:ext>
            </a:extLst>
          </p:cNvPr>
          <p:cNvSpPr txBox="1"/>
          <p:nvPr/>
        </p:nvSpPr>
        <p:spPr>
          <a:xfrm>
            <a:off x="0" y="6012000"/>
            <a:ext cx="9144000" cy="830997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5503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Photos  prises  par  un  découvreur  de  la  ville  de  Strasbourg </a:t>
            </a:r>
          </a:p>
          <a:p>
            <a:pPr marL="0" marR="0" lvl="0" indent="0" algn="ctr" defTabSz="5503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pour  le  plaisir  du  partage  </a:t>
            </a:r>
            <a:endParaRPr kumimoji="0" lang="fr-FR" sz="2400" b="1" i="0" u="none" strike="noStrike" kern="1200" cap="none" spc="0" normalizeH="0" baseline="0" noProof="0" dirty="0">
              <a:ln w="1905">
                <a:noFill/>
              </a:ln>
              <a:solidFill>
                <a:prstClr val="white"/>
              </a:solidFill>
              <a:effectLst/>
              <a:uLnTx/>
              <a:uFillTx/>
              <a:latin typeface="Courgette" pitchFamily="2" charset="0"/>
              <a:ea typeface="+mn-ea"/>
              <a:cs typeface="+mn-cs"/>
            </a:endParaRPr>
          </a:p>
        </p:txBody>
      </p:sp>
      <p:pic>
        <p:nvPicPr>
          <p:cNvPr id="11" name="Image 10" descr="Une image contenant cercle, Graphique, symbole&#10;&#10;Le contenu généré par l’IA peut être incorrect.">
            <a:extLst>
              <a:ext uri="{FF2B5EF4-FFF2-40B4-BE49-F238E27FC236}">
                <a16:creationId xmlns:a16="http://schemas.microsoft.com/office/drawing/2014/main" id="{E338DEB9-A375-FD4F-6716-2F7A2183F9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0" y="1008000"/>
            <a:ext cx="1271758" cy="1080000"/>
          </a:xfrm>
          <a:prstGeom prst="rect">
            <a:avLst/>
          </a:prstGeom>
        </p:spPr>
      </p:pic>
      <p:pic>
        <p:nvPicPr>
          <p:cNvPr id="3" name="Taize Instrumental 08">
            <a:hlinkClick r:id="" action="ppaction://media"/>
            <a:extLst>
              <a:ext uri="{FF2B5EF4-FFF2-40B4-BE49-F238E27FC236}">
                <a16:creationId xmlns:a16="http://schemas.microsoft.com/office/drawing/2014/main" id="{63E77765-B421-E13F-CC86-8ED9DCC255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04175" y="52063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64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6000">
        <p:split orient="vert"/>
      </p:transition>
    </mc:Choice>
    <mc:Fallback>
      <p:transition spd="slow" advTm="2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75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400"/>
                            </p:stCondLst>
                            <p:childTnLst>
                              <p:par>
                                <p:cTn id="40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850"/>
                            </p:stCondLst>
                            <p:childTnLst>
                              <p:par>
                                <p:cTn id="48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4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9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4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7400"/>
                            </p:stCondLst>
                            <p:childTnLst>
                              <p:par>
                                <p:cTn id="69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  <p:bldP spid="8" grpId="0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 : horizontal 1">
            <a:extLst>
              <a:ext uri="{FF2B5EF4-FFF2-40B4-BE49-F238E27FC236}">
                <a16:creationId xmlns:a16="http://schemas.microsoft.com/office/drawing/2014/main" id="{416B3DE1-A707-B330-7767-222AB27B0210}"/>
              </a:ext>
            </a:extLst>
          </p:cNvPr>
          <p:cNvSpPr/>
          <p:nvPr/>
        </p:nvSpPr>
        <p:spPr>
          <a:xfrm>
            <a:off x="6854825" y="457200"/>
            <a:ext cx="2289175" cy="5305425"/>
          </a:xfrm>
          <a:prstGeom prst="horizontalScroll">
            <a:avLst>
              <a:gd name="adj" fmla="val 125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tx1"/>
                </a:solidFill>
              </a:rPr>
              <a:t>Au cœur de la Cathédrale Notre-Dame, l’horloge astronomique rappelle que le temps n’est pas seulement une mesure, mais une histoire que Strasbourg écrit depuis des siècles.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D0360E6D-B34E-4FA3-7E92-11FFA5DFA5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2525" y="5013325"/>
            <a:ext cx="371475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31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 dir="in"/>
      </p:transition>
    </mc:Choice>
    <mc:Fallback>
      <p:transition spd="slow">
        <p:split orient="vert" dir="in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cathédrale, Lieux sacrés, lieu de culte&#10;&#10;Le contenu généré par l’IA peut être incorrect.">
            <a:extLst>
              <a:ext uri="{FF2B5EF4-FFF2-40B4-BE49-F238E27FC236}">
                <a16:creationId xmlns:a16="http://schemas.microsoft.com/office/drawing/2014/main" id="{A1674B01-F3EE-A465-8D04-06B18CE4A9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28065"/>
            <a:ext cx="5153025" cy="690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830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017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art, église&#10;&#10;Le contenu généré par l’IA peut être incorrect.">
            <a:extLst>
              <a:ext uri="{FF2B5EF4-FFF2-40B4-BE49-F238E27FC236}">
                <a16:creationId xmlns:a16="http://schemas.microsoft.com/office/drawing/2014/main" id="{AF8FEC51-3F1A-E4FE-4C3D-E1518066E4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299" y="10205"/>
            <a:ext cx="5114925" cy="6850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08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/>
      </p:transition>
    </mc:Choice>
    <mc:Fallback>
      <p:transition spd="slow" advTm="4000">
        <p:spli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4500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orloge, bâtiment, Horloge murale, grand&#10;&#10;Le contenu généré par l’IA peut être incorrect.">
            <a:extLst>
              <a:ext uri="{FF2B5EF4-FFF2-40B4-BE49-F238E27FC236}">
                <a16:creationId xmlns:a16="http://schemas.microsoft.com/office/drawing/2014/main" id="{EE6DE368-0AE9-2549-A31F-A26FDBCCBA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5" y="7687"/>
            <a:ext cx="5124450" cy="689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060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693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148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orloge, bâtiment, cathédrale, chapelle&#10;&#10;Le contenu généré par l’IA peut être incorrect.">
            <a:extLst>
              <a:ext uri="{FF2B5EF4-FFF2-40B4-BE49-F238E27FC236}">
                <a16:creationId xmlns:a16="http://schemas.microsoft.com/office/drawing/2014/main" id="{73466506-C40C-97E2-42C5-222F4A73AB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15516"/>
            <a:ext cx="5038725" cy="683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614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/>
      </p:transition>
    </mc:Choice>
    <mc:Fallback>
      <p:transition spd="slow" advTm="4000">
        <p:spli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928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statue, sanctuaire, vitrail&#10;&#10;Le contenu généré par l’IA peut être incorrect.">
            <a:extLst>
              <a:ext uri="{FF2B5EF4-FFF2-40B4-BE49-F238E27FC236}">
                <a16:creationId xmlns:a16="http://schemas.microsoft.com/office/drawing/2014/main" id="{2F4E63F3-ACDD-E1E6-E9EC-E589A028B6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634" y="0"/>
            <a:ext cx="5844541" cy="6862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029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9137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chapelle, cathédrale, lieu de culte&#10;&#10;Le contenu généré par l’IA peut être incorrect.">
            <a:extLst>
              <a:ext uri="{FF2B5EF4-FFF2-40B4-BE49-F238E27FC236}">
                <a16:creationId xmlns:a16="http://schemas.microsoft.com/office/drawing/2014/main" id="{FDBF0CFD-9120-45B2-83F1-E75B599019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-15309"/>
            <a:ext cx="5124450" cy="6863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010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8930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6337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3929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566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 : horizontal 1">
            <a:extLst>
              <a:ext uri="{FF2B5EF4-FFF2-40B4-BE49-F238E27FC236}">
                <a16:creationId xmlns:a16="http://schemas.microsoft.com/office/drawing/2014/main" id="{214D443D-642C-860C-14C2-24FCEC6EE63B}"/>
              </a:ext>
            </a:extLst>
          </p:cNvPr>
          <p:cNvSpPr/>
          <p:nvPr/>
        </p:nvSpPr>
        <p:spPr>
          <a:xfrm>
            <a:off x="104775" y="0"/>
            <a:ext cx="1857375" cy="5038725"/>
          </a:xfrm>
          <a:prstGeom prst="horizontalScroll">
            <a:avLst>
              <a:gd name="adj" fmla="val 125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tx1"/>
                </a:solidFill>
              </a:rPr>
              <a:t>Chaque pierre est prière, chaque statue est mémoire.</a:t>
            </a:r>
          </a:p>
          <a:p>
            <a:pPr algn="ctr"/>
            <a:r>
              <a:rPr lang="fr-FR" sz="2000" b="1" dirty="0">
                <a:solidFill>
                  <a:schemeClr val="tx1"/>
                </a:solidFill>
              </a:rPr>
              <a:t>Un lieu où le silence parle plus fort que les mots.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7CC1A3D0-910F-2895-4B04-D3F85B4A8A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9031" y="4357481"/>
            <a:ext cx="371888" cy="37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76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chapelle, lieu de culte, cathédrale&#10;&#10;Le contenu généré par l’IA peut être incorrect.">
            <a:extLst>
              <a:ext uri="{FF2B5EF4-FFF2-40B4-BE49-F238E27FC236}">
                <a16:creationId xmlns:a16="http://schemas.microsoft.com/office/drawing/2014/main" id="{D8BB649A-0794-4D95-ED3B-1091476897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24450" cy="68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66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194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Lieux sacrés, Sculpture, chapelle&#10;&#10;Le contenu généré par l’IA peut être incorrect.">
            <a:extLst>
              <a:ext uri="{FF2B5EF4-FFF2-40B4-BE49-F238E27FC236}">
                <a16:creationId xmlns:a16="http://schemas.microsoft.com/office/drawing/2014/main" id="{07967843-D95F-32B8-C0A1-3933704CA5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-7636"/>
            <a:ext cx="5137785" cy="686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82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/>
      </p:transition>
    </mc:Choice>
    <mc:Fallback>
      <p:transition spd="slow" advTm="4000">
        <p:split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0905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bâtiment, Lieux sacrés, chapelle&#10;&#10;Le contenu généré par l’IA peut être incorrect.">
            <a:extLst>
              <a:ext uri="{FF2B5EF4-FFF2-40B4-BE49-F238E27FC236}">
                <a16:creationId xmlns:a16="http://schemas.microsoft.com/office/drawing/2014/main" id="{462030D2-C110-3C20-9C89-436D288552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75" y="7865"/>
            <a:ext cx="4943475" cy="680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490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/>
      </p:transition>
    </mc:Choice>
    <mc:Fallback>
      <p:transition spd="slow" advTm="4000">
        <p:split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9308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Lieux sacrés, cathédrale, bâtiment&#10;&#10;Le contenu généré par l’IA peut être incorrect.">
            <a:extLst>
              <a:ext uri="{FF2B5EF4-FFF2-40B4-BE49-F238E27FC236}">
                <a16:creationId xmlns:a16="http://schemas.microsoft.com/office/drawing/2014/main" id="{6DE7F07B-A7E7-66F2-1D86-E214B815B8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2558"/>
            <a:ext cx="5124450" cy="6878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053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2496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bâtiment, sculpture, Sculpture&#10;&#10;Le contenu généré par l’IA peut être incorrect.">
            <a:extLst>
              <a:ext uri="{FF2B5EF4-FFF2-40B4-BE49-F238E27FC236}">
                <a16:creationId xmlns:a16="http://schemas.microsoft.com/office/drawing/2014/main" id="{99DC9CBF-4A7D-AF4C-28B2-88C514908E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-25400"/>
            <a:ext cx="5162550" cy="688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49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/>
      </p:transition>
    </mc:Choice>
    <mc:Fallback>
      <p:transition spd="slow" advTm="4000">
        <p:split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1238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Lieux sacrés, chapelle, Sculpture&#10;&#10;Le contenu généré par l’IA peut être incorrect.">
            <a:extLst>
              <a:ext uri="{FF2B5EF4-FFF2-40B4-BE49-F238E27FC236}">
                <a16:creationId xmlns:a16="http://schemas.microsoft.com/office/drawing/2014/main" id="{9EE41058-61AC-E731-C57F-30D82FE51A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226" y="37829"/>
            <a:ext cx="4810124" cy="6822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15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bâtiment, art, Sculpture&#10;&#10;Le contenu généré par l’IA peut être incorrect.">
            <a:extLst>
              <a:ext uri="{FF2B5EF4-FFF2-40B4-BE49-F238E27FC236}">
                <a16:creationId xmlns:a16="http://schemas.microsoft.com/office/drawing/2014/main" id="{CCBFBCF9-B91B-C0FE-5ADD-A589ABE79F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02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/>
      </p:transition>
    </mc:Choice>
    <mc:Fallback>
      <p:transition spd="slow" advTm="4000">
        <p:split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bâtiment, vitrail, fenêtre&#10;&#10;Le contenu généré par l’IA peut être incorrect.">
            <a:extLst>
              <a:ext uri="{FF2B5EF4-FFF2-40B4-BE49-F238E27FC236}">
                <a16:creationId xmlns:a16="http://schemas.microsoft.com/office/drawing/2014/main" id="{A7505CE4-217D-8627-343D-252B3FAE2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774" y="0"/>
            <a:ext cx="58864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005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statue, art, Lieux sacrés&#10;&#10;Le contenu généré par l’IA peut être incorrect.">
            <a:extLst>
              <a:ext uri="{FF2B5EF4-FFF2-40B4-BE49-F238E27FC236}">
                <a16:creationId xmlns:a16="http://schemas.microsoft.com/office/drawing/2014/main" id="{58329EC3-8FBE-4B58-161E-9EC53EBAD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53025" cy="687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2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bâtiment, Sculpture, église&#10;&#10;Le contenu généré par l’IA peut être incorrect.">
            <a:extLst>
              <a:ext uri="{FF2B5EF4-FFF2-40B4-BE49-F238E27FC236}">
                <a16:creationId xmlns:a16="http://schemas.microsoft.com/office/drawing/2014/main" id="{CBB947B3-FE3F-6775-E832-A1709300E6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-3810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65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bole, Sculpture, église&#10;&#10;Le contenu généré par l’IA peut être incorrect.">
            <a:extLst>
              <a:ext uri="{FF2B5EF4-FFF2-40B4-BE49-F238E27FC236}">
                <a16:creationId xmlns:a16="http://schemas.microsoft.com/office/drawing/2014/main" id="{A57AAB7D-9E59-782E-E690-45187539CD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300" y="2558"/>
            <a:ext cx="5124450" cy="6878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872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/>
      </p:transition>
    </mc:Choice>
    <mc:Fallback>
      <p:transition spd="slow" advTm="4000">
        <p:split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 : horizontal 1">
            <a:extLst>
              <a:ext uri="{FF2B5EF4-FFF2-40B4-BE49-F238E27FC236}">
                <a16:creationId xmlns:a16="http://schemas.microsoft.com/office/drawing/2014/main" id="{8FDE4D9D-005D-5CE9-CD12-DA7C6D01E06D}"/>
              </a:ext>
            </a:extLst>
          </p:cNvPr>
          <p:cNvSpPr/>
          <p:nvPr/>
        </p:nvSpPr>
        <p:spPr>
          <a:xfrm>
            <a:off x="104776" y="0"/>
            <a:ext cx="1600200" cy="4010025"/>
          </a:xfrm>
          <a:prstGeom prst="horizontalScroll">
            <a:avLst>
              <a:gd name="adj" fmla="val 125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tx1"/>
                </a:solidFill>
              </a:rPr>
              <a:t>Chœur et abside, pierre ancienne tournée vers la lumière et le silence sacré.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5F9054D8-00D7-BED2-04F9-B2B24F8C02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088" y="3429000"/>
            <a:ext cx="371888" cy="37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691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statue, Lieux sacrés&#10;&#10;Le contenu généré par l’IA peut être incorrect.">
            <a:extLst>
              <a:ext uri="{FF2B5EF4-FFF2-40B4-BE49-F238E27FC236}">
                <a16:creationId xmlns:a16="http://schemas.microsoft.com/office/drawing/2014/main" id="{B77F424B-2C6A-E0FD-CD83-D6D82FE05E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5" y="38100"/>
            <a:ext cx="50292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93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148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Lieux sacrés, chapelle, art&#10;&#10;Le contenu généré par l’IA peut être incorrect.">
            <a:extLst>
              <a:ext uri="{FF2B5EF4-FFF2-40B4-BE49-F238E27FC236}">
                <a16:creationId xmlns:a16="http://schemas.microsoft.com/office/drawing/2014/main" id="{74C60918-FE7B-E7DF-D688-C10122C744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475" y="33831"/>
            <a:ext cx="5381625" cy="682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664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/>
      </p:transition>
    </mc:Choice>
    <mc:Fallback>
      <p:transition spd="slow" advTm="4000">
        <p:split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1469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athédrale, coffre&#10;&#10;Le contenu généré par l’IA peut être incorrect.">
            <a:extLst>
              <a:ext uri="{FF2B5EF4-FFF2-40B4-BE49-F238E27FC236}">
                <a16:creationId xmlns:a16="http://schemas.microsoft.com/office/drawing/2014/main" id="{D72A1FB4-8FFD-6F7F-43E0-7F34999694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815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49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Lieux sacrés, chapelle, lieu de culte&#10;&#10;Le contenu généré par l’IA peut être incorrect.">
            <a:extLst>
              <a:ext uri="{FF2B5EF4-FFF2-40B4-BE49-F238E27FC236}">
                <a16:creationId xmlns:a16="http://schemas.microsoft.com/office/drawing/2014/main" id="{567D8F35-7977-E396-D07B-691AAA9F5F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299" y="-20595"/>
            <a:ext cx="5057775" cy="6834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416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065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rgue, chapelle, Tuyau d’orgue, cathédrale&#10;&#10;Le contenu généré par l’IA peut être incorrect.">
            <a:extLst>
              <a:ext uri="{FF2B5EF4-FFF2-40B4-BE49-F238E27FC236}">
                <a16:creationId xmlns:a16="http://schemas.microsoft.com/office/drawing/2014/main" id="{E0EAC11E-CBBF-084C-67B5-FDA09FC28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4" y="7688"/>
            <a:ext cx="5095875" cy="6855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645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3252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itrail, Lieux sacrés, église&#10;&#10;Le contenu généré par l’IA peut être incorrect.">
            <a:extLst>
              <a:ext uri="{FF2B5EF4-FFF2-40B4-BE49-F238E27FC236}">
                <a16:creationId xmlns:a16="http://schemas.microsoft.com/office/drawing/2014/main" id="{C645A308-BCF6-B743-BB85-B9E399B750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451" y="64215"/>
            <a:ext cx="5019674" cy="676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880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/>
      </p:transition>
    </mc:Choice>
    <mc:Fallback>
      <p:transition spd="slow" advTm="4000">
        <p:split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 floral, lieu de culte, art&#10;&#10;Le contenu généré par l’IA peut être incorrect.">
            <a:extLst>
              <a:ext uri="{FF2B5EF4-FFF2-40B4-BE49-F238E27FC236}">
                <a16:creationId xmlns:a16="http://schemas.microsoft.com/office/drawing/2014/main" id="{A3A60A76-054C-A4E5-FC8B-DF1C2B709E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5" y="-63500"/>
            <a:ext cx="5219700" cy="695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chemin : horizontal 3">
            <a:extLst>
              <a:ext uri="{FF2B5EF4-FFF2-40B4-BE49-F238E27FC236}">
                <a16:creationId xmlns:a16="http://schemas.microsoft.com/office/drawing/2014/main" id="{6B8B07BE-1490-440D-71B1-D4BE1A7538DB}"/>
              </a:ext>
            </a:extLst>
          </p:cNvPr>
          <p:cNvSpPr/>
          <p:nvPr/>
        </p:nvSpPr>
        <p:spPr>
          <a:xfrm>
            <a:off x="7334250" y="1704975"/>
            <a:ext cx="1695451" cy="5057776"/>
          </a:xfrm>
          <a:prstGeom prst="horizontalScroll">
            <a:avLst>
              <a:gd name="adj" fmla="val 125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tx1"/>
                </a:solidFill>
              </a:rPr>
              <a:t>Dans le silence de la pierre, la rosace s’allume comme un cœur battant. Lumière, mémoire et souffle d’éternité.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E0BC817-7459-9DCB-3611-FBCD3361E8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7813" y="6157706"/>
            <a:ext cx="371888" cy="37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200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vitrail, Symétrie&#10;&#10;Le contenu généré par l’IA peut être incorrect.">
            <a:extLst>
              <a:ext uri="{FF2B5EF4-FFF2-40B4-BE49-F238E27FC236}">
                <a16:creationId xmlns:a16="http://schemas.microsoft.com/office/drawing/2014/main" id="{930F4099-2B05-3F0A-DAE5-2C84798671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783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1522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bâtiment, vitrail, Symétrie&#10;&#10;Le contenu généré par l’IA peut être incorrect.">
            <a:extLst>
              <a:ext uri="{FF2B5EF4-FFF2-40B4-BE49-F238E27FC236}">
                <a16:creationId xmlns:a16="http://schemas.microsoft.com/office/drawing/2014/main" id="{B10D7850-CA16-B3B0-E862-F83B446757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85724"/>
            <a:ext cx="9029700" cy="677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774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40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/>
      </p:transition>
    </mc:Choice>
    <mc:Fallback>
      <p:transition spd="slow" advTm="4000">
        <p:split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Symétrie, vitrail&#10;&#10;Le contenu généré par l’IA peut être incorrect.">
            <a:extLst>
              <a:ext uri="{FF2B5EF4-FFF2-40B4-BE49-F238E27FC236}">
                <a16:creationId xmlns:a16="http://schemas.microsoft.com/office/drawing/2014/main" id="{5E6D7483-91E6-F606-B535-7F44B49F8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8000"/>
            <a:ext cx="9167550" cy="519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934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 : horizontal 1">
            <a:extLst>
              <a:ext uri="{FF2B5EF4-FFF2-40B4-BE49-F238E27FC236}">
                <a16:creationId xmlns:a16="http://schemas.microsoft.com/office/drawing/2014/main" id="{3F9B4F6E-C588-FE33-67DA-EFE776C01D2F}"/>
              </a:ext>
            </a:extLst>
          </p:cNvPr>
          <p:cNvSpPr/>
          <p:nvPr/>
        </p:nvSpPr>
        <p:spPr>
          <a:xfrm>
            <a:off x="0" y="819150"/>
            <a:ext cx="9144000" cy="5057776"/>
          </a:xfrm>
          <a:prstGeom prst="horizontalScroll">
            <a:avLst>
              <a:gd name="adj" fmla="val 125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tx1"/>
                </a:solidFill>
              </a:rPr>
              <a:t>L’ensemble des tapisseries exposées dans la nef de la cathédrale Notre-Dame de Strasbourg pendant l’Avent forme un cycle narratif consacré à la vie de la Vierge Marie. Ce sont 14 pièces monumentales, tissées entre 1638 et 1657 à Paris, à l’origine pour le chœur de Notre-Dame de Paris, puis acquises par le chapitre de Strasbourg en 1739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6604963-0813-6019-7420-D4EEC55CFB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2112" y="4786106"/>
            <a:ext cx="371888" cy="37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314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001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875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1287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/>
      </p:transition>
    </mc:Choice>
    <mc:Fallback>
      <p:transition spd="slow" advTm="4000">
        <p:split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814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5381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478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/>
      </p:transition>
    </mc:Choice>
    <mc:Fallback>
      <p:transition spd="slow" advTm="4000">
        <p:split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525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8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633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8540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dir="in"/>
      </p:transition>
    </mc:Choice>
    <mc:Fallback>
      <p:transition spd="slow" advTm="4000">
        <p:split dir="in"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719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/>
      </p:transition>
    </mc:Choice>
    <mc:Fallback>
      <p:transition spd="slow" advTm="4000">
        <p:split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9787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/>
      </p:transition>
    </mc:Choice>
    <mc:Fallback>
      <p:transition spd="slow" advTm="4000">
        <p:split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3827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 dir="in"/>
      </p:transition>
    </mc:Choice>
    <mc:Fallback>
      <p:transition spd="slow" advTm="4000">
        <p:split orient="vert" dir="in"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7645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décagone 1">
            <a:extLst>
              <a:ext uri="{FF2B5EF4-FFF2-40B4-BE49-F238E27FC236}">
                <a16:creationId xmlns:a16="http://schemas.microsoft.com/office/drawing/2014/main" id="{63F96C23-989D-6DFC-65C0-8E20DDB1B9BC}"/>
              </a:ext>
            </a:extLst>
          </p:cNvPr>
          <p:cNvSpPr>
            <a:spLocks noChangeAspect="1"/>
          </p:cNvSpPr>
          <p:nvPr/>
        </p:nvSpPr>
        <p:spPr>
          <a:xfrm>
            <a:off x="5369396" y="1928763"/>
            <a:ext cx="540000" cy="540000"/>
          </a:xfrm>
          <a:prstGeom prst="dodecagon">
            <a:avLst/>
          </a:prstGeom>
          <a:blipFill>
            <a:blip r:embed="rId3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2DB9853-EF0B-3833-83C0-EB729BF27E38}"/>
              </a:ext>
            </a:extLst>
          </p:cNvPr>
          <p:cNvSpPr txBox="1"/>
          <p:nvPr/>
        </p:nvSpPr>
        <p:spPr>
          <a:xfrm>
            <a:off x="152400" y="447629"/>
            <a:ext cx="5312246" cy="611192"/>
          </a:xfrm>
          <a:prstGeom prst="rect">
            <a:avLst/>
          </a:prstGeom>
          <a:noFill/>
        </p:spPr>
        <p:txBody>
          <a:bodyPr wrap="square" lIns="85475" tIns="42735" rIns="85475" bIns="42735" rtlCol="0">
            <a:spAutoFit/>
          </a:bodyPr>
          <a:lstStyle/>
          <a:p>
            <a:pPr marL="0" marR="0" lvl="0" indent="0" algn="ctr" defTabSz="86016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411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Musique  de  Taizé</a:t>
            </a:r>
            <a:endParaRPr kumimoji="0" lang="fr-FR" sz="2842" b="0" i="0" u="none" strike="noStrike" kern="1200" cap="none" spc="0" normalizeH="0" baseline="0" noProof="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  <p:pic>
        <p:nvPicPr>
          <p:cNvPr id="4" name="Image 3" descr="f1daPhotographe.gif">
            <a:extLst>
              <a:ext uri="{FF2B5EF4-FFF2-40B4-BE49-F238E27FC236}">
                <a16:creationId xmlns:a16="http://schemas.microsoft.com/office/drawing/2014/main" id="{A2F3B9FF-48FF-59E6-7374-633C7D0D3E2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2400" y="3219225"/>
            <a:ext cx="1692285" cy="1692000"/>
          </a:xfrm>
          <a:prstGeom prst="rect">
            <a:avLst/>
          </a:prstGeom>
        </p:spPr>
      </p:pic>
      <p:pic>
        <p:nvPicPr>
          <p:cNvPr id="5" name="Picture 2" descr="C:\IM\IM\Identities\{20778270-09D0-4E54-8F7B-3114953C022E}\Signature\{55F25316-80BD-4F7C-996C-7B8069AFDF79}\ROLAND~166667.GIF">
            <a:extLst>
              <a:ext uri="{FF2B5EF4-FFF2-40B4-BE49-F238E27FC236}">
                <a16:creationId xmlns:a16="http://schemas.microsoft.com/office/drawing/2014/main" id="{32187F17-F91E-C0B0-2FAD-BEA9A75F833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13799" y="4065225"/>
            <a:ext cx="1337252" cy="623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304D00D-2D9A-6B30-297C-1D5E3AA91E6B}"/>
              </a:ext>
            </a:extLst>
          </p:cNvPr>
          <p:cNvSpPr txBox="1"/>
          <p:nvPr/>
        </p:nvSpPr>
        <p:spPr>
          <a:xfrm rot="18378657">
            <a:off x="3112024" y="3997862"/>
            <a:ext cx="2001775" cy="611192"/>
          </a:xfrm>
          <a:prstGeom prst="rect">
            <a:avLst/>
          </a:prstGeom>
          <a:noFill/>
        </p:spPr>
        <p:txBody>
          <a:bodyPr wrap="none" lIns="85475" tIns="42735" rIns="85475" bIns="42735" rtlCol="0">
            <a:spAutoFit/>
          </a:bodyPr>
          <a:lstStyle/>
          <a:p>
            <a:pPr marL="0" marR="0" lvl="0" indent="0" algn="l" defTabSz="86016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411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Création</a:t>
            </a:r>
            <a:endParaRPr kumimoji="0" lang="fr-FR" sz="3056" b="0" i="0" u="none" strike="noStrike" kern="1200" cap="none" spc="0" normalizeH="0" baseline="0" noProof="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4A59367-50BF-C682-BF34-CC06EA51C59C}"/>
              </a:ext>
            </a:extLst>
          </p:cNvPr>
          <p:cNvSpPr txBox="1"/>
          <p:nvPr/>
        </p:nvSpPr>
        <p:spPr>
          <a:xfrm>
            <a:off x="6823450" y="1419225"/>
            <a:ext cx="2000556" cy="611192"/>
          </a:xfrm>
          <a:prstGeom prst="rect">
            <a:avLst/>
          </a:prstGeom>
          <a:noFill/>
        </p:spPr>
        <p:txBody>
          <a:bodyPr wrap="none" lIns="85475" tIns="42735" rIns="85475" bIns="42735" rtlCol="0">
            <a:spAutoFit/>
          </a:bodyPr>
          <a:lstStyle/>
          <a:p>
            <a:pPr marL="0" marR="0" lvl="0" indent="0" algn="l" defTabSz="86016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411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Internet</a:t>
            </a:r>
            <a:endParaRPr kumimoji="0" lang="fr-FR" sz="3838" b="0" i="0" u="none" strike="noStrike" kern="1200" cap="none" spc="0" normalizeH="0" baseline="0" noProof="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  <p:sp>
        <p:nvSpPr>
          <p:cNvPr id="8" name="Étoile à 12 branches 6">
            <a:extLst>
              <a:ext uri="{FF2B5EF4-FFF2-40B4-BE49-F238E27FC236}">
                <a16:creationId xmlns:a16="http://schemas.microsoft.com/office/drawing/2014/main" id="{BB590FC2-05C0-49C1-95BC-A0FE6AEA1CBD}"/>
              </a:ext>
            </a:extLst>
          </p:cNvPr>
          <p:cNvSpPr>
            <a:spLocks/>
          </p:cNvSpPr>
          <p:nvPr/>
        </p:nvSpPr>
        <p:spPr>
          <a:xfrm>
            <a:off x="8177820" y="5047884"/>
            <a:ext cx="850883" cy="486137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475" tIns="42735" rIns="85475" bIns="42735" rtlCol="0" anchor="ctr"/>
          <a:lstStyle/>
          <a:p>
            <a:pPr marL="0" marR="0" lvl="0" indent="0" algn="ctr" defTabSz="86016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66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2685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ECD9AD22-19A5-45E8-D291-45BCA29884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76722" y="6220441"/>
            <a:ext cx="836856" cy="347784"/>
          </a:xfrm>
          <a:prstGeom prst="rect">
            <a:avLst/>
          </a:prstGeom>
        </p:spPr>
      </p:pic>
      <p:pic>
        <p:nvPicPr>
          <p:cNvPr id="10" name="Image 9" descr="C-est-fini.gif">
            <a:extLst>
              <a:ext uri="{FF2B5EF4-FFF2-40B4-BE49-F238E27FC236}">
                <a16:creationId xmlns:a16="http://schemas.microsoft.com/office/drawing/2014/main" id="{F28B0035-C1EA-BB36-9204-58B7FDB999B7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910751" y="3563896"/>
            <a:ext cx="1002827" cy="1002658"/>
          </a:xfrm>
          <a:prstGeom prst="rect">
            <a:avLst/>
          </a:prstGeom>
        </p:spPr>
      </p:pic>
      <p:pic>
        <p:nvPicPr>
          <p:cNvPr id="20" name="Image 19" descr="Une image contenant instrument de musique, guitare, musique, instrument à cordes&#10;&#10;Le contenu généré par l’IA peut être incorrect.">
            <a:extLst>
              <a:ext uri="{FF2B5EF4-FFF2-40B4-BE49-F238E27FC236}">
                <a16:creationId xmlns:a16="http://schemas.microsoft.com/office/drawing/2014/main" id="{AD52F52B-75CC-CD0F-C80C-4C74D648C6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160" y="1625789"/>
            <a:ext cx="1620000" cy="16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85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6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6" grpId="0"/>
      <p:bldP spid="7" grpId="0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Thème Office">
  <a:themeElements>
    <a:clrScheme name="Thèm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192</Words>
  <Application>Microsoft Office PowerPoint</Application>
  <PresentationFormat>Affichage à l'écran (4:3)</PresentationFormat>
  <Paragraphs>20</Paragraphs>
  <Slides>71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71</vt:i4>
      </vt:variant>
    </vt:vector>
  </HeadingPairs>
  <TitlesOfParts>
    <vt:vector size="81" baseType="lpstr">
      <vt:lpstr>Aptos</vt:lpstr>
      <vt:lpstr>Aptos Display</vt:lpstr>
      <vt:lpstr>Arial</vt:lpstr>
      <vt:lpstr>Chiller</vt:lpstr>
      <vt:lpstr>Coiny</vt:lpstr>
      <vt:lpstr>Courgette</vt:lpstr>
      <vt:lpstr>Permanent Marker</vt:lpstr>
      <vt:lpstr>Rockwell</vt:lpstr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10</cp:revision>
  <dcterms:created xsi:type="dcterms:W3CDTF">2026-02-02T20:53:16Z</dcterms:created>
  <dcterms:modified xsi:type="dcterms:W3CDTF">2026-02-04T20:43:34Z</dcterms:modified>
</cp:coreProperties>
</file>