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61" r:id="rId5"/>
    <p:sldId id="294" r:id="rId6"/>
    <p:sldId id="300" r:id="rId7"/>
    <p:sldId id="259" r:id="rId8"/>
    <p:sldId id="271" r:id="rId9"/>
    <p:sldId id="292" r:id="rId10"/>
    <p:sldId id="260" r:id="rId11"/>
    <p:sldId id="269" r:id="rId12"/>
    <p:sldId id="258" r:id="rId13"/>
    <p:sldId id="290" r:id="rId14"/>
    <p:sldId id="266" r:id="rId15"/>
    <p:sldId id="276" r:id="rId16"/>
    <p:sldId id="264" r:id="rId17"/>
    <p:sldId id="272" r:id="rId18"/>
    <p:sldId id="265" r:id="rId19"/>
    <p:sldId id="302" r:id="rId20"/>
    <p:sldId id="273" r:id="rId21"/>
    <p:sldId id="274" r:id="rId22"/>
    <p:sldId id="282" r:id="rId23"/>
    <p:sldId id="293" r:id="rId24"/>
    <p:sldId id="285" r:id="rId25"/>
    <p:sldId id="277" r:id="rId26"/>
    <p:sldId id="275" r:id="rId27"/>
    <p:sldId id="303" r:id="rId28"/>
    <p:sldId id="284" r:id="rId29"/>
    <p:sldId id="268" r:id="rId30"/>
    <p:sldId id="279" r:id="rId31"/>
    <p:sldId id="280" r:id="rId32"/>
    <p:sldId id="281" r:id="rId33"/>
    <p:sldId id="283" r:id="rId34"/>
    <p:sldId id="278" r:id="rId35"/>
    <p:sldId id="287" r:id="rId36"/>
    <p:sldId id="288" r:id="rId37"/>
    <p:sldId id="289" r:id="rId38"/>
    <p:sldId id="296" r:id="rId39"/>
    <p:sldId id="262" r:id="rId40"/>
    <p:sldId id="298" r:id="rId41"/>
    <p:sldId id="295" r:id="rId42"/>
    <p:sldId id="297" r:id="rId4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12B05CCD-3E5C-4679-862B-EB9AE8DA4EC2}">
          <p14:sldIdLst>
            <p14:sldId id="256"/>
            <p14:sldId id="267"/>
            <p14:sldId id="257"/>
            <p14:sldId id="261"/>
            <p14:sldId id="294"/>
            <p14:sldId id="300"/>
            <p14:sldId id="259"/>
            <p14:sldId id="271"/>
            <p14:sldId id="292"/>
            <p14:sldId id="260"/>
            <p14:sldId id="269"/>
            <p14:sldId id="258"/>
            <p14:sldId id="290"/>
            <p14:sldId id="266"/>
            <p14:sldId id="276"/>
            <p14:sldId id="264"/>
            <p14:sldId id="272"/>
            <p14:sldId id="265"/>
            <p14:sldId id="302"/>
            <p14:sldId id="273"/>
            <p14:sldId id="274"/>
            <p14:sldId id="282"/>
            <p14:sldId id="293"/>
            <p14:sldId id="285"/>
            <p14:sldId id="277"/>
            <p14:sldId id="275"/>
            <p14:sldId id="303"/>
            <p14:sldId id="284"/>
            <p14:sldId id="268"/>
            <p14:sldId id="279"/>
            <p14:sldId id="280"/>
            <p14:sldId id="281"/>
            <p14:sldId id="283"/>
            <p14:sldId id="278"/>
            <p14:sldId id="287"/>
            <p14:sldId id="288"/>
            <p14:sldId id="289"/>
            <p14:sldId id="296"/>
            <p14:sldId id="262"/>
            <p14:sldId id="298"/>
            <p14:sldId id="295"/>
            <p14:sldId id="297"/>
          </p14:sldIdLst>
        </p14:section>
        <p14:section name="Section sans titre" id="{CDB8FF24-624B-4EC8-9767-37880B37DFA9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2" d="100"/>
          <a:sy n="82" d="100"/>
        </p:scale>
        <p:origin x="8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168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82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68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1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063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89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59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45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989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6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562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DC229-2AB8-49D5-A0B2-37744D32C634}" type="datetimeFigureOut">
              <a:rPr lang="fr-FR" smtClean="0"/>
              <a:t>22/05/2026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28892-3CF7-4B9C-BC4A-F16F3874B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800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7205" y="5105399"/>
            <a:ext cx="892959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Roger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Chomeaux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, dit « 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Chomo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», n’est pas qu’un original autodidacte 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suivi les cours des Ecoles Académiques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Valenciennes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puis ceux des Beaux Arts de Paris.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57908" y="339260"/>
            <a:ext cx="87510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Le village 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         d'art </a:t>
            </a:r>
            <a:r>
              <a:rPr lang="fr-FR" sz="32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Préludien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de 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 </a:t>
            </a:r>
            <a:r>
              <a:rPr lang="fr-FR" sz="32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Chomo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(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Achères-          la-Forêt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, Seine-et-Marne)</a:t>
            </a:r>
          </a:p>
        </p:txBody>
      </p:sp>
    </p:spTree>
    <p:extLst>
      <p:ext uri="{BB962C8B-B14F-4D97-AF65-F5344CB8AC3E}">
        <p14:creationId xmlns:p14="http://schemas.microsoft.com/office/powerpoint/2010/main" val="23234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sndAc>
          <p:stSnd loop="1">
            <p:snd r:embed="rId2" name="...Christophe-Maé-Il-est-où-le-bonheur.wav"/>
          </p:stSnd>
        </p:sndAc>
      </p:transition>
    </mc:Choice>
    <mc:Fallback xmlns="">
      <p:transition spd="slow" advTm="15000">
        <p:sndAc>
          <p:stSnd loop="1">
            <p:snd r:embed="rId4" name="...Christophe-Maé-Il-est-où-le-bonheu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2895" y="5094055"/>
            <a:ext cx="83023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Durant 40 ans,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Chomo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de son vrai nom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Roger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Chomeaux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 bâti au milieu des bois à Achères-la-Forêt un ensemble architectural baptisé le « Village d'art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préludien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».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35513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5"/>
          <a:stretch/>
        </p:blipFill>
        <p:spPr>
          <a:xfrm>
            <a:off x="-70412" y="0"/>
            <a:ext cx="921441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3095" y="5260585"/>
            <a:ext cx="865074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Édifié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partir de 1960, cet ensemble se compose de sa maison, de « L'Eglise des Pauvres », du « Sanctuaire des Bois brûlés » et du « Refuge » </a:t>
            </a:r>
          </a:p>
        </p:txBody>
      </p:sp>
    </p:spTree>
    <p:extLst>
      <p:ext uri="{BB962C8B-B14F-4D97-AF65-F5344CB8AC3E}">
        <p14:creationId xmlns:p14="http://schemas.microsoft.com/office/powerpoint/2010/main" val="226251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7909" y="5520302"/>
            <a:ext cx="87923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édifices réalisés à partir d'objets et de matériaux de récupération et ornés de sculptures et de peintures.</a:t>
            </a:r>
          </a:p>
        </p:txBody>
      </p:sp>
    </p:spTree>
    <p:extLst>
      <p:ext uri="{BB962C8B-B14F-4D97-AF65-F5344CB8AC3E}">
        <p14:creationId xmlns:p14="http://schemas.microsoft.com/office/powerpoint/2010/main" val="117442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0323" y="4960259"/>
            <a:ext cx="86633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village unique au monde aux maisons rondes et aux vitraux arc-en-ciel est un petit trésor méconnu de la forêt de Fontainebleau </a:t>
            </a:r>
          </a:p>
        </p:txBody>
      </p:sp>
    </p:spTree>
    <p:extLst>
      <p:ext uri="{BB962C8B-B14F-4D97-AF65-F5344CB8AC3E}">
        <p14:creationId xmlns:p14="http://schemas.microsoft.com/office/powerpoint/2010/main" val="167056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4779819" cy="686720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818" y="-1"/>
            <a:ext cx="4364182" cy="686359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313" y="5605027"/>
            <a:ext cx="87719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Des sculptures de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Chomo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 bizarre dissimilées autour du village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25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85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518" y="189408"/>
            <a:ext cx="88946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       Incursion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dans l’univers de </a:t>
            </a:r>
            <a:r>
              <a:rPr lang="fr-FR" sz="32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Chomo</a:t>
            </a:r>
            <a:endParaRPr lang="fr-FR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  <a:p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 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 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Accueil et information concernant le  village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57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2509" y="4683792"/>
            <a:ext cx="89361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                         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Chomo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,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fascinant artiste total, a laissé derrière lui une quantité impressionnante d’œuvres: sculptures, peintures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expériences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sonores. Il laisse aussi, à sa mort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1999, son royaume. </a:t>
            </a:r>
          </a:p>
        </p:txBody>
      </p:sp>
    </p:spTree>
    <p:extLst>
      <p:ext uri="{BB962C8B-B14F-4D97-AF65-F5344CB8AC3E}">
        <p14:creationId xmlns:p14="http://schemas.microsoft.com/office/powerpoint/2010/main" val="34831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51031" y="125842"/>
            <a:ext cx="684193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Découvrir Le royaume de </a:t>
            </a:r>
            <a:r>
              <a:rPr lang="fr-FR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Fugaz One" pitchFamily="2" charset="0"/>
              </a:rPr>
              <a:t>C</a:t>
            </a:r>
            <a:r>
              <a:rPr lang="fr-F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Fugaz One" pitchFamily="2" charset="0"/>
              </a:rPr>
              <a:t>homo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Fugaz On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5847" y="5218166"/>
            <a:ext cx="814753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Qu’il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baptisera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 village </a:t>
            </a:r>
            <a:r>
              <a:rPr lang="fr-FR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préludien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et y vivra 40 années dans le dénuement le plus total.</a:t>
            </a:r>
          </a:p>
        </p:txBody>
      </p:sp>
    </p:spTree>
    <p:extLst>
      <p:ext uri="{BB962C8B-B14F-4D97-AF65-F5344CB8AC3E}">
        <p14:creationId xmlns:p14="http://schemas.microsoft.com/office/powerpoint/2010/main" val="281801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2032" y="5651745"/>
            <a:ext cx="84640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Écologiques avant l’heure, les bâtiments du Village d’Art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Préludien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sont construits à même le sable. </a:t>
            </a:r>
          </a:p>
        </p:txBody>
      </p:sp>
    </p:spTree>
    <p:extLst>
      <p:ext uri="{BB962C8B-B14F-4D97-AF65-F5344CB8AC3E}">
        <p14:creationId xmlns:p14="http://schemas.microsoft.com/office/powerpoint/2010/main" val="416551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4582" y="5637799"/>
            <a:ext cx="87907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Ils utilisent des matériaux récupérés dans les décharges et les casses, consolidés en plâtre, grillages, bouteilles et bois mort.</a:t>
            </a:r>
          </a:p>
        </p:txBody>
      </p:sp>
    </p:spTree>
    <p:extLst>
      <p:ext uri="{BB962C8B-B14F-4D97-AF65-F5344CB8AC3E}">
        <p14:creationId xmlns:p14="http://schemas.microsoft.com/office/powerpoint/2010/main" val="331561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22031" y="5574213"/>
            <a:ext cx="78075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 la guerre de 40 a changé la donne ,à son retour de captivité en 1941, il ne trouve pas de travail.</a:t>
            </a:r>
            <a:r>
              <a:rPr lang="fr-FR" sz="2800" dirty="0" smtClean="0"/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46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374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747" y="0"/>
            <a:ext cx="458025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5038" y="5242944"/>
            <a:ext cx="84374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part alors s’isoler sur le terrain d’Achères-la-Forêt . C’est là que débute l’aventure du Village d’Art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Préludien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2472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1" y="5032774"/>
            <a:ext cx="88040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osmose avec l’environnement, sans cesse en train d’inventer et de faire, il revisite les techniques et s’approprie la matière. Par exemple, le bois brûlé ou le plastique fondu.</a:t>
            </a:r>
          </a:p>
        </p:txBody>
      </p:sp>
    </p:spTree>
    <p:extLst>
      <p:ext uri="{BB962C8B-B14F-4D97-AF65-F5344CB8AC3E}">
        <p14:creationId xmlns:p14="http://schemas.microsoft.com/office/powerpoint/2010/main" val="315598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30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59878" y="0"/>
            <a:ext cx="66587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grand totem devant L’église-des pauvres construite par  </a:t>
            </a:r>
            <a:r>
              <a:rPr lang="fr-F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Chomo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63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95910" y="406606"/>
            <a:ext cx="4309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 des Pauvres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rosace</a:t>
            </a:r>
            <a:r>
              <a:rPr lang="fr-FR" dirty="0"/>
              <a:t>)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5474677" y="1336431"/>
            <a:ext cx="1254369" cy="9026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507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1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83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27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061" y="0"/>
            <a:ext cx="476593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6980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4123" y="224135"/>
            <a:ext cx="8979877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les traces d’un fou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génial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souvent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comparé au peintre espagnol Salvador Dali ou au facteur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Cheval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son “Palais idéal’’.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Fugaz One" pitchFamily="2" charset="0"/>
              </a:rPr>
              <a:t>La folie créatrice érigée en art. </a:t>
            </a:r>
          </a:p>
        </p:txBody>
      </p:sp>
    </p:spTree>
    <p:extLst>
      <p:ext uri="{BB962C8B-B14F-4D97-AF65-F5344CB8AC3E}">
        <p14:creationId xmlns:p14="http://schemas.microsoft.com/office/powerpoint/2010/main" val="141207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77059" y="5999256"/>
            <a:ext cx="32608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 des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Pauvres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00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69723" y="6015334"/>
            <a:ext cx="538961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Fugaz One" pitchFamily="2" charset="0"/>
              </a:rPr>
              <a:t>Toilette public vision </a:t>
            </a:r>
            <a:r>
              <a:rPr lang="fr-FR" sz="32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Fugaz One" pitchFamily="2" charset="0"/>
              </a:rPr>
              <a:t>Chomo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16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2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032" y="5599790"/>
            <a:ext cx="84640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Écologiques avant l’heure, les bâtiments du Village d’Art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Préludien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sont construits à même le sable. </a:t>
            </a:r>
          </a:p>
        </p:txBody>
      </p:sp>
    </p:spTree>
    <p:extLst>
      <p:ext uri="{BB962C8B-B14F-4D97-AF65-F5344CB8AC3E}">
        <p14:creationId xmlns:p14="http://schemas.microsoft.com/office/powerpoint/2010/main" val="366913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6555" y="5178201"/>
            <a:ext cx="8733481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Sanctuaire des bois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brûlés il utilise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matériaux </a:t>
            </a:r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récupérés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les décharges et les casses, consolidés </a:t>
            </a:r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plâtre, grillages, bouteilles et bois mort.</a:t>
            </a:r>
          </a:p>
          <a:p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78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052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3173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173" y="0"/>
            <a:ext cx="4540827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61953" y="5804319"/>
            <a:ext cx="356219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Fugaz One" pitchFamily="2" charset="0"/>
              </a:rPr>
              <a:t>Vitraux à la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Fugaz One" pitchFamily="2" charset="0"/>
              </a:rPr>
              <a:t>Chomo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35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05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025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747" y="0"/>
            <a:ext cx="45802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24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4662" y="477689"/>
            <a:ext cx="4507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Refuge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son intérieur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70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7538" y="1546"/>
            <a:ext cx="84757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Vitraux par </a:t>
            </a:r>
            <a:r>
              <a:rPr lang="fr-FR" sz="2800" b="1" i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Chomo</a:t>
            </a:r>
            <a:r>
              <a:rPr lang="fr-F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à Achères-la-Forêt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(Seine-et-Marne). Roger </a:t>
            </a:r>
            <a:r>
              <a:rPr lang="fr-FR" sz="2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Chomeaux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, dit « </a:t>
            </a:r>
            <a:r>
              <a:rPr lang="fr-FR" sz="2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Chomo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», artiste pluridisciplinaire ...</a:t>
            </a:r>
          </a:p>
        </p:txBody>
      </p:sp>
    </p:spTree>
    <p:extLst>
      <p:ext uri="{BB962C8B-B14F-4D97-AF65-F5344CB8AC3E}">
        <p14:creationId xmlns:p14="http://schemas.microsoft.com/office/powerpoint/2010/main" val="11354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36663" y="5999257"/>
            <a:ext cx="3797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Refuge (intérieur)</a:t>
            </a:r>
          </a:p>
        </p:txBody>
      </p:sp>
    </p:spTree>
    <p:extLst>
      <p:ext uri="{BB962C8B-B14F-4D97-AF65-F5344CB8AC3E}">
        <p14:creationId xmlns:p14="http://schemas.microsoft.com/office/powerpoint/2010/main" val="401689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93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05"/>
          <a:stretch/>
        </p:blipFill>
        <p:spPr>
          <a:xfrm>
            <a:off x="4407877" y="0"/>
            <a:ext cx="4736122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87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11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47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577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1" y="0"/>
            <a:ext cx="46863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7744" y="2967335"/>
            <a:ext cx="82285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Il avait inventé son propre dialecte pour s’exprimer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00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691" y="4844948"/>
            <a:ext cx="89465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2014, sa fille Geneviève, avec quelques amis et des étudiants de l’École des Beaux-arts de Nantes se mobilisent pour restaurer les édifices.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rêve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Chomo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reprend vie.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451121" y="366052"/>
            <a:ext cx="64860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fil du temps, le Refuge se détériore.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87311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7215" y="4726954"/>
            <a:ext cx="856957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Grâce à cette restauration, le rêve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Chomo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reprend vie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En 2015 se crée l’association des Amis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Chomo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Dès 2016, l’accès au village est rétabli, avec des portes ouvertes annuelles, des visites guidées et des animations musicales.</a:t>
            </a:r>
          </a:p>
        </p:txBody>
      </p:sp>
    </p:spTree>
    <p:extLst>
      <p:ext uri="{BB962C8B-B14F-4D97-AF65-F5344CB8AC3E}">
        <p14:creationId xmlns:p14="http://schemas.microsoft.com/office/powerpoint/2010/main" val="258044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73"/>
          <a:stretch/>
        </p:blipFill>
        <p:spPr>
          <a:xfrm>
            <a:off x="-1" y="0"/>
            <a:ext cx="914370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500298"/>
            <a:ext cx="914370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mort en 1999, à 92 ans, aurait pu effacer son souvenir.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c’était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sans compter sur  son extraordinaire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Village d’Art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Préludien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, le rêve de sa vie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construit de ses mains sur le terrain boisé  à Achères-la-Forêt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Aujourd’hui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 le rêve de </a:t>
            </a:r>
            <a:r>
              <a:rPr lang="fr-FR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Chomo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est indestructible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4909590" y="6050505"/>
            <a:ext cx="375615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Mai 2026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97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</TotalTime>
  <Words>597</Words>
  <Application>Microsoft Office PowerPoint</Application>
  <PresentationFormat>Affichage à l'écran (4:3)</PresentationFormat>
  <Paragraphs>38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38</cp:revision>
  <dcterms:created xsi:type="dcterms:W3CDTF">2026-05-17T13:34:42Z</dcterms:created>
  <dcterms:modified xsi:type="dcterms:W3CDTF">2026-05-22T06:44:41Z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