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60" r:id="rId4"/>
    <p:sldId id="259" r:id="rId5"/>
    <p:sldId id="261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8" r:id="rId17"/>
    <p:sldId id="277" r:id="rId18"/>
    <p:sldId id="276" r:id="rId19"/>
    <p:sldId id="275" r:id="rId20"/>
    <p:sldId id="274" r:id="rId21"/>
    <p:sldId id="280" r:id="rId22"/>
    <p:sldId id="281" r:id="rId23"/>
    <p:sldId id="283" r:id="rId24"/>
    <p:sldId id="282" r:id="rId25"/>
    <p:sldId id="286" r:id="rId26"/>
    <p:sldId id="287" r:id="rId27"/>
    <p:sldId id="263" r:id="rId28"/>
    <p:sldId id="279" r:id="rId29"/>
    <p:sldId id="285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403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33AAF-125A-4F78-818C-4476C65C7498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F109D-C884-4B7D-A466-803C7AB3E6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3400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F109D-C884-4B7D-A466-803C7AB3E6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444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F109D-C884-4B7D-A466-803C7AB3E675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345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9B43CA-6711-1CB2-7013-860D342E8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80F6CF-970E-D9C8-0BD2-83430169C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B7BC12-4E1C-1BAC-2F96-E69EACE55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D6F1BB-70AA-BD83-9732-E9688AE04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D40D70-99E3-D205-757A-2CD241E58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378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A6D98-D98F-BAFF-C1FF-2AEC17EB6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48EF1F-AF44-70C1-02E1-93D2194E6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7E82-A7AF-C518-8C70-CF3197704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74D479-5400-5E83-6375-E5A058340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6EDA18-5A58-184A-FCB4-6F83E1BF6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281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894E5-4E79-CCFE-DB6C-052D90765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14231F-A9BA-264B-80E5-C5A22840C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071158-ACFB-BCDA-1EB6-F27465099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000175-9800-B021-B579-1616B7A76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4C58CB-4D76-7812-0F1C-84148E2C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806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57FB4B-3F70-38E4-FB4C-2A8497856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A73D0F-DFAE-F20C-6FF3-D855237775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2B2A58-8ECD-82FC-680E-4865E5569E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57D23D-3D8A-35AC-6A35-5AA892CCD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B7BE4B-0F98-468D-40F8-62DA0601A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023110-0730-75E8-A3C1-901E57A44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349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0629A-D903-5EB8-402D-CB2A27D89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1CA7A7-E38B-DDA7-CB80-E9063312B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24CD9E-67A0-1E88-C191-0F0878123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AC4A638-31DE-8885-4EC7-80C0A64589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528E6B-C610-EF77-AABB-DFFAF2711E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1C593EF-C777-3AEC-D587-DC9681E57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E0B1762-1580-ACC1-D4B3-ED5902CAD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224672-E6BD-0E5F-5619-E778FB213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232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6A949-96C5-6153-5402-D7D777F86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628F14E-E061-9E25-1246-C8FC8FE8E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D970ADA-988C-8EEA-0051-CD1DE00E8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A5B0B1B-1751-1061-CEE8-AF9172BEB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163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093D371-3237-3F18-055F-3C5F82083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97FCC3-E778-AFD7-2A37-87A5AB442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423A16-59BA-2D3F-58B2-19F1B0604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521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01C34-B93F-AE15-DE8B-9874FF4B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F61EFD-7AB7-4DE6-DCD4-22272A4FCA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EA7BD2-F5FD-E8EB-6051-CB1643DEB8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21BFB3-DC56-B2F2-0911-3BF46F455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A2A76F-21AF-1471-B074-7C6E6A828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10B62F7-DC47-53D4-F0F9-4EA94699D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983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F37854-2F88-79CA-E13E-FD56B2C70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C5B9378-1FEB-9CBD-CD23-5B5FF4FC5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17FF39-CB0A-7BA2-2122-2DC4AC8F32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048873-2907-B471-8109-011C1F47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26F761-FE2B-B206-83E7-B1C1ECA72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4EE9B2-A9F4-CE3F-EF4C-209A8D113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434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8DFA5-1ADC-4D49-2C9A-7A40CC791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CC5A75E-52A9-CD2B-6D42-D338DF6AC5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409AE7-DFF0-6066-4FBF-1FBF848F2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4C5618-6F67-AD94-76B2-47F84C16E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223B66-9C2E-0788-6630-89F0715F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61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04F8BD-1FE0-22BB-D739-1AB83F72E3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85CD0B-DE58-A508-4F73-05FA8200D6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2E4A2D-2D6F-508B-EBAF-9A0EDD2BE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BCD1E1-7137-7D8D-1AB5-FEA770852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5B7F49-0969-52C3-78E6-4A4623DA5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51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795F546-B363-B1A4-A7F0-B6B185FE9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A401D5B-7457-9EC2-58F3-760C3A057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1A6392-E2FA-43B4-E794-3A0DE7D0B8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BE9C2-9EA9-4488-A932-847B584497A0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BF2E7F-D660-F839-F908-42316FA6A2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5B18B7-CCB2-37B2-88E8-E34FF0A2BA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C27BD-CBBA-4FCD-8FF9-CED552CF6F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47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A8D00EF-5CA7-64BA-E3AC-8264EF32C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933" y="1342683"/>
            <a:ext cx="3567568" cy="475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7FFC12-95F6-D0A6-8603-7BF63540546F}"/>
              </a:ext>
            </a:extLst>
          </p:cNvPr>
          <p:cNvSpPr txBox="1"/>
          <p:nvPr/>
        </p:nvSpPr>
        <p:spPr>
          <a:xfrm>
            <a:off x="2125644" y="6094683"/>
            <a:ext cx="4501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Autoportrait 1878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638296-D0C5-332F-52D8-162ACC084328}"/>
              </a:ext>
            </a:extLst>
          </p:cNvPr>
          <p:cNvSpPr/>
          <p:nvPr/>
        </p:nvSpPr>
        <p:spPr>
          <a:xfrm>
            <a:off x="0" y="351007"/>
            <a:ext cx="84313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Je veux voir mes montagnes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BEAA681-00C6-30EE-84B6-089A7BD5BB7E}"/>
              </a:ext>
            </a:extLst>
          </p:cNvPr>
          <p:cNvSpPr txBox="1"/>
          <p:nvPr/>
        </p:nvSpPr>
        <p:spPr>
          <a:xfrm>
            <a:off x="5959648" y="1905506"/>
            <a:ext cx="49434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>
                <a:solidFill>
                  <a:srgbClr val="FFFF00"/>
                </a:solidFill>
              </a:rPr>
              <a:t>Giovanni  SEGANTINI</a:t>
            </a:r>
          </a:p>
          <a:p>
            <a:endParaRPr lang="fr-FR" sz="3200" b="1" i="1" dirty="0">
              <a:solidFill>
                <a:srgbClr val="FFFF00"/>
              </a:solidFill>
            </a:endParaRPr>
          </a:p>
          <a:p>
            <a:r>
              <a:rPr lang="fr-FR" sz="3200" b="1" i="1" dirty="0">
                <a:solidFill>
                  <a:srgbClr val="FFFF00"/>
                </a:solidFill>
              </a:rPr>
              <a:t> exposition Musée</a:t>
            </a:r>
          </a:p>
          <a:p>
            <a:r>
              <a:rPr lang="fr-FR" sz="3200" b="1" i="1" dirty="0">
                <a:solidFill>
                  <a:srgbClr val="FFFF00"/>
                </a:solidFill>
              </a:rPr>
              <a:t> Marmottant – Monet</a:t>
            </a:r>
          </a:p>
          <a:p>
            <a:endParaRPr lang="fr-FR" sz="3200" b="1" i="1" dirty="0">
              <a:solidFill>
                <a:srgbClr val="FFFF00"/>
              </a:solidFill>
            </a:endParaRPr>
          </a:p>
          <a:p>
            <a:r>
              <a:rPr lang="fr-FR" sz="3200" b="1" i="1" dirty="0">
                <a:solidFill>
                  <a:srgbClr val="FFFF00"/>
                </a:solidFill>
              </a:rPr>
              <a:t>Du 29 Avril au 16 Août 2026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EC91E09-9324-1373-F942-29FE298ADC17}"/>
              </a:ext>
            </a:extLst>
          </p:cNvPr>
          <p:cNvSpPr txBox="1"/>
          <p:nvPr/>
        </p:nvSpPr>
        <p:spPr>
          <a:xfrm>
            <a:off x="5142155" y="5231201"/>
            <a:ext cx="6970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440765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  <p:sndAc>
          <p:stSnd>
            <p:snd r:embed="rId2" name="La montagne.wav"/>
          </p:stSnd>
        </p:sndAc>
      </p:transition>
    </mc:Choice>
    <mc:Fallback>
      <p:transition spd="slow">
        <p:fade/>
        <p:sndAc>
          <p:stSnd>
            <p:snd r:embed="rId2" name="La monta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CE15E4-21BF-48D3-5767-B2AF14A97E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9324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3CD3A0-9125-069F-C95F-3182E1905736}"/>
              </a:ext>
            </a:extLst>
          </p:cNvPr>
          <p:cNvSpPr txBox="1"/>
          <p:nvPr/>
        </p:nvSpPr>
        <p:spPr>
          <a:xfrm>
            <a:off x="9593705" y="2998033"/>
            <a:ext cx="23984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Musée MARMOTTANT  MONET  coté jardin</a:t>
            </a:r>
          </a:p>
        </p:txBody>
      </p:sp>
    </p:spTree>
    <p:extLst>
      <p:ext uri="{BB962C8B-B14F-4D97-AF65-F5344CB8AC3E}">
        <p14:creationId xmlns:p14="http://schemas.microsoft.com/office/powerpoint/2010/main" val="1646741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BA54C6-85C5-DC8F-E8B6-DA991AE16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88" y="488833"/>
            <a:ext cx="5654445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EA6DBA-BCD5-CFEE-00C7-B5BEDCA55F18}"/>
              </a:ext>
            </a:extLst>
          </p:cNvPr>
          <p:cNvSpPr txBox="1"/>
          <p:nvPr/>
        </p:nvSpPr>
        <p:spPr>
          <a:xfrm>
            <a:off x="968996" y="4955218"/>
            <a:ext cx="527653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chemeClr val="bg1"/>
                </a:solidFill>
              </a:rPr>
              <a:t>devant le tableau ‘ Labourage’   1888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réalisé dans les Préalpes Lombardes de Caglio (800m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d’alt)  rencontre le succès et, toile achetée par la Galerie Nouvelle d’Art moderne de Rome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885C883-D934-B3C1-4C5C-607B16DCB41F}"/>
              </a:ext>
            </a:extLst>
          </p:cNvPr>
          <p:cNvSpPr txBox="1"/>
          <p:nvPr/>
        </p:nvSpPr>
        <p:spPr>
          <a:xfrm>
            <a:off x="6757450" y="644451"/>
            <a:ext cx="484346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Giovanni SEGANTINI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Né dans la misère, Orphelin à l’âge de 7ans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Destiné à devenir cordonnier, son talent artistique a été découvert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Œuvres du mouvement Naturalisme et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Symbolisme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Peintre des âmes candides et, des pâturages Alpins gorgés de lumière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En 1875 assistant d’un peintre en bâtiment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il suit des cours de peinture aux Beaux-Arts de Brera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Présente en 1879 un tableau au concours de perspective, qui est retenu et, c’est le début de sa carrière…</a:t>
            </a:r>
          </a:p>
        </p:txBody>
      </p:sp>
    </p:spTree>
    <p:extLst>
      <p:ext uri="{BB962C8B-B14F-4D97-AF65-F5344CB8AC3E}">
        <p14:creationId xmlns:p14="http://schemas.microsoft.com/office/powerpoint/2010/main" val="822082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941F70-6357-70E5-3691-9E0FD8661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5878" y="1268145"/>
            <a:ext cx="6089817" cy="406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D9F08A-FAB4-68AD-2CC1-A560EA924DEC}"/>
              </a:ext>
            </a:extLst>
          </p:cNvPr>
          <p:cNvSpPr txBox="1"/>
          <p:nvPr/>
        </p:nvSpPr>
        <p:spPr>
          <a:xfrm>
            <a:off x="6583454" y="5389800"/>
            <a:ext cx="5126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domicile de l’artiste à Savognin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3205E78-A795-F366-9717-C790C86C96A7}"/>
              </a:ext>
            </a:extLst>
          </p:cNvPr>
          <p:cNvSpPr txBox="1"/>
          <p:nvPr/>
        </p:nvSpPr>
        <p:spPr>
          <a:xfrm>
            <a:off x="686305" y="612844"/>
            <a:ext cx="462915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en 1880 il rencontre Luiga Bugatti, se marie, le couple aura 4 enfants</a:t>
            </a:r>
          </a:p>
          <a:p>
            <a:r>
              <a:rPr lang="fr-FR" sz="2000" b="1" i="1" dirty="0"/>
              <a:t>En 1881, s’installe à Pusiano, région des lacs proche de Milan, observe et peint la vie rurale</a:t>
            </a:r>
          </a:p>
          <a:p>
            <a:r>
              <a:rPr lang="fr-FR" sz="2000" b="1" i="1" dirty="0"/>
              <a:t>,</a:t>
            </a:r>
          </a:p>
          <a:p>
            <a:r>
              <a:rPr lang="fr-FR" sz="2000" b="1" i="1" dirty="0"/>
              <a:t>Ensuite il explore les sommets Alpins à</a:t>
            </a:r>
          </a:p>
          <a:p>
            <a:r>
              <a:rPr lang="fr-FR" sz="2000" b="1" i="1" dirty="0"/>
              <a:t>Savognin (1207m alt)</a:t>
            </a:r>
          </a:p>
          <a:p>
            <a:endParaRPr lang="fr-FR" sz="2000" b="1" i="1" dirty="0"/>
          </a:p>
          <a:p>
            <a:r>
              <a:rPr lang="fr-FR" sz="2000" b="1" i="1" dirty="0"/>
              <a:t>En 1891 il présente ses tableaux à la première  Triennale de </a:t>
            </a:r>
            <a:r>
              <a:rPr lang="fr-FR" sz="2000" b="1" i="1" dirty="0" err="1"/>
              <a:t>Bera</a:t>
            </a:r>
            <a:r>
              <a:rPr lang="fr-FR" sz="2000" b="1" i="1" dirty="0"/>
              <a:t>, avec les techniques du divisionnisme Italien</a:t>
            </a:r>
          </a:p>
          <a:p>
            <a:endParaRPr lang="fr-FR" sz="2000" b="1" i="1" dirty="0"/>
          </a:p>
          <a:p>
            <a:r>
              <a:rPr lang="fr-FR" sz="2000" b="1" i="1" dirty="0"/>
              <a:t> en 1894 la famille s’installe dans un chalet au col de la Maloja (1800m) dominant la vallée Suisse de l’ Engadine  et, il entreprend des expéditions photographiques en haute montagne</a:t>
            </a:r>
          </a:p>
        </p:txBody>
      </p:sp>
    </p:spTree>
    <p:extLst>
      <p:ext uri="{BB962C8B-B14F-4D97-AF65-F5344CB8AC3E}">
        <p14:creationId xmlns:p14="http://schemas.microsoft.com/office/powerpoint/2010/main" val="1306635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54A3D4-EB17-AA5C-99BD-17D59CE2B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263" y="279000"/>
            <a:ext cx="58011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963729-92E7-9B1A-ED04-DB6AF01FFABF}"/>
              </a:ext>
            </a:extLst>
          </p:cNvPr>
          <p:cNvSpPr txBox="1"/>
          <p:nvPr/>
        </p:nvSpPr>
        <p:spPr>
          <a:xfrm>
            <a:off x="935120" y="1561623"/>
            <a:ext cx="40623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Midi dans les Alpes    1881</a:t>
            </a:r>
          </a:p>
          <a:p>
            <a:endParaRPr lang="fr-FR" sz="2400" b="1" i="1" dirty="0"/>
          </a:p>
          <a:p>
            <a:r>
              <a:rPr lang="fr-FR" sz="2400" b="1" i="1" dirty="0"/>
              <a:t>Avec comme modèle Barbara Lifter</a:t>
            </a:r>
          </a:p>
          <a:p>
            <a:endParaRPr lang="fr-FR" sz="2400" b="1" i="1" dirty="0"/>
          </a:p>
          <a:p>
            <a:r>
              <a:rPr lang="fr-FR" sz="2400" b="1" i="1" dirty="0"/>
              <a:t> qui aida le couple à élever ses 4 enfants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43618C-CFC9-FB68-BFCF-1859B88DAB96}"/>
              </a:ext>
            </a:extLst>
          </p:cNvPr>
          <p:cNvSpPr txBox="1"/>
          <p:nvPr/>
        </p:nvSpPr>
        <p:spPr>
          <a:xfrm>
            <a:off x="1178756" y="5048952"/>
            <a:ext cx="41073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Huile sur toile    Musée de Saint Moritz</a:t>
            </a:r>
          </a:p>
        </p:txBody>
      </p:sp>
    </p:spTree>
    <p:extLst>
      <p:ext uri="{BB962C8B-B14F-4D97-AF65-F5344CB8AC3E}">
        <p14:creationId xmlns:p14="http://schemas.microsoft.com/office/powerpoint/2010/main" val="3619940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037F12-6F26-E2A2-F155-46D170FBF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269" y="455961"/>
            <a:ext cx="505345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EDC238-0256-1194-4144-DD2B1D10D542}"/>
              </a:ext>
            </a:extLst>
          </p:cNvPr>
          <p:cNvSpPr txBox="1"/>
          <p:nvPr/>
        </p:nvSpPr>
        <p:spPr>
          <a:xfrm>
            <a:off x="1359873" y="4235961"/>
            <a:ext cx="4482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Maison et atelier à  Maloja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5C96A90-F6A6-7D6B-DF10-C776B0B59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864" y="2699129"/>
            <a:ext cx="513586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89BE4A7-5945-916F-EF49-6B718D8CFC98}"/>
              </a:ext>
            </a:extLst>
          </p:cNvPr>
          <p:cNvSpPr txBox="1"/>
          <p:nvPr/>
        </p:nvSpPr>
        <p:spPr>
          <a:xfrm>
            <a:off x="7268006" y="2246441"/>
            <a:ext cx="4108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famille de l’artiste    1898</a:t>
            </a:r>
          </a:p>
        </p:txBody>
      </p:sp>
    </p:spTree>
    <p:extLst>
      <p:ext uri="{BB962C8B-B14F-4D97-AF65-F5344CB8AC3E}">
        <p14:creationId xmlns:p14="http://schemas.microsoft.com/office/powerpoint/2010/main" val="3950570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0CBD168-76B7-060F-E7A9-3C553F3D8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174" y="509328"/>
            <a:ext cx="409091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4BA3695-5677-C6C1-99CD-EBF500BC3B0B}"/>
              </a:ext>
            </a:extLst>
          </p:cNvPr>
          <p:cNvSpPr txBox="1"/>
          <p:nvPr/>
        </p:nvSpPr>
        <p:spPr>
          <a:xfrm>
            <a:off x="917767" y="4335745"/>
            <a:ext cx="373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Récolte de foin  1890-98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34A7540-0662-794C-D9ED-E4BF6BA41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009" y="2766578"/>
            <a:ext cx="6474817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EA912A6-F66F-6930-BC9D-8E082BD60F94}"/>
              </a:ext>
            </a:extLst>
          </p:cNvPr>
          <p:cNvSpPr txBox="1"/>
          <p:nvPr/>
        </p:nvSpPr>
        <p:spPr>
          <a:xfrm>
            <a:off x="6345836" y="2304913"/>
            <a:ext cx="584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l’une des versions des ‘Deux mères’ </a:t>
            </a:r>
          </a:p>
        </p:txBody>
      </p:sp>
    </p:spTree>
    <p:extLst>
      <p:ext uri="{BB962C8B-B14F-4D97-AF65-F5344CB8AC3E}">
        <p14:creationId xmlns:p14="http://schemas.microsoft.com/office/powerpoint/2010/main" val="1793459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CE0B0A-6345-05E7-F7F7-B0A9A018A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709" y="461335"/>
            <a:ext cx="4043478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D14EE3-CD0A-1682-BC9D-C85AD38DF594}"/>
              </a:ext>
            </a:extLst>
          </p:cNvPr>
          <p:cNvSpPr txBox="1"/>
          <p:nvPr/>
        </p:nvSpPr>
        <p:spPr>
          <a:xfrm>
            <a:off x="1566913" y="6041335"/>
            <a:ext cx="3687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 l’Ange de la Vie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E4E8B86-A020-2A04-621A-0CD2524755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7881" y="1466557"/>
            <a:ext cx="594341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AC34B3-A0D9-38A7-B50D-B9FB3CB52D70}"/>
              </a:ext>
            </a:extLst>
          </p:cNvPr>
          <p:cNvSpPr txBox="1"/>
          <p:nvPr/>
        </p:nvSpPr>
        <p:spPr>
          <a:xfrm>
            <a:off x="7210269" y="5246557"/>
            <a:ext cx="3237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Vanité   1897</a:t>
            </a:r>
          </a:p>
        </p:txBody>
      </p:sp>
    </p:spTree>
    <p:extLst>
      <p:ext uri="{BB962C8B-B14F-4D97-AF65-F5344CB8AC3E}">
        <p14:creationId xmlns:p14="http://schemas.microsoft.com/office/powerpoint/2010/main" val="2450559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D65A90-259D-9FB8-6474-397022860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16" y="1356667"/>
            <a:ext cx="3599990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4EE5CFC-E048-FB21-FBD1-970A50E071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6982" y="1356667"/>
            <a:ext cx="3226028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47B6470-6B7E-BF0B-22B6-C6C12A01F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8586" y="1257808"/>
            <a:ext cx="3411998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B361ED6-CA8F-37B8-9167-F85FD6843613}"/>
              </a:ext>
            </a:extLst>
          </p:cNvPr>
          <p:cNvSpPr txBox="1"/>
          <p:nvPr/>
        </p:nvSpPr>
        <p:spPr>
          <a:xfrm>
            <a:off x="331416" y="5254434"/>
            <a:ext cx="119459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Triptyque  des  Alpes        Grand Prix Biennale de Venise 1895 – Médaille d’or à Vienne 1896 </a:t>
            </a:r>
          </a:p>
          <a:p>
            <a:r>
              <a:rPr lang="fr-FR" b="1" i="1" dirty="0"/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0B7E6E2-DC00-D749-D968-3320B307F6B8}"/>
              </a:ext>
            </a:extLst>
          </p:cNvPr>
          <p:cNvSpPr txBox="1"/>
          <p:nvPr/>
        </p:nvSpPr>
        <p:spPr>
          <a:xfrm>
            <a:off x="1269476" y="941350"/>
            <a:ext cx="1723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Nature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DDBBBAD-8753-9296-A6D9-3AEA54C78338}"/>
              </a:ext>
            </a:extLst>
          </p:cNvPr>
          <p:cNvSpPr txBox="1"/>
          <p:nvPr/>
        </p:nvSpPr>
        <p:spPr>
          <a:xfrm>
            <a:off x="5421443" y="941350"/>
            <a:ext cx="1349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>
                <a:solidFill>
                  <a:srgbClr val="FFFF00"/>
                </a:solidFill>
              </a:rPr>
              <a:t>la Vie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9B0B340-DA72-F988-5F3E-3726A9400E50}"/>
              </a:ext>
            </a:extLst>
          </p:cNvPr>
          <p:cNvSpPr txBox="1"/>
          <p:nvPr/>
        </p:nvSpPr>
        <p:spPr>
          <a:xfrm>
            <a:off x="9254993" y="864902"/>
            <a:ext cx="1570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Mort</a:t>
            </a:r>
          </a:p>
        </p:txBody>
      </p:sp>
    </p:spTree>
    <p:extLst>
      <p:ext uri="{BB962C8B-B14F-4D97-AF65-F5344CB8AC3E}">
        <p14:creationId xmlns:p14="http://schemas.microsoft.com/office/powerpoint/2010/main" val="4238430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B15A9B-0629-BE5C-953D-5C2E309A3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117" y="314793"/>
            <a:ext cx="5500000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7FB693-3336-B868-3003-94712979C051}"/>
              </a:ext>
            </a:extLst>
          </p:cNvPr>
          <p:cNvSpPr txBox="1"/>
          <p:nvPr/>
        </p:nvSpPr>
        <p:spPr>
          <a:xfrm>
            <a:off x="2522051" y="3482793"/>
            <a:ext cx="1843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 la Vie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E90FEA0-7A62-98DB-FC97-EB29EF2522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4819" y="3429000"/>
            <a:ext cx="5538458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C215C1B-742E-68ED-4D97-044C5194244F}"/>
              </a:ext>
            </a:extLst>
          </p:cNvPr>
          <p:cNvSpPr txBox="1"/>
          <p:nvPr/>
        </p:nvSpPr>
        <p:spPr>
          <a:xfrm>
            <a:off x="8343524" y="3021128"/>
            <a:ext cx="266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Nature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E2D8F38-6732-672C-0AD4-1468CCC0D1DA}"/>
              </a:ext>
            </a:extLst>
          </p:cNvPr>
          <p:cNvSpPr txBox="1"/>
          <p:nvPr/>
        </p:nvSpPr>
        <p:spPr>
          <a:xfrm>
            <a:off x="144328" y="3713625"/>
            <a:ext cx="6353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Triptyque des Alpes, autre version en paysages</a:t>
            </a:r>
          </a:p>
        </p:txBody>
      </p:sp>
    </p:spTree>
    <p:extLst>
      <p:ext uri="{BB962C8B-B14F-4D97-AF65-F5344CB8AC3E}">
        <p14:creationId xmlns:p14="http://schemas.microsoft.com/office/powerpoint/2010/main" val="114516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A961C9-7C20-6AA7-0C62-406D592A69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9345" y="401583"/>
            <a:ext cx="5363016" cy="313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517B31-C180-1EB2-47D8-147230F7DA3A}"/>
              </a:ext>
            </a:extLst>
          </p:cNvPr>
          <p:cNvSpPr txBox="1"/>
          <p:nvPr/>
        </p:nvSpPr>
        <p:spPr>
          <a:xfrm>
            <a:off x="8430115" y="3533583"/>
            <a:ext cx="2833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400" b="1" i="1" dirty="0"/>
              <a:t>la mort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6062E5C-14F7-24F4-FE7E-3D42F1C363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90" y="3584682"/>
            <a:ext cx="5760000" cy="28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E3D11E9-5269-36C3-A951-9FFB54D804AA}"/>
              </a:ext>
            </a:extLst>
          </p:cNvPr>
          <p:cNvSpPr txBox="1"/>
          <p:nvPr/>
        </p:nvSpPr>
        <p:spPr>
          <a:xfrm>
            <a:off x="2497862" y="3123017"/>
            <a:ext cx="2528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Chamanna</a:t>
            </a:r>
          </a:p>
        </p:txBody>
      </p:sp>
    </p:spTree>
    <p:extLst>
      <p:ext uri="{BB962C8B-B14F-4D97-AF65-F5344CB8AC3E}">
        <p14:creationId xmlns:p14="http://schemas.microsoft.com/office/powerpoint/2010/main" val="2611475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FDC2B2-4444-B519-2611-BA13192C3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361" y="639000"/>
            <a:ext cx="3965536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160375-D20B-7A36-3C8D-B967599C0D0F}"/>
              </a:ext>
            </a:extLst>
          </p:cNvPr>
          <p:cNvSpPr txBox="1"/>
          <p:nvPr/>
        </p:nvSpPr>
        <p:spPr>
          <a:xfrm>
            <a:off x="1463745" y="6213621"/>
            <a:ext cx="373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Cécile  nature morte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283730D-64AD-B493-10A1-5CD586007F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6104" y="729000"/>
            <a:ext cx="3840683" cy="54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359C668-0E01-EF6D-4A40-C607ED3D7786}"/>
              </a:ext>
            </a:extLst>
          </p:cNvPr>
          <p:cNvSpPr txBox="1"/>
          <p:nvPr/>
        </p:nvSpPr>
        <p:spPr>
          <a:xfrm>
            <a:off x="7388224" y="6145967"/>
            <a:ext cx="3840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portrait de Madame Torelli</a:t>
            </a:r>
          </a:p>
        </p:txBody>
      </p:sp>
    </p:spTree>
    <p:extLst>
      <p:ext uri="{BB962C8B-B14F-4D97-AF65-F5344CB8AC3E}">
        <p14:creationId xmlns:p14="http://schemas.microsoft.com/office/powerpoint/2010/main" val="43794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C7533DD-37A1-3878-6EB8-919E0FD8A0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933" y="369000"/>
            <a:ext cx="430986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8011010-D63D-56A5-B989-282EE96C72F5}"/>
              </a:ext>
            </a:extLst>
          </p:cNvPr>
          <p:cNvSpPr txBox="1"/>
          <p:nvPr/>
        </p:nvSpPr>
        <p:spPr>
          <a:xfrm>
            <a:off x="6520721" y="1905506"/>
            <a:ext cx="49317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Chœur de Saint Antoine    1879</a:t>
            </a:r>
          </a:p>
          <a:p>
            <a:endParaRPr lang="fr-FR" sz="2400" b="1" i="1" dirty="0"/>
          </a:p>
          <a:p>
            <a:r>
              <a:rPr lang="fr-FR" sz="2400" b="1" i="1" dirty="0"/>
              <a:t>Tableau présenté pour un concours de perspective</a:t>
            </a:r>
          </a:p>
          <a:p>
            <a:r>
              <a:rPr lang="fr-FR" sz="2400" b="1" i="1" dirty="0"/>
              <a:t>  sera retenu et remarqué et, déclenchera l’aide et le soutien du peintre, </a:t>
            </a:r>
            <a:r>
              <a:rPr lang="fr-FR" sz="2400" b="1" i="1" dirty="0" err="1"/>
              <a:t>crtique</a:t>
            </a:r>
            <a:r>
              <a:rPr lang="fr-FR" sz="2400" b="1" i="1" dirty="0"/>
              <a:t> d’art Vittore Grubici de Dragon</a:t>
            </a:r>
          </a:p>
        </p:txBody>
      </p:sp>
    </p:spTree>
    <p:extLst>
      <p:ext uri="{BB962C8B-B14F-4D97-AF65-F5344CB8AC3E}">
        <p14:creationId xmlns:p14="http://schemas.microsoft.com/office/powerpoint/2010/main" val="2924825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981FA7-F450-12C5-F5F1-F9FCC0EDF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3570" y="279000"/>
            <a:ext cx="476550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35AF9-8815-F94D-8CDD-73945A9B08CD}"/>
              </a:ext>
            </a:extLst>
          </p:cNvPr>
          <p:cNvSpPr txBox="1"/>
          <p:nvPr/>
        </p:nvSpPr>
        <p:spPr>
          <a:xfrm>
            <a:off x="1350525" y="1992810"/>
            <a:ext cx="39574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Ave Maria à la traversée  1884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Tableau récompensé Médaille d’or à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l’Exposition Universelle d’Amsterdam</a:t>
            </a:r>
          </a:p>
        </p:txBody>
      </p:sp>
    </p:spTree>
    <p:extLst>
      <p:ext uri="{BB962C8B-B14F-4D97-AF65-F5344CB8AC3E}">
        <p14:creationId xmlns:p14="http://schemas.microsoft.com/office/powerpoint/2010/main" val="1700682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28B41F-50B1-EB44-D9D8-C2359C6195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00" y="625928"/>
            <a:ext cx="4253049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AD122B-AB2D-9018-56C9-59B8E0A0D77E}"/>
              </a:ext>
            </a:extLst>
          </p:cNvPr>
          <p:cNvSpPr txBox="1"/>
          <p:nvPr/>
        </p:nvSpPr>
        <p:spPr>
          <a:xfrm>
            <a:off x="346090" y="6232072"/>
            <a:ext cx="4772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toilette d’un enfant (bambin)   1886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5F2B9BD9-62F8-A74F-5834-43F1264778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6380" y="1337084"/>
            <a:ext cx="6160420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" name="ZoneTexte 22">
            <a:extLst>
              <a:ext uri="{FF2B5EF4-FFF2-40B4-BE49-F238E27FC236}">
                <a16:creationId xmlns:a16="http://schemas.microsoft.com/office/drawing/2014/main" id="{8E5FAE30-A8B8-BE8B-CD42-4C7ADE3B5F68}"/>
              </a:ext>
            </a:extLst>
          </p:cNvPr>
          <p:cNvSpPr txBox="1"/>
          <p:nvPr/>
        </p:nvSpPr>
        <p:spPr>
          <a:xfrm>
            <a:off x="7832978" y="4937084"/>
            <a:ext cx="2998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Paysage Alpin</a:t>
            </a:r>
          </a:p>
        </p:txBody>
      </p:sp>
    </p:spTree>
    <p:extLst>
      <p:ext uri="{BB962C8B-B14F-4D97-AF65-F5344CB8AC3E}">
        <p14:creationId xmlns:p14="http://schemas.microsoft.com/office/powerpoint/2010/main" val="1610696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>
            <a:extLst>
              <a:ext uri="{FF2B5EF4-FFF2-40B4-BE49-F238E27FC236}">
                <a16:creationId xmlns:a16="http://schemas.microsoft.com/office/drawing/2014/main" id="{22C53B5D-E8F7-62F0-A9E2-6E1462FCCA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6457" y="459000"/>
            <a:ext cx="867945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7BF1FF7-06AF-B7D9-18D4-D3A7C51C29F6}"/>
              </a:ext>
            </a:extLst>
          </p:cNvPr>
          <p:cNvSpPr txBox="1"/>
          <p:nvPr/>
        </p:nvSpPr>
        <p:spPr>
          <a:xfrm>
            <a:off x="268942" y="2828835"/>
            <a:ext cx="2730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retour de la forêt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1890</a:t>
            </a:r>
          </a:p>
        </p:txBody>
      </p:sp>
    </p:spTree>
    <p:extLst>
      <p:ext uri="{BB962C8B-B14F-4D97-AF65-F5344CB8AC3E}">
        <p14:creationId xmlns:p14="http://schemas.microsoft.com/office/powerpoint/2010/main" val="4204506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2144DB4-9336-5440-6531-D3A0B123E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646" y="675000"/>
            <a:ext cx="9846708" cy="550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CC41C22-1CD4-F293-77E2-8D152EE5BFA0}"/>
              </a:ext>
            </a:extLst>
          </p:cNvPr>
          <p:cNvSpPr txBox="1"/>
          <p:nvPr/>
        </p:nvSpPr>
        <p:spPr>
          <a:xfrm>
            <a:off x="4764403" y="6396335"/>
            <a:ext cx="3102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labourage    1890</a:t>
            </a:r>
          </a:p>
        </p:txBody>
      </p:sp>
    </p:spTree>
    <p:extLst>
      <p:ext uri="{BB962C8B-B14F-4D97-AF65-F5344CB8AC3E}">
        <p14:creationId xmlns:p14="http://schemas.microsoft.com/office/powerpoint/2010/main" val="3727467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186BDD6B-1D49-383B-B082-212003F86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175" y="456335"/>
            <a:ext cx="10501649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4304AEF-69A5-B25E-983B-5D4E069E47D1}"/>
              </a:ext>
            </a:extLst>
          </p:cNvPr>
          <p:cNvSpPr txBox="1"/>
          <p:nvPr/>
        </p:nvSpPr>
        <p:spPr>
          <a:xfrm>
            <a:off x="4913070" y="6396335"/>
            <a:ext cx="3762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Bergère   1888</a:t>
            </a:r>
          </a:p>
        </p:txBody>
      </p:sp>
    </p:spTree>
    <p:extLst>
      <p:ext uri="{BB962C8B-B14F-4D97-AF65-F5344CB8AC3E}">
        <p14:creationId xmlns:p14="http://schemas.microsoft.com/office/powerpoint/2010/main" val="2741549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37EF5F0-8503-0F28-48D2-B97067154C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361" y="369000"/>
            <a:ext cx="908068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ED97456-83DC-1AB1-1265-7A7D26ECCD16}"/>
              </a:ext>
            </a:extLst>
          </p:cNvPr>
          <p:cNvSpPr txBox="1"/>
          <p:nvPr/>
        </p:nvSpPr>
        <p:spPr>
          <a:xfrm>
            <a:off x="774550" y="2828835"/>
            <a:ext cx="2278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arrêt à l’abreuvoir   1888</a:t>
            </a:r>
          </a:p>
        </p:txBody>
      </p:sp>
    </p:spTree>
    <p:extLst>
      <p:ext uri="{BB962C8B-B14F-4D97-AF65-F5344CB8AC3E}">
        <p14:creationId xmlns:p14="http://schemas.microsoft.com/office/powerpoint/2010/main" val="3266648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3E97DF7-855F-A5ED-CE4C-87FBEE4E60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682" y="369000"/>
            <a:ext cx="8369227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039A8F1-0990-9CF2-E415-87299959D2E8}"/>
              </a:ext>
            </a:extLst>
          </p:cNvPr>
          <p:cNvSpPr txBox="1"/>
          <p:nvPr/>
        </p:nvSpPr>
        <p:spPr>
          <a:xfrm>
            <a:off x="9006443" y="2166519"/>
            <a:ext cx="2893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Jeune femme en costume des Grisons se désaltérant</a:t>
            </a:r>
          </a:p>
          <a:p>
            <a:endParaRPr lang="fr-FR" sz="2400" b="1" i="1" dirty="0"/>
          </a:p>
          <a:p>
            <a:r>
              <a:rPr lang="fr-FR" sz="2400" b="1" i="1" dirty="0"/>
              <a:t>1887</a:t>
            </a:r>
          </a:p>
        </p:txBody>
      </p:sp>
    </p:spTree>
    <p:extLst>
      <p:ext uri="{BB962C8B-B14F-4D97-AF65-F5344CB8AC3E}">
        <p14:creationId xmlns:p14="http://schemas.microsoft.com/office/powerpoint/2010/main" val="107122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4B6E7E-4F93-1473-3AFE-DA311F97E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168" y="255458"/>
            <a:ext cx="9537663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7CF802-72D9-FD7B-203C-34A514E83575}"/>
              </a:ext>
            </a:extLst>
          </p:cNvPr>
          <p:cNvSpPr txBox="1"/>
          <p:nvPr/>
        </p:nvSpPr>
        <p:spPr>
          <a:xfrm>
            <a:off x="3054114" y="6375458"/>
            <a:ext cx="8843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paysage alpin  troupeau et berger  1895</a:t>
            </a:r>
          </a:p>
        </p:txBody>
      </p:sp>
    </p:spTree>
    <p:extLst>
      <p:ext uri="{BB962C8B-B14F-4D97-AF65-F5344CB8AC3E}">
        <p14:creationId xmlns:p14="http://schemas.microsoft.com/office/powerpoint/2010/main" val="371315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44BFB03-5BE7-9C99-35F7-B60CEF029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328" y="369000"/>
            <a:ext cx="5141714" cy="612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2EA69E-81BE-1C26-4413-D67C38F45B30}"/>
              </a:ext>
            </a:extLst>
          </p:cNvPr>
          <p:cNvSpPr txBox="1"/>
          <p:nvPr/>
        </p:nvSpPr>
        <p:spPr>
          <a:xfrm>
            <a:off x="7146780" y="2967335"/>
            <a:ext cx="4428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propagande   1897</a:t>
            </a:r>
          </a:p>
        </p:txBody>
      </p:sp>
    </p:spTree>
    <p:extLst>
      <p:ext uri="{BB962C8B-B14F-4D97-AF65-F5344CB8AC3E}">
        <p14:creationId xmlns:p14="http://schemas.microsoft.com/office/powerpoint/2010/main" val="2320210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0074B0-D8B0-90BF-69D3-6F45BA47E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075" y="179882"/>
            <a:ext cx="1083984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51907CF-EDCC-B950-120A-4AAA4B2C1ABC}"/>
              </a:ext>
            </a:extLst>
          </p:cNvPr>
          <p:cNvSpPr txBox="1"/>
          <p:nvPr/>
        </p:nvSpPr>
        <p:spPr>
          <a:xfrm>
            <a:off x="3807502" y="6250898"/>
            <a:ext cx="4122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autre version des Deux mères</a:t>
            </a:r>
          </a:p>
        </p:txBody>
      </p:sp>
    </p:spTree>
    <p:extLst>
      <p:ext uri="{BB962C8B-B14F-4D97-AF65-F5344CB8AC3E}">
        <p14:creationId xmlns:p14="http://schemas.microsoft.com/office/powerpoint/2010/main" val="1717960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87E7411-3952-AADE-E525-DFD714B2A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79" y="549000"/>
            <a:ext cx="11360241" cy="57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8534179-D6AC-3CCA-448D-83AECF3D2BCF}"/>
              </a:ext>
            </a:extLst>
          </p:cNvPr>
          <p:cNvSpPr txBox="1"/>
          <p:nvPr/>
        </p:nvSpPr>
        <p:spPr>
          <a:xfrm>
            <a:off x="4371177" y="6309000"/>
            <a:ext cx="4347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Printemps dans les Alpes   </a:t>
            </a:r>
          </a:p>
        </p:txBody>
      </p:sp>
    </p:spTree>
    <p:extLst>
      <p:ext uri="{BB962C8B-B14F-4D97-AF65-F5344CB8AC3E}">
        <p14:creationId xmlns:p14="http://schemas.microsoft.com/office/powerpoint/2010/main" val="2261204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DEF9A5-FC6F-0909-E2E7-6E4515E8C0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891" y="219040"/>
            <a:ext cx="10495184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A09BB-2092-0CAD-0584-45AF8D90C33C}"/>
              </a:ext>
            </a:extLst>
          </p:cNvPr>
          <p:cNvSpPr txBox="1"/>
          <p:nvPr/>
        </p:nvSpPr>
        <p:spPr>
          <a:xfrm>
            <a:off x="4200552" y="6339040"/>
            <a:ext cx="4257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Paysage de haute Montagne</a:t>
            </a:r>
          </a:p>
        </p:txBody>
      </p:sp>
    </p:spTree>
    <p:extLst>
      <p:ext uri="{BB962C8B-B14F-4D97-AF65-F5344CB8AC3E}">
        <p14:creationId xmlns:p14="http://schemas.microsoft.com/office/powerpoint/2010/main" val="148840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6BDF1B-6DA4-08BB-F4B0-69DB25CD17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45745" y="239841"/>
            <a:ext cx="10350447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A566E1-F3CD-8676-7E39-F8BA9550AF85}"/>
              </a:ext>
            </a:extLst>
          </p:cNvPr>
          <p:cNvSpPr txBox="1"/>
          <p:nvPr/>
        </p:nvSpPr>
        <p:spPr>
          <a:xfrm>
            <a:off x="745745" y="5667130"/>
            <a:ext cx="112113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L’artiste réalisait des expédition Photographiques en haute montagne, l’hiver avec des tempérarures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négatives éprouvantes, vêtu comme au pole Nord, il peignait des heures face aux solitudes glacées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la dernière séance lui fut fatale..       Paysage montagnard  1899   (cliché photo presse)</a:t>
            </a:r>
          </a:p>
        </p:txBody>
      </p:sp>
    </p:spTree>
    <p:extLst>
      <p:ext uri="{BB962C8B-B14F-4D97-AF65-F5344CB8AC3E}">
        <p14:creationId xmlns:p14="http://schemas.microsoft.com/office/powerpoint/2010/main" val="365628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80E3F5-A733-B791-5F9E-893AB2716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06" y="290652"/>
            <a:ext cx="5590066" cy="36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E07C77-FF03-F3D7-C0CE-2CB05A5C3989}"/>
              </a:ext>
            </a:extLst>
          </p:cNvPr>
          <p:cNvSpPr txBox="1"/>
          <p:nvPr/>
        </p:nvSpPr>
        <p:spPr>
          <a:xfrm>
            <a:off x="1370376" y="3890652"/>
            <a:ext cx="4946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sur son lit de mort   1899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7E3CA62-854E-2500-03E3-73BEAC26F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0714" y="2967094"/>
            <a:ext cx="5806480" cy="36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7479CE-B541-AB64-A90D-CBFF128FAE1A}"/>
              </a:ext>
            </a:extLst>
          </p:cNvPr>
          <p:cNvSpPr txBox="1"/>
          <p:nvPr/>
        </p:nvSpPr>
        <p:spPr>
          <a:xfrm>
            <a:off x="6096000" y="2136097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cabane de l’artiste  (photo 1900 après son décès)</a:t>
            </a:r>
          </a:p>
        </p:txBody>
      </p:sp>
    </p:spTree>
    <p:extLst>
      <p:ext uri="{BB962C8B-B14F-4D97-AF65-F5344CB8AC3E}">
        <p14:creationId xmlns:p14="http://schemas.microsoft.com/office/powerpoint/2010/main" val="2643352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F15EAEC-6731-9333-29CA-0DEB804DB0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609" y="408130"/>
            <a:ext cx="4213207" cy="6041739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826557C-AA17-C988-034E-42E4613A6140}"/>
              </a:ext>
            </a:extLst>
          </p:cNvPr>
          <p:cNvSpPr txBox="1"/>
          <p:nvPr/>
        </p:nvSpPr>
        <p:spPr>
          <a:xfrm>
            <a:off x="1775541" y="6396335"/>
            <a:ext cx="3687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autoportrait 1893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CA84CF-EE29-984B-DD92-45AD3B18190E}"/>
              </a:ext>
            </a:extLst>
          </p:cNvPr>
          <p:cNvSpPr txBox="1"/>
          <p:nvPr/>
        </p:nvSpPr>
        <p:spPr>
          <a:xfrm>
            <a:off x="5547753" y="978399"/>
            <a:ext cx="51720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Exposition au Musée Marmottant- Monet</a:t>
            </a:r>
          </a:p>
          <a:p>
            <a:endParaRPr lang="fr-FR" sz="2400" b="1" i="1" dirty="0"/>
          </a:p>
          <a:p>
            <a:r>
              <a:rPr lang="fr-FR" sz="2400" b="1" i="1" dirty="0"/>
              <a:t> des œuvres du peintre –Alpiniste</a:t>
            </a:r>
          </a:p>
          <a:p>
            <a:r>
              <a:rPr lang="fr-FR" sz="2400" b="1" i="1" dirty="0"/>
              <a:t>Giovanni SEGANTINI</a:t>
            </a:r>
          </a:p>
          <a:p>
            <a:endParaRPr lang="fr-FR" sz="2400" b="1" i="1" dirty="0"/>
          </a:p>
          <a:p>
            <a:r>
              <a:rPr lang="fr-FR" sz="2400" b="1" i="1" dirty="0"/>
              <a:t>Qui a été terrassé à 41ans par une crise de péritonite  en 1899</a:t>
            </a:r>
          </a:p>
          <a:p>
            <a:endParaRPr lang="fr-FR" sz="2400" b="1" i="1" dirty="0"/>
          </a:p>
          <a:p>
            <a:r>
              <a:rPr lang="fr-FR" sz="2400" b="1" i="1" dirty="0"/>
              <a:t>En 1908 un Musée à son nom a été inauguré à</a:t>
            </a:r>
          </a:p>
          <a:p>
            <a:r>
              <a:rPr lang="fr-FR" sz="2400" b="1" i="1" dirty="0"/>
              <a:t>Saint Moritz</a:t>
            </a:r>
          </a:p>
        </p:txBody>
      </p:sp>
    </p:spTree>
    <p:extLst>
      <p:ext uri="{BB962C8B-B14F-4D97-AF65-F5344CB8AC3E}">
        <p14:creationId xmlns:p14="http://schemas.microsoft.com/office/powerpoint/2010/main" val="1136395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00E3C8-2A10-86D8-609B-B47FADA60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564" y="405000"/>
            <a:ext cx="4474980" cy="604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9AF01A0-888D-CBCA-1FB9-E6F7589692DF}"/>
              </a:ext>
            </a:extLst>
          </p:cNvPr>
          <p:cNvSpPr txBox="1"/>
          <p:nvPr/>
        </p:nvSpPr>
        <p:spPr>
          <a:xfrm>
            <a:off x="6611544" y="3429000"/>
            <a:ext cx="4542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Musée SEGANTINI  à Saint Moritz</a:t>
            </a:r>
          </a:p>
        </p:txBody>
      </p:sp>
    </p:spTree>
    <p:extLst>
      <p:ext uri="{BB962C8B-B14F-4D97-AF65-F5344CB8AC3E}">
        <p14:creationId xmlns:p14="http://schemas.microsoft.com/office/powerpoint/2010/main" val="1509053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EACC732-0757-8DAE-FDA4-A71C0FFA64A6}"/>
              </a:ext>
            </a:extLst>
          </p:cNvPr>
          <p:cNvSpPr txBox="1"/>
          <p:nvPr/>
        </p:nvSpPr>
        <p:spPr>
          <a:xfrm>
            <a:off x="1194099" y="1140311"/>
            <a:ext cx="1125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Je veux Voir Mes Montagnes ( Giovanni Segantini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E5D11BA-30BB-002F-E587-EBD5D718027B}"/>
              </a:ext>
            </a:extLst>
          </p:cNvPr>
          <p:cNvSpPr txBox="1"/>
          <p:nvPr/>
        </p:nvSpPr>
        <p:spPr>
          <a:xfrm>
            <a:off x="4005431" y="2571078"/>
            <a:ext cx="8444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3118AAF-B070-B590-0882-3ED6BCE04BA6}"/>
              </a:ext>
            </a:extLst>
          </p:cNvPr>
          <p:cNvSpPr txBox="1"/>
          <p:nvPr/>
        </p:nvSpPr>
        <p:spPr>
          <a:xfrm>
            <a:off x="4356847" y="4019351"/>
            <a:ext cx="8186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8A66D8-EBAE-4FDE-0361-726708A5664F}"/>
              </a:ext>
            </a:extLst>
          </p:cNvPr>
          <p:cNvSpPr txBox="1"/>
          <p:nvPr/>
        </p:nvSpPr>
        <p:spPr>
          <a:xfrm>
            <a:off x="5764306" y="5717689"/>
            <a:ext cx="4927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7642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624</Words>
  <Application>Microsoft Office PowerPoint</Application>
  <PresentationFormat>Grand écran</PresentationFormat>
  <Paragraphs>105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18</cp:revision>
  <dcterms:created xsi:type="dcterms:W3CDTF">2026-05-15T09:13:59Z</dcterms:created>
  <dcterms:modified xsi:type="dcterms:W3CDTF">2026-05-16T04:07:26Z</dcterms:modified>
</cp:coreProperties>
</file>