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4" r:id="rId3"/>
    <p:sldId id="256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70" r:id="rId16"/>
    <p:sldId id="271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79" r:id="rId28"/>
    <p:sldId id="282" r:id="rId29"/>
    <p:sldId id="283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23" autoAdjust="0"/>
    <p:restoredTop sz="94660"/>
  </p:normalViewPr>
  <p:slideViewPr>
    <p:cSldViewPr snapToGrid="0">
      <p:cViewPr varScale="1">
        <p:scale>
          <a:sx n="90" d="100"/>
          <a:sy n="90" d="100"/>
        </p:scale>
        <p:origin x="3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8A946-6082-18D9-5C82-597E0F922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8FFDD8-73F3-838C-99D8-C09DB1E184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E998F4-4807-2440-2544-864242AD5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2AA612-9ABD-A8EC-F574-8ACB7547C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8EE553-0FAD-51BF-58EC-70D81F56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89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4AE5C-CC2B-EDDD-829B-69BD78672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6F50B3-BB99-F783-2A53-B81CC78BB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C75E3B-244A-1509-354B-2E3BCF3D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C95C0F-9055-076E-6874-36A6D2C9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753B52-6CD0-16F4-613E-8C2895294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9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17612-26BC-86F4-2549-F2A9C5AB5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E0C6E9-6B54-50F8-5D8D-35E71FADB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BAEDF5-F630-6C74-1449-8448CA515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BE8912-8EFA-E9CE-97E1-92CAA6422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A05DEE-971E-6CB8-E845-08BAA15B7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746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FFA28-1FAE-A6FA-4F54-8080628B1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9A2AE-F4AF-0E6D-3772-5598D8723C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AF5001-7F0D-700E-FF8F-79CF8AC8C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A6A1C0-54DE-FC47-F5F8-7C4C94B65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B6AD59-274B-9410-BDB3-1868CB402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2669BA-5173-F96E-B7DC-5AD02F4D6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692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FADDC-589F-044F-02CF-17D48FB22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33BC40-BF18-18C4-828F-244E37881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B617A8-6049-8626-0868-D857D4B47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F56CEEE-0A63-539E-B422-91F1E17A4D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C04526-EC9F-DF99-4033-89A2C5058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0C81384-7B38-2C7A-C3BA-C20DC9FD7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125C0AC-4BF9-A41F-A946-19E632EDB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94F005-971E-DC56-1136-6780DD8E2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0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8E93A-1FC2-665B-89D0-D60BF218B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6D7F4A4-9A0F-1C80-8BB3-F5E7F114E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82C05C-39F2-6BDF-3E47-8435A09AC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25B69D-C6E2-553E-1840-AED2420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33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A91053-9314-C542-411C-17D8763A9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B35292-D2D6-342B-CDEE-95647E27C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92856E8-EBAD-C3DD-9C09-B18503EF3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845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A5D40-AB87-BEA8-24DF-3F86053CF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49D55E-CDA7-F67A-5031-055BA9C5D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E29C53-B793-A584-69D7-5F3D595ED1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DF0536-5369-CD2E-7DD0-7145E6D84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4CD552-39A6-4DB2-8B56-2355C3957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FAB0A2-AFE1-2CAA-8092-262104CE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27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DF792-D9E3-731B-9891-01081C6C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399336-A1E2-88AE-23ED-DCAF715646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E6E8318-1C0F-20CB-66F3-5938517B54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B20F5A-777E-373C-59D3-258C1F02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1F0933-4465-6C99-8DCB-B125AF15C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FCD5EA-F3C0-7E85-A89D-13CD72986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67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2335E-28F9-FCF8-5095-67405F96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CF109-7074-E1B8-06AE-EA55FE4FB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17E5B-CACD-80B3-F4A4-12D527A49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B23B6A-5EAB-64B9-7687-4E720C316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4B6718-1DDF-1EB3-6BBC-F913F081C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63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7834F5-34FF-92F7-24F5-DE7FA95BCA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1D8782-0A75-FC7F-2F00-A9FA756D9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B0E137-A2A9-D4DC-407F-F57D19DCF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819ADC-0831-63AE-DAF8-C0113FBFD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757FCB-720D-251D-F15E-2B51F29DD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CF3506D-F17A-5D09-9E12-1BFF6D842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2AB073-BCED-3851-ED97-27FFB71B3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E24F4-446E-C959-A9CA-DF84EA154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B5E5B4-0606-492C-81FB-F313E5CFAE9A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7F06E7-6DAC-4CCC-A623-6256EE179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C19B54-3829-50EC-A181-F08EA5331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9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6F7B94-F661-207C-A200-71B1DB82A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D09F73-68B1-30F8-A8A0-DE75FDA09E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527" y="459000"/>
            <a:ext cx="8930946" cy="594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579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  <p:sndAc>
          <p:stSnd loop="1">
            <p:snd r:embed="rId2" name="jean-pierre virgil AUDE.wav"/>
          </p:stSnd>
        </p:sndAc>
      </p:transition>
    </mc:Choice>
    <mc:Fallback>
      <p:transition spd="slow" advClick="0" advTm="14000">
        <p:fade/>
        <p:sndAc>
          <p:stSnd loop="1">
            <p:snd r:embed="rId2" name="jean-pierre virgil AU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7925AE-3212-E8AB-7396-477F0C1FB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6C161CE-33FB-0800-811A-93AEE15040D5}"/>
              </a:ext>
            </a:extLst>
          </p:cNvPr>
          <p:cNvSpPr txBox="1"/>
          <p:nvPr/>
        </p:nvSpPr>
        <p:spPr>
          <a:xfrm>
            <a:off x="287077" y="428178"/>
            <a:ext cx="1179150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Carcassonne (</a:t>
            </a:r>
            <a:r>
              <a:rPr lang="fr-FR" sz="3200" b="1" dirty="0" err="1">
                <a:solidFill>
                  <a:schemeClr val="bg1"/>
                </a:solidFill>
              </a:rPr>
              <a:t>Carcassona</a:t>
            </a:r>
            <a:r>
              <a:rPr lang="fr-FR" sz="3200" b="1" dirty="0">
                <a:solidFill>
                  <a:schemeClr val="bg1"/>
                </a:solidFill>
              </a:rPr>
              <a:t> en occitan) est une commune française, préfecture du département de l'Aude dans la région Occitanie.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Sur le plan historique et culturel, la commune fait partie du </a:t>
            </a:r>
            <a:r>
              <a:rPr lang="fr-FR" sz="3200" b="1" dirty="0" err="1">
                <a:solidFill>
                  <a:schemeClr val="bg1"/>
                </a:solidFill>
              </a:rPr>
              <a:t>Carcassès</a:t>
            </a:r>
            <a:r>
              <a:rPr lang="fr-FR" sz="3200" b="1" dirty="0">
                <a:solidFill>
                  <a:schemeClr val="bg1"/>
                </a:solidFill>
              </a:rPr>
              <a:t>, un pays centré sur la ville de Carcassonne, entre les prémices du Massif central et les contreforts pyrénéens. Exposée à un climat océanique altéré, elle est drainée par le canal du Midi, l'Aude, le </a:t>
            </a:r>
            <a:r>
              <a:rPr lang="fr-FR" sz="3200" b="1" dirty="0" err="1">
                <a:solidFill>
                  <a:schemeClr val="bg1"/>
                </a:solidFill>
              </a:rPr>
              <a:t>Fresquel</a:t>
            </a:r>
            <a:r>
              <a:rPr lang="fr-FR" sz="3200" b="1" dirty="0">
                <a:solidFill>
                  <a:schemeClr val="bg1"/>
                </a:solidFill>
              </a:rPr>
              <a:t>, l'</a:t>
            </a:r>
            <a:r>
              <a:rPr lang="fr-FR" sz="3200" b="1" dirty="0" err="1">
                <a:solidFill>
                  <a:schemeClr val="bg1"/>
                </a:solidFill>
              </a:rPr>
              <a:t>Arnouze</a:t>
            </a:r>
            <a:r>
              <a:rPr lang="fr-FR" sz="3200" b="1" dirty="0">
                <a:solidFill>
                  <a:schemeClr val="bg1"/>
                </a:solidFill>
              </a:rPr>
              <a:t>, le ruisseau de </a:t>
            </a:r>
            <a:r>
              <a:rPr lang="fr-FR" sz="3200" b="1" dirty="0" err="1">
                <a:solidFill>
                  <a:schemeClr val="bg1"/>
                </a:solidFill>
              </a:rPr>
              <a:t>Bazalac</a:t>
            </a:r>
            <a:r>
              <a:rPr lang="fr-FR" sz="3200" b="1" dirty="0">
                <a:solidFill>
                  <a:schemeClr val="bg1"/>
                </a:solidFill>
              </a:rPr>
              <a:t>, le ruisseau de Malepère, le ruisseau de Fount </a:t>
            </a:r>
            <a:r>
              <a:rPr lang="fr-FR" sz="3200" b="1" dirty="0" err="1">
                <a:solidFill>
                  <a:schemeClr val="bg1"/>
                </a:solidFill>
              </a:rPr>
              <a:t>Guilhen</a:t>
            </a:r>
            <a:r>
              <a:rPr lang="fr-FR" sz="3200" b="1" dirty="0">
                <a:solidFill>
                  <a:schemeClr val="bg1"/>
                </a:solidFill>
              </a:rPr>
              <a:t> et par divers autres petits cours d'eau, dont les ruisseaux de Garrel et de Montirat qui alimentent le lac de la </a:t>
            </a:r>
            <a:r>
              <a:rPr lang="fr-FR" sz="3200" b="1" dirty="0" err="1">
                <a:solidFill>
                  <a:schemeClr val="bg1"/>
                </a:solidFill>
              </a:rPr>
              <a:t>Cavayère</a:t>
            </a:r>
            <a:r>
              <a:rPr lang="fr-FR" sz="32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783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0582BA-0A7D-9EF3-BF44-FB76A971B4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959" y="279000"/>
            <a:ext cx="10676081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74471-A9CF-11AC-2DE7-3797B84204A6}"/>
              </a:ext>
            </a:extLst>
          </p:cNvPr>
          <p:cNvSpPr txBox="1"/>
          <p:nvPr/>
        </p:nvSpPr>
        <p:spPr>
          <a:xfrm>
            <a:off x="4219352" y="999461"/>
            <a:ext cx="3753293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_carcassonne_Aude</a:t>
            </a:r>
          </a:p>
        </p:txBody>
      </p:sp>
    </p:spTree>
    <p:extLst>
      <p:ext uri="{BB962C8B-B14F-4D97-AF65-F5344CB8AC3E}">
        <p14:creationId xmlns:p14="http://schemas.microsoft.com/office/powerpoint/2010/main" val="42267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F753E7-16AC-E6A7-759B-5DF18A7F2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4A9BC8-8C77-0B72-644B-F016725755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42A086-7A21-62F8-E48F-CE51165A0C54}"/>
              </a:ext>
            </a:extLst>
          </p:cNvPr>
          <p:cNvSpPr txBox="1"/>
          <p:nvPr/>
        </p:nvSpPr>
        <p:spPr>
          <a:xfrm>
            <a:off x="2448718" y="6055780"/>
            <a:ext cx="9902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L'Aude, le pont Vieux et la cité médiévale.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569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33D475-8E19-1239-66BA-3DEF4AA8B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31F9C6-A122-43A1-5FE4-420F88E1B9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070" y="364500"/>
            <a:ext cx="8172000" cy="6129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46DAD5-8BE9-5CA6-4FCC-42A3C0755711}"/>
              </a:ext>
            </a:extLst>
          </p:cNvPr>
          <p:cNvSpPr txBox="1"/>
          <p:nvPr/>
        </p:nvSpPr>
        <p:spPr>
          <a:xfrm>
            <a:off x="8910084" y="2721935"/>
            <a:ext cx="32819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du quartier de la Trivalle et de la ville basse depuis la cité de Carcassonne.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3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9011B1-788C-2AED-47D5-95FA90D7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4B0DE6-553D-E30C-E99F-BFD445A5B9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445" y="297000"/>
            <a:ext cx="8466639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DC4074-6D4B-BB91-AAB8-30F2B40C8ACB}"/>
              </a:ext>
            </a:extLst>
          </p:cNvPr>
          <p:cNvSpPr txBox="1"/>
          <p:nvPr/>
        </p:nvSpPr>
        <p:spPr>
          <a:xfrm>
            <a:off x="829339" y="2573079"/>
            <a:ext cx="2838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Logements du quartier de la Trivalle.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51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812B21-7585-0C77-78B1-6AB2C8AB7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33FEF7-5BFB-DB8E-94CA-57ACE69492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612" y="1373078"/>
            <a:ext cx="11088775" cy="43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4C580A-74C4-43AE-45D3-20EBA22F1B85}"/>
              </a:ext>
            </a:extLst>
          </p:cNvPr>
          <p:cNvSpPr txBox="1"/>
          <p:nvPr/>
        </p:nvSpPr>
        <p:spPr>
          <a:xfrm>
            <a:off x="3825457" y="5662755"/>
            <a:ext cx="8038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gare vue du pont Marengo.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24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49E1E1-7DE2-1CD8-65FB-70D0287C7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3DC342-BD05-E44C-73AF-13F75B04B1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1785714"/>
            <a:ext cx="11664000" cy="328657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6E1C9-6349-FD25-BB3E-BB822C9DDA9C}"/>
              </a:ext>
            </a:extLst>
          </p:cNvPr>
          <p:cNvSpPr txBox="1"/>
          <p:nvPr/>
        </p:nvSpPr>
        <p:spPr>
          <a:xfrm>
            <a:off x="4359350" y="5072286"/>
            <a:ext cx="6655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Cité de Carcassonne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09B91B-2D0E-313D-97AC-6F57E963A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E8FB1D-BA84-CB24-B69E-294A3F5335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961" y="297000"/>
            <a:ext cx="6536346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2D2617-8CB4-0147-472C-B281A0EFB32D}"/>
              </a:ext>
            </a:extLst>
          </p:cNvPr>
          <p:cNvSpPr txBox="1"/>
          <p:nvPr/>
        </p:nvSpPr>
        <p:spPr>
          <a:xfrm>
            <a:off x="8080744" y="2371061"/>
            <a:ext cx="32748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Hache polie néolithique en néphrite – Carcassonne – Muséum de Toulouse.</a:t>
            </a:r>
          </a:p>
        </p:txBody>
      </p:sp>
    </p:spTree>
    <p:extLst>
      <p:ext uri="{BB962C8B-B14F-4D97-AF65-F5344CB8AC3E}">
        <p14:creationId xmlns:p14="http://schemas.microsoft.com/office/powerpoint/2010/main" val="228297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932363-7A32-A1FE-C8C4-AE9C6D1F7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F88B3A-3B3C-4E8C-1153-39AA3DDD6D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0" y="261000"/>
            <a:ext cx="4752000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1DE90D-DFA9-3FF3-EF83-E37F6C5D8EE0}"/>
              </a:ext>
            </a:extLst>
          </p:cNvPr>
          <p:cNvSpPr txBox="1"/>
          <p:nvPr/>
        </p:nvSpPr>
        <p:spPr>
          <a:xfrm>
            <a:off x="510363" y="2459504"/>
            <a:ext cx="30940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Dame Carcas accueille les touristes à l'entrée de la cité de Carcassonne.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07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F7849F-9B10-0111-5310-5894E208B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56171D-AFBE-41D4-AB7A-6B94F7A7D7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584" y="333000"/>
            <a:ext cx="11268831" cy="61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BBED4D-C806-CBB1-A34A-A93B572FA7A5}"/>
              </a:ext>
            </a:extLst>
          </p:cNvPr>
          <p:cNvSpPr txBox="1"/>
          <p:nvPr/>
        </p:nvSpPr>
        <p:spPr>
          <a:xfrm>
            <a:off x="1998920" y="6063335"/>
            <a:ext cx="8888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Rempart de la bastide Saint-Louis (le bastion Saint-Martial).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132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3FD3B8-9F92-9B35-38EF-C0F96DA05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3502C8-0E10-10C2-F34A-8E138DF2E8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446" y="233916"/>
            <a:ext cx="5504000" cy="309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9E7BBE-C01C-32CB-7AD7-43C401ACDB79}"/>
              </a:ext>
            </a:extLst>
          </p:cNvPr>
          <p:cNvSpPr txBox="1"/>
          <p:nvPr/>
        </p:nvSpPr>
        <p:spPr>
          <a:xfrm>
            <a:off x="927503" y="3429000"/>
            <a:ext cx="4201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Rempart de la bastide Saint-Louis, bastion sud-est.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492BB64-99B0-89D2-18C9-9C740E4356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429000"/>
            <a:ext cx="5832000" cy="3192436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8EB4B0C-2C51-59DF-0E78-56156E73E7E1}"/>
              </a:ext>
            </a:extLst>
          </p:cNvPr>
          <p:cNvSpPr txBox="1"/>
          <p:nvPr/>
        </p:nvSpPr>
        <p:spPr>
          <a:xfrm>
            <a:off x="6411556" y="2967335"/>
            <a:ext cx="5388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Palais_de_justice_de_Carcassonne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9294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BD69F0-B5CD-B74E-4811-6559AD109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9D80CE-1F6C-5B99-1B9F-23DAABE4DC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587" y="279000"/>
            <a:ext cx="5584488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23344E-B8B5-8920-9E07-37277E69718C}"/>
              </a:ext>
            </a:extLst>
          </p:cNvPr>
          <p:cNvSpPr txBox="1"/>
          <p:nvPr/>
        </p:nvSpPr>
        <p:spPr>
          <a:xfrm>
            <a:off x="6400800" y="2760447"/>
            <a:ext cx="39872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L'hôtel de Rolland, siège de l'hôtel de ville.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4061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07980E-18F0-7AF9-57C8-56B346649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FAFA2C-3F5B-0ED6-24BD-8E326B244C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8194" y="297000"/>
            <a:ext cx="9184325" cy="626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85A054-9CAC-3F02-DB32-E38F6B8A7E57}"/>
              </a:ext>
            </a:extLst>
          </p:cNvPr>
          <p:cNvSpPr txBox="1"/>
          <p:nvPr/>
        </p:nvSpPr>
        <p:spPr>
          <a:xfrm>
            <a:off x="302827" y="2254103"/>
            <a:ext cx="227536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Plaque gravée de la liste des maires de Carcassonne visible dans l'ancienne mairie.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89689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C52765-D5AA-A33A-48EE-DE0B6E756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69C358-D509-DB04-F497-9E26330CCC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75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D12A33-F37B-447B-412A-90370408F972}"/>
              </a:ext>
            </a:extLst>
          </p:cNvPr>
          <p:cNvSpPr txBox="1"/>
          <p:nvPr/>
        </p:nvSpPr>
        <p:spPr>
          <a:xfrm>
            <a:off x="9037674" y="2190307"/>
            <a:ext cx="2881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Habitations du quartier de la Trivalle.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50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04603-95AE-A701-FD70-16AE267FB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604508-44BE-E508-4AA6-45B759F5F1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4291" y="279000"/>
            <a:ext cx="689623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ECF5AF-9390-671A-EB0A-ADA51018CD80}"/>
              </a:ext>
            </a:extLst>
          </p:cNvPr>
          <p:cNvSpPr txBox="1"/>
          <p:nvPr/>
        </p:nvSpPr>
        <p:spPr>
          <a:xfrm>
            <a:off x="1066570" y="2009554"/>
            <a:ext cx="3806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Immeuble Art Déco de l'ancienne mairie, abritant les salles du conseil municipal et des mariages et la police municipale.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7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763658-A88C-935E-24BD-D902D6659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FAF237-444E-0799-8C02-38C40CEB9D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648" y="333000"/>
            <a:ext cx="9288000" cy="61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7F42BF-CC3E-E143-2CF2-D87476B5842C}"/>
              </a:ext>
            </a:extLst>
          </p:cNvPr>
          <p:cNvSpPr txBox="1"/>
          <p:nvPr/>
        </p:nvSpPr>
        <p:spPr>
          <a:xfrm>
            <a:off x="9781953" y="2286000"/>
            <a:ext cx="22859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Embrasement de la cité de Carcassonne lors du 14 juillet 2012.</a:t>
            </a:r>
          </a:p>
        </p:txBody>
      </p:sp>
    </p:spTree>
    <p:extLst>
      <p:ext uri="{BB962C8B-B14F-4D97-AF65-F5344CB8AC3E}">
        <p14:creationId xmlns:p14="http://schemas.microsoft.com/office/powerpoint/2010/main" val="410270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7C4F51-6BBF-DB83-A528-A988CBD9A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EC69677-4CC8-F664-F576-51DA45F166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1720" y="448007"/>
            <a:ext cx="8964000" cy="596198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6F368E-F988-6B06-3A5D-529162DD8AAF}"/>
              </a:ext>
            </a:extLst>
          </p:cNvPr>
          <p:cNvSpPr txBox="1"/>
          <p:nvPr/>
        </p:nvSpPr>
        <p:spPr>
          <a:xfrm>
            <a:off x="144155" y="1642498"/>
            <a:ext cx="26675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rue de Verdun, avec ses façades rénovées, est devenue l'une des principales artères commerçantes de la bastide Saint Louis à Carcassonne.</a:t>
            </a:r>
          </a:p>
        </p:txBody>
      </p:sp>
    </p:spTree>
    <p:extLst>
      <p:ext uri="{BB962C8B-B14F-4D97-AF65-F5344CB8AC3E}">
        <p14:creationId xmlns:p14="http://schemas.microsoft.com/office/powerpoint/2010/main" val="234825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00E39A-8A00-906E-4BDB-34F9AD7E4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D32D08-D476-CCED-4B3E-9C3523636C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21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4182A6-BF93-BCB8-84AB-CDB585BBA5FD}"/>
              </a:ext>
            </a:extLst>
          </p:cNvPr>
          <p:cNvSpPr txBox="1"/>
          <p:nvPr/>
        </p:nvSpPr>
        <p:spPr>
          <a:xfrm>
            <a:off x="8973879" y="1881963"/>
            <a:ext cx="32181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L'ancienne manufacture royale de draps de la Trivalle, siège de la cité administrative.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88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23CE8F-7408-02B6-2EAE-0ADFEFFB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4616BE-F5B6-16F9-09E3-99EA6D12E6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507" y="304839"/>
            <a:ext cx="10122986" cy="56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489B49-957F-9391-832F-DF2B3E109035}"/>
              </a:ext>
            </a:extLst>
          </p:cNvPr>
          <p:cNvSpPr txBox="1"/>
          <p:nvPr/>
        </p:nvSpPr>
        <p:spPr>
          <a:xfrm>
            <a:off x="604284" y="5956839"/>
            <a:ext cx="11747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L'ancien Hôtel Terminus, avant sa transformation en résidence-services pour seniors vu du square André-Chénier.</a:t>
            </a:r>
          </a:p>
        </p:txBody>
      </p:sp>
    </p:spTree>
    <p:extLst>
      <p:ext uri="{BB962C8B-B14F-4D97-AF65-F5344CB8AC3E}">
        <p14:creationId xmlns:p14="http://schemas.microsoft.com/office/powerpoint/2010/main" val="348255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E2A15D-CA9B-9B31-CD34-734E5E2B9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0A6D54-EF67-D3E9-5D86-910C6C2765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5263" y="261000"/>
            <a:ext cx="7447273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0B9D86-5EC5-4234-D498-48839DE4AD48}"/>
              </a:ext>
            </a:extLst>
          </p:cNvPr>
          <p:cNvSpPr txBox="1"/>
          <p:nvPr/>
        </p:nvSpPr>
        <p:spPr>
          <a:xfrm>
            <a:off x="373576" y="2732566"/>
            <a:ext cx="37639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Carcassonne_-_Square_André_Chénier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84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A847-E715-3DE7-C988-BE6CE7C83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F7EF51-09F4-5A9D-1590-09FAA25A1E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96" y="279000"/>
            <a:ext cx="9464789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B426D0-87C5-B7A2-A5E3-AC1F7085DA51}"/>
              </a:ext>
            </a:extLst>
          </p:cNvPr>
          <p:cNvSpPr txBox="1"/>
          <p:nvPr/>
        </p:nvSpPr>
        <p:spPr>
          <a:xfrm>
            <a:off x="9877611" y="2623053"/>
            <a:ext cx="21142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L'Hôtel de la Cité situé au cœur de la Cité médiévale.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6273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F7C98B-0D13-6FA3-F41E-3C90D537A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7A3CC0-0BA1-8D2E-E578-8CD4CB8B81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84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7491E1-CDAC-5CFF-0966-957B8E95DBAC}"/>
              </a:ext>
            </a:extLst>
          </p:cNvPr>
          <p:cNvSpPr txBox="1"/>
          <p:nvPr/>
        </p:nvSpPr>
        <p:spPr>
          <a:xfrm>
            <a:off x="556158" y="2228671"/>
            <a:ext cx="289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L'Hôtel de Murat, siège de la CCI Aude.</a:t>
            </a:r>
          </a:p>
        </p:txBody>
      </p:sp>
    </p:spTree>
    <p:extLst>
      <p:ext uri="{BB962C8B-B14F-4D97-AF65-F5344CB8AC3E}">
        <p14:creationId xmlns:p14="http://schemas.microsoft.com/office/powerpoint/2010/main" val="288180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58AB48-8633-992F-185E-234E7272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CA59D1-D061-3445-8CB1-9FACC99BB1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00" y="768146"/>
            <a:ext cx="10980000" cy="511829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CCF85C-35E4-65BD-B86A-C41D828F82C1}"/>
              </a:ext>
            </a:extLst>
          </p:cNvPr>
          <p:cNvSpPr txBox="1"/>
          <p:nvPr/>
        </p:nvSpPr>
        <p:spPr>
          <a:xfrm>
            <a:off x="2806995" y="5914786"/>
            <a:ext cx="7719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Vignoble au pied de la Cité de Carcassonne.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42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89BE43-356F-7E8A-0342-7D7872EB2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971546-E4F0-A027-CDAF-5D35F4E129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000" y="693000"/>
            <a:ext cx="9728000" cy="547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949744E-6DBE-1C63-A04C-B5047064776B}"/>
              </a:ext>
            </a:extLst>
          </p:cNvPr>
          <p:cNvSpPr txBox="1"/>
          <p:nvPr/>
        </p:nvSpPr>
        <p:spPr>
          <a:xfrm>
            <a:off x="5267018" y="6188043"/>
            <a:ext cx="3827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Carnot</a:t>
            </a:r>
          </a:p>
        </p:txBody>
      </p:sp>
    </p:spTree>
    <p:extLst>
      <p:ext uri="{BB962C8B-B14F-4D97-AF65-F5344CB8AC3E}">
        <p14:creationId xmlns:p14="http://schemas.microsoft.com/office/powerpoint/2010/main" val="113861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E95D1D-8836-ADD2-A384-DBA759819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00F8DA-849D-4F37-4B1F-06D4B79A45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7726" y="513000"/>
            <a:ext cx="8756547" cy="583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1557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2A9ABE-83B7-B48C-FE1A-A3EB10594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8FFE96-2153-21E5-029D-B53A98F082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4018" y="277413"/>
            <a:ext cx="4752000" cy="630317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363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15B5A-A85C-FF04-2ADF-5D3574FA2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1BA3A8-671D-0316-D305-E34DD29159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833" y="418500"/>
            <a:ext cx="8028000" cy="6021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5144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DA876F-C97E-4470-9A4D-A0587BFB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DB485B-B867-70E2-99D5-8B8F5757B5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000" y="342981"/>
            <a:ext cx="7524000" cy="6172037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0101A3-BA38-D7BC-9E4E-088CA016CC03}"/>
              </a:ext>
            </a:extLst>
          </p:cNvPr>
          <p:cNvSpPr txBox="1"/>
          <p:nvPr/>
        </p:nvSpPr>
        <p:spPr>
          <a:xfrm>
            <a:off x="10132828" y="2615609"/>
            <a:ext cx="3317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Halles </a:t>
            </a:r>
          </a:p>
        </p:txBody>
      </p:sp>
    </p:spTree>
    <p:extLst>
      <p:ext uri="{BB962C8B-B14F-4D97-AF65-F5344CB8AC3E}">
        <p14:creationId xmlns:p14="http://schemas.microsoft.com/office/powerpoint/2010/main" val="903192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AABC6-145A-37CF-5C51-2A55664DC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625C53-3088-FAFB-D50B-05A05CECB4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21470"/>
            <a:ext cx="9144000" cy="621505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BFABA-D033-22BF-B2FD-B1EB5410703C}"/>
              </a:ext>
            </a:extLst>
          </p:cNvPr>
          <p:cNvSpPr txBox="1"/>
          <p:nvPr/>
        </p:nvSpPr>
        <p:spPr>
          <a:xfrm>
            <a:off x="3554819" y="6196704"/>
            <a:ext cx="711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L’écluse et le port de Carcassonne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69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1E6CC-8F55-E255-C99B-F350ED21A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C7271B8-2120-3ED4-00C2-691E4CDB0FAB}"/>
              </a:ext>
            </a:extLst>
          </p:cNvPr>
          <p:cNvSpPr txBox="1"/>
          <p:nvPr/>
        </p:nvSpPr>
        <p:spPr>
          <a:xfrm>
            <a:off x="1722474" y="733647"/>
            <a:ext cx="10292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Proposé La Commune De Carcassonne (Aude)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AD8CB55-99A4-A9D9-8876-A6AC68013173}"/>
              </a:ext>
            </a:extLst>
          </p:cNvPr>
          <p:cNvSpPr txBox="1"/>
          <p:nvPr/>
        </p:nvSpPr>
        <p:spPr>
          <a:xfrm>
            <a:off x="3721395" y="2526084"/>
            <a:ext cx="7049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A217C20-5121-898E-04FA-E4D458BB1A6F}"/>
              </a:ext>
            </a:extLst>
          </p:cNvPr>
          <p:cNvSpPr txBox="1"/>
          <p:nvPr/>
        </p:nvSpPr>
        <p:spPr>
          <a:xfrm>
            <a:off x="5380074" y="4550735"/>
            <a:ext cx="402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70987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gallery dir="l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405</Words>
  <Application>Microsoft Office PowerPoint</Application>
  <PresentationFormat>Grand écran</PresentationFormat>
  <Paragraphs>32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2026-05-12T07:53:05Z</dcterms:created>
  <dcterms:modified xsi:type="dcterms:W3CDTF">2026-05-14T07:03:18Z</dcterms:modified>
</cp:coreProperties>
</file>