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notesMasterIdLst>
    <p:notesMasterId r:id="rId36"/>
  </p:notesMasterIdLst>
  <p:sldIdLst>
    <p:sldId id="256" r:id="rId2"/>
    <p:sldId id="300" r:id="rId3"/>
    <p:sldId id="283" r:id="rId4"/>
    <p:sldId id="259" r:id="rId5"/>
    <p:sldId id="290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98" r:id="rId20"/>
    <p:sldId id="273" r:id="rId21"/>
    <p:sldId id="299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  <p:sldId id="297" r:id="rId31"/>
    <p:sldId id="285" r:id="rId32"/>
    <p:sldId id="286" r:id="rId33"/>
    <p:sldId id="296" r:id="rId34"/>
    <p:sldId id="329" r:id="rId35"/>
  </p:sldIdLst>
  <p:sldSz cx="9720263" cy="3600450"/>
  <p:notesSz cx="6858000" cy="9144000"/>
  <p:embeddedFontLst>
    <p:embeddedFont>
      <p:font typeface="Algerian" panose="04020705040A02060702" pitchFamily="82" charset="0"/>
      <p:regular r:id="rId37"/>
    </p:embeddedFont>
    <p:embeddedFont>
      <p:font typeface="Andy" panose="020B0604020202020204" charset="0"/>
      <p:regular r:id="rId38"/>
      <p:bold r:id="rId39"/>
    </p:embeddedFont>
    <p:embeddedFont>
      <p:font typeface="Calibri" panose="020F0502020204030204" pitchFamily="34" charset="0"/>
      <p:regular r:id="rId40"/>
      <p:bold r:id="rId41"/>
      <p:italic r:id="rId42"/>
      <p:boldItalic r:id="rId43"/>
    </p:embeddedFont>
    <p:embeddedFont>
      <p:font typeface="Calibri Light" panose="020F0302020204030204" pitchFamily="34" charset="0"/>
      <p:regular r:id="rId44"/>
      <p:italic r:id="rId4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F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284" y="3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7.fntdata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FCCA67-A74B-4CA7-BF06-06AEF08142C8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D3A615-F3F7-43CB-950F-8C070B1D5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037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A1B2F-19AF-4CF0-AC8D-371E9AD665F9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6616-5D9B-48E9-A51A-3C73E7A4F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477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A1B2F-19AF-4CF0-AC8D-371E9AD665F9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6616-5D9B-48E9-A51A-3C73E7A4F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61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A1B2F-19AF-4CF0-AC8D-371E9AD665F9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6616-5D9B-48E9-A51A-3C73E7A4F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43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A1B2F-19AF-4CF0-AC8D-371E9AD665F9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6616-5D9B-48E9-A51A-3C73E7A4F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00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A1B2F-19AF-4CF0-AC8D-371E9AD665F9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6616-5D9B-48E9-A51A-3C73E7A4F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76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A1B2F-19AF-4CF0-AC8D-371E9AD665F9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6616-5D9B-48E9-A51A-3C73E7A4F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182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A1B2F-19AF-4CF0-AC8D-371E9AD665F9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6616-5D9B-48E9-A51A-3C73E7A4F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67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A1B2F-19AF-4CF0-AC8D-371E9AD665F9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6616-5D9B-48E9-A51A-3C73E7A4F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42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A1B2F-19AF-4CF0-AC8D-371E9AD665F9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6616-5D9B-48E9-A51A-3C73E7A4F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7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A1B2F-19AF-4CF0-AC8D-371E9AD665F9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6616-5D9B-48E9-A51A-3C73E7A4F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54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A1B2F-19AF-4CF0-AC8D-371E9AD665F9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66616-5D9B-48E9-A51A-3C73E7A4F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31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A1B2F-19AF-4CF0-AC8D-371E9AD665F9}" type="datetimeFigureOut">
              <a:rPr lang="fr-FR" smtClean="0"/>
              <a:t>21/04/2026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66616-5D9B-48E9-A51A-3C73E7A4F3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129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g"/><Relationship Id="rId5" Type="http://schemas.openxmlformats.org/officeDocument/2006/relationships/image" Target="../media/image44.gif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" y="0"/>
            <a:ext cx="9720000" cy="3600000"/>
          </a:xfrm>
          <a:prstGeom prst="rect">
            <a:avLst/>
          </a:prstGeom>
        </p:spPr>
      </p:pic>
      <p:sp>
        <p:nvSpPr>
          <p:cNvPr id="5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720000" y="107999"/>
            <a:ext cx="8280000" cy="1983937"/>
          </a:xfrm>
          <a:prstGeom prst="rect">
            <a:avLst/>
          </a:prstGeom>
          <a:ln>
            <a:noFill/>
          </a:ln>
        </p:spPr>
        <p:txBody>
          <a:bodyPr wrap="none" fromWordArt="1">
            <a:prstTxWarp prst="textDeflateBottom">
              <a:avLst/>
            </a:prstTxWarp>
          </a:bodyPr>
          <a:lstStyle/>
          <a:p>
            <a:pPr algn="ctr"/>
            <a:r>
              <a:rPr lang="fr-FR" sz="2908" b="1" kern="1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y" panose="03080602030302030203" pitchFamily="66" charset="0"/>
              </a:rPr>
              <a:t>Images psychédéliques de notre Univers 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2880001"/>
            <a:ext cx="3000000" cy="700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317" dirty="0">
                <a:solidFill>
                  <a:srgbClr val="FFFF00"/>
                </a:solidFill>
                <a:latin typeface="Andy" panose="03080602030302030203" pitchFamily="66" charset="0"/>
              </a:rPr>
              <a:t>Musique de Michel Pépé - </a:t>
            </a:r>
            <a:r>
              <a:rPr lang="fr-FR" altLang="fr-FR" sz="1317" dirty="0" err="1">
                <a:solidFill>
                  <a:srgbClr val="FFFF00"/>
                </a:solidFill>
                <a:latin typeface="Andy" panose="03080602030302030203" pitchFamily="66" charset="0"/>
              </a:rPr>
              <a:t>Alchimia</a:t>
            </a:r>
            <a:r>
              <a:rPr lang="fr-FR" altLang="fr-FR" sz="1317" dirty="0">
                <a:solidFill>
                  <a:srgbClr val="FFFF00"/>
                </a:solidFill>
                <a:latin typeface="Andy" panose="03080602030302030203" pitchFamily="66" charset="0"/>
              </a:rPr>
              <a:t> d'</a:t>
            </a:r>
            <a:r>
              <a:rPr lang="fr-FR" altLang="fr-FR" sz="1317" dirty="0" err="1">
                <a:solidFill>
                  <a:srgbClr val="FFFF00"/>
                </a:solidFill>
                <a:latin typeface="Andy" panose="03080602030302030203" pitchFamily="66" charset="0"/>
              </a:rPr>
              <a:t>Amore</a:t>
            </a:r>
            <a:endParaRPr lang="fr-FR" altLang="fr-FR" sz="1317" dirty="0">
              <a:solidFill>
                <a:srgbClr val="FFFF00"/>
              </a:solidFill>
              <a:latin typeface="Andy" panose="03080602030302030203" pitchFamily="66" charset="0"/>
            </a:endParaRPr>
          </a:p>
          <a:p>
            <a:pPr algn="ctr">
              <a:spcBef>
                <a:spcPct val="0"/>
              </a:spcBef>
              <a:buNone/>
            </a:pPr>
            <a:r>
              <a:rPr lang="fr-BE" altLang="fr-FR" sz="1317" dirty="0">
                <a:solidFill>
                  <a:srgbClr val="FFFF00"/>
                </a:solidFill>
                <a:latin typeface="Andy" panose="03080602030302030203" pitchFamily="66" charset="0"/>
              </a:rPr>
              <a:t>Photos de la NASA et de l’ESO</a:t>
            </a:r>
            <a:endParaRPr lang="fr-FR" altLang="fr-FR" sz="1317" dirty="0">
              <a:solidFill>
                <a:srgbClr val="FFFF00"/>
              </a:solidFill>
              <a:latin typeface="Andy" panose="03080602030302030203" pitchFamily="66" charset="0"/>
            </a:endParaRPr>
          </a:p>
          <a:p>
            <a:pPr algn="ctr">
              <a:spcBef>
                <a:spcPct val="0"/>
              </a:spcBef>
              <a:buNone/>
            </a:pPr>
            <a:r>
              <a:rPr lang="fr-FR" altLang="fr-FR" sz="1317" dirty="0">
                <a:solidFill>
                  <a:srgbClr val="FFFF00"/>
                </a:solidFill>
                <a:latin typeface="Andy" panose="03080602030302030203" pitchFamily="66" charset="0"/>
              </a:rPr>
              <a:t>Création © Apex (astronome amateur)</a:t>
            </a:r>
          </a:p>
        </p:txBody>
      </p:sp>
    </p:spTree>
    <p:extLst>
      <p:ext uri="{BB962C8B-B14F-4D97-AF65-F5344CB8AC3E}">
        <p14:creationId xmlns:p14="http://schemas.microsoft.com/office/powerpoint/2010/main" val="1259572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0000">
        <p:sndAc>
          <p:stSnd>
            <p:snd r:embed="rId2" name="Michel-Pépé-Alchimia-dAmore.wav"/>
          </p:stSnd>
        </p:sndAc>
      </p:transition>
    </mc:Choice>
    <mc:Fallback>
      <p:transition advClick="0" advTm="10000">
        <p:sndAc>
          <p:stSnd>
            <p:snd r:embed="rId2" name="Michel-Pépé-Alchimia-dAm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720000" y="107999"/>
            <a:ext cx="8280000" cy="1983937"/>
          </a:xfrm>
          <a:prstGeom prst="rect">
            <a:avLst/>
          </a:prstGeom>
          <a:ln>
            <a:noFill/>
          </a:ln>
        </p:spPr>
        <p:txBody>
          <a:bodyPr wrap="none" fromWordArt="1">
            <a:prstTxWarp prst="textDeflateBottom">
              <a:avLst/>
            </a:prstTxWarp>
          </a:bodyPr>
          <a:lstStyle/>
          <a:p>
            <a:pPr algn="ctr"/>
            <a:r>
              <a:rPr lang="fr-FR" sz="2908" b="1" kern="1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y" panose="03080602030302030203" pitchFamily="66" charset="0"/>
              </a:rPr>
              <a:t>Images psychédéliques de notre Univers 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2880001"/>
            <a:ext cx="3000000" cy="700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317" dirty="0">
                <a:solidFill>
                  <a:srgbClr val="FFFF00"/>
                </a:solidFill>
                <a:latin typeface="Andy" panose="03080602030302030203" pitchFamily="66" charset="0"/>
              </a:rPr>
              <a:t>Musique de Michel Pépé - </a:t>
            </a:r>
            <a:r>
              <a:rPr lang="fr-FR" altLang="fr-FR" sz="1317" dirty="0" err="1">
                <a:solidFill>
                  <a:srgbClr val="FFFF00"/>
                </a:solidFill>
                <a:latin typeface="Andy" panose="03080602030302030203" pitchFamily="66" charset="0"/>
              </a:rPr>
              <a:t>Alchimia</a:t>
            </a:r>
            <a:r>
              <a:rPr lang="fr-FR" altLang="fr-FR" sz="1317" dirty="0">
                <a:solidFill>
                  <a:srgbClr val="FFFF00"/>
                </a:solidFill>
                <a:latin typeface="Andy" panose="03080602030302030203" pitchFamily="66" charset="0"/>
              </a:rPr>
              <a:t> d'</a:t>
            </a:r>
            <a:r>
              <a:rPr lang="fr-FR" altLang="fr-FR" sz="1317" dirty="0" err="1">
                <a:solidFill>
                  <a:srgbClr val="FFFF00"/>
                </a:solidFill>
                <a:latin typeface="Andy" panose="03080602030302030203" pitchFamily="66" charset="0"/>
              </a:rPr>
              <a:t>Amore</a:t>
            </a:r>
            <a:endParaRPr lang="fr-FR" altLang="fr-FR" sz="1317" dirty="0">
              <a:solidFill>
                <a:srgbClr val="FFFF00"/>
              </a:solidFill>
              <a:latin typeface="Andy" panose="03080602030302030203" pitchFamily="66" charset="0"/>
            </a:endParaRPr>
          </a:p>
          <a:p>
            <a:pPr algn="ctr">
              <a:spcBef>
                <a:spcPct val="0"/>
              </a:spcBef>
              <a:buNone/>
            </a:pPr>
            <a:r>
              <a:rPr lang="fr-BE" altLang="fr-FR" sz="1317" dirty="0">
                <a:solidFill>
                  <a:srgbClr val="FFFF00"/>
                </a:solidFill>
                <a:latin typeface="Andy" panose="03080602030302030203" pitchFamily="66" charset="0"/>
              </a:rPr>
              <a:t>Photos de la NASA et de l’ESO</a:t>
            </a:r>
            <a:endParaRPr lang="fr-FR" altLang="fr-FR" sz="1317" dirty="0">
              <a:solidFill>
                <a:srgbClr val="FFFF00"/>
              </a:solidFill>
              <a:latin typeface="Andy" panose="03080602030302030203" pitchFamily="66" charset="0"/>
            </a:endParaRPr>
          </a:p>
          <a:p>
            <a:pPr algn="ctr">
              <a:spcBef>
                <a:spcPct val="0"/>
              </a:spcBef>
              <a:buNone/>
            </a:pPr>
            <a:r>
              <a:rPr lang="fr-FR" altLang="fr-FR" sz="1317" dirty="0">
                <a:solidFill>
                  <a:srgbClr val="FFFF00"/>
                </a:solidFill>
                <a:latin typeface="Andy" panose="03080602030302030203" pitchFamily="66" charset="0"/>
              </a:rPr>
              <a:t>Création © Apex (astronome amateur)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85FF480-521B-406C-B119-A862310776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DC8ED1C-2350-468D-BD16-9C6934376836}"/>
              </a:ext>
            </a:extLst>
          </p:cNvPr>
          <p:cNvSpPr txBox="1"/>
          <p:nvPr/>
        </p:nvSpPr>
        <p:spPr>
          <a:xfrm>
            <a:off x="0" y="0"/>
            <a:ext cx="3721899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Cirrus des Voiles du Cygne (</a:t>
            </a:r>
            <a:r>
              <a:rPr lang="fr-FR" sz="1333" dirty="0" err="1">
                <a:solidFill>
                  <a:schemeClr val="bg1"/>
                </a:solidFill>
                <a:latin typeface="Andy" panose="03080602030302030203" pitchFamily="66" charset="0"/>
              </a:rPr>
              <a:t>rémanant</a:t>
            </a:r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 de super nova)</a:t>
            </a:r>
          </a:p>
        </p:txBody>
      </p:sp>
    </p:spTree>
    <p:extLst>
      <p:ext uri="{BB962C8B-B14F-4D97-AF65-F5344CB8AC3E}">
        <p14:creationId xmlns:p14="http://schemas.microsoft.com/office/powerpoint/2010/main" val="246341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B12761EC-FDFE-4D8B-98C5-446A73666D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A08F824-5C19-41F3-8DA1-EDA1176A2639}"/>
              </a:ext>
            </a:extLst>
          </p:cNvPr>
          <p:cNvSpPr txBox="1"/>
          <p:nvPr/>
        </p:nvSpPr>
        <p:spPr>
          <a:xfrm>
            <a:off x="0" y="0"/>
            <a:ext cx="3721899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Cirrus des Voiles du Cygne (</a:t>
            </a:r>
            <a:r>
              <a:rPr lang="fr-FR" sz="1333" dirty="0" err="1">
                <a:solidFill>
                  <a:schemeClr val="bg1"/>
                </a:solidFill>
                <a:latin typeface="Andy" panose="03080602030302030203" pitchFamily="66" charset="0"/>
              </a:rPr>
              <a:t>rémanant</a:t>
            </a:r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 de super nova)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6432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Veil une partie des Dentelles du Cygne (constellation du Cygne)</a:t>
            </a:r>
          </a:p>
        </p:txBody>
      </p:sp>
    </p:spTree>
    <p:extLst>
      <p:ext uri="{BB962C8B-B14F-4D97-AF65-F5344CB8AC3E}">
        <p14:creationId xmlns:p14="http://schemas.microsoft.com/office/powerpoint/2010/main" val="165393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5153749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Veil une partie des Dentelles du Cygne (constellation du Cygne)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5451461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de l’Aigle, une pouponnière d’étoiles (constellation du Serpent)</a:t>
            </a:r>
          </a:p>
        </p:txBody>
      </p:sp>
    </p:spTree>
    <p:extLst>
      <p:ext uri="{BB962C8B-B14F-4D97-AF65-F5344CB8AC3E}">
        <p14:creationId xmlns:p14="http://schemas.microsoft.com/office/powerpoint/2010/main" val="189748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5451461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de l’Aigle, une pouponnière d’étoiles (constellation du Serpent)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4381116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 Nébuleuse planétaire l'</a:t>
            </a:r>
            <a:r>
              <a:rPr lang="fr-FR" sz="1333" dirty="0" err="1">
                <a:solidFill>
                  <a:schemeClr val="bg1"/>
                </a:solidFill>
                <a:latin typeface="Andy" panose="03080602030302030203" pitchFamily="66" charset="0"/>
              </a:rPr>
              <a:t>Oeil</a:t>
            </a:r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 de Chat (constellation du Dragon)</a:t>
            </a:r>
          </a:p>
        </p:txBody>
      </p:sp>
    </p:spTree>
    <p:extLst>
      <p:ext uri="{BB962C8B-B14F-4D97-AF65-F5344CB8AC3E}">
        <p14:creationId xmlns:p14="http://schemas.microsoft.com/office/powerpoint/2010/main" val="58053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5238809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 Nébuleuse planétaire l'</a:t>
            </a:r>
            <a:r>
              <a:rPr lang="fr-FR" sz="1333" dirty="0" err="1">
                <a:solidFill>
                  <a:schemeClr val="bg1"/>
                </a:solidFill>
                <a:latin typeface="Andy" panose="03080602030302030203" pitchFamily="66" charset="0"/>
              </a:rPr>
              <a:t>Oeil</a:t>
            </a:r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 de Chat (constellation du Dragon)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4381116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Zoom sur la nébuleuse de l’Aigle (constellation du Serpent)</a:t>
            </a:r>
          </a:p>
        </p:txBody>
      </p:sp>
    </p:spTree>
    <p:extLst>
      <p:ext uri="{BB962C8B-B14F-4D97-AF65-F5344CB8AC3E}">
        <p14:creationId xmlns:p14="http://schemas.microsoft.com/office/powerpoint/2010/main" val="405354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4381116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Zoom sur la nébuleuse de l’Aigle (constellation du Serpent)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16331B2-814A-4859-8C0D-F489AB6C89AC}"/>
              </a:ext>
            </a:extLst>
          </p:cNvPr>
          <p:cNvSpPr txBox="1"/>
          <p:nvPr/>
        </p:nvSpPr>
        <p:spPr>
          <a:xfrm>
            <a:off x="0" y="0"/>
            <a:ext cx="5146661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Californie (en émission dans la constellation de Persée)</a:t>
            </a:r>
          </a:p>
        </p:txBody>
      </p:sp>
    </p:spTree>
    <p:extLst>
      <p:ext uri="{BB962C8B-B14F-4D97-AF65-F5344CB8AC3E}">
        <p14:creationId xmlns:p14="http://schemas.microsoft.com/office/powerpoint/2010/main" val="350421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4962363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Californie (en émission dans la constellation de Persée)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7017991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de l’Âme à gauche et du Cœur à droite (en émission dans la constellation de Cassiopée)</a:t>
            </a:r>
          </a:p>
        </p:txBody>
      </p:sp>
    </p:spTree>
    <p:extLst>
      <p:ext uri="{BB962C8B-B14F-4D97-AF65-F5344CB8AC3E}">
        <p14:creationId xmlns:p14="http://schemas.microsoft.com/office/powerpoint/2010/main" val="178252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5856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de l’Âme à gauche et du Cœur à droite (en émission dans la constellation de Cassiopée)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7079842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de la Bulle (formée par le vent stellaire créé par une étoile de la constellation de Cassiopée)</a:t>
            </a:r>
          </a:p>
        </p:txBody>
      </p:sp>
    </p:spTree>
    <p:extLst>
      <p:ext uri="{BB962C8B-B14F-4D97-AF65-F5344CB8AC3E}">
        <p14:creationId xmlns:p14="http://schemas.microsoft.com/office/powerpoint/2010/main" val="337848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7079842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de la Bulle (formée par le vent stellaire créé par une étoile de la constellation de Cassiopée)</a:t>
            </a:r>
          </a:p>
        </p:txBody>
      </p:sp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546563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de la Crevette (en émission dans la constellation du Scorpion)</a:t>
            </a:r>
          </a:p>
        </p:txBody>
      </p:sp>
    </p:spTree>
    <p:extLst>
      <p:ext uri="{BB962C8B-B14F-4D97-AF65-F5344CB8AC3E}">
        <p14:creationId xmlns:p14="http://schemas.microsoft.com/office/powerpoint/2010/main" val="134315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546563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de la Crevette (en émission dans la constellation du Scorpion)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546563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de la Flamme (en émission dans la constellation d'Orion)</a:t>
            </a:r>
          </a:p>
        </p:txBody>
      </p:sp>
    </p:spTree>
    <p:extLst>
      <p:ext uri="{BB962C8B-B14F-4D97-AF65-F5344CB8AC3E}">
        <p14:creationId xmlns:p14="http://schemas.microsoft.com/office/powerpoint/2010/main" val="227189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546563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de la Flamme (en émission dans la constellation d'Orion)</a:t>
            </a:r>
          </a:p>
        </p:txBody>
      </p:sp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54426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de la Lagune (en émission dans la constellation du </a:t>
            </a:r>
            <a:r>
              <a:rPr lang="fr-FR" sz="1333" dirty="0" err="1">
                <a:solidFill>
                  <a:schemeClr val="bg1"/>
                </a:solidFill>
                <a:latin typeface="Andy" panose="03080602030302030203" pitchFamily="66" charset="0"/>
              </a:rPr>
              <a:t>Sagitaire</a:t>
            </a:r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1147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546563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de la Lagune (en émission dans la constellation du </a:t>
            </a:r>
            <a:r>
              <a:rPr lang="fr-FR" sz="1333" err="1">
                <a:solidFill>
                  <a:schemeClr val="bg1"/>
                </a:solidFill>
                <a:latin typeface="Andy" panose="03080602030302030203" pitchFamily="66" charset="0"/>
              </a:rPr>
              <a:t>Sagitaire</a:t>
            </a:r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)</a:t>
            </a:r>
          </a:p>
        </p:txBody>
      </p:sp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546563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de la Tarentule (en émission dans le Grand Nuage de Magellan)</a:t>
            </a:r>
          </a:p>
        </p:txBody>
      </p:sp>
    </p:spTree>
    <p:extLst>
      <p:ext uri="{BB962C8B-B14F-4D97-AF65-F5344CB8AC3E}">
        <p14:creationId xmlns:p14="http://schemas.microsoft.com/office/powerpoint/2010/main" val="418125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546563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de la Tarentule (en émission dans le Grand Nuage de Magellan)</a:t>
            </a:r>
          </a:p>
        </p:txBody>
      </p:sp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546563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de la Tête de Sorcière (par réflexion dans la constellation de l'Éridan)</a:t>
            </a:r>
          </a:p>
        </p:txBody>
      </p:sp>
    </p:spTree>
    <p:extLst>
      <p:ext uri="{BB962C8B-B14F-4D97-AF65-F5344CB8AC3E}">
        <p14:creationId xmlns:p14="http://schemas.microsoft.com/office/powerpoint/2010/main" val="239644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546563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de la Tête de Sorcière (par réflexion dans la constellation de l'Éridan)</a:t>
            </a:r>
          </a:p>
        </p:txBody>
      </p:sp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546563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</a:t>
            </a:r>
            <a:r>
              <a:rPr lang="fr-FR" sz="1333" dirty="0" err="1">
                <a:solidFill>
                  <a:schemeClr val="bg1"/>
                </a:solidFill>
                <a:latin typeface="Andy" panose="03080602030302030203" pitchFamily="66" charset="0"/>
              </a:rPr>
              <a:t>Eta</a:t>
            </a:r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 </a:t>
            </a:r>
            <a:r>
              <a:rPr lang="fr-FR" sz="1333" dirty="0" err="1">
                <a:solidFill>
                  <a:schemeClr val="bg1"/>
                </a:solidFill>
                <a:latin typeface="Andy" panose="03080602030302030203" pitchFamily="66" charset="0"/>
              </a:rPr>
              <a:t>Carinae</a:t>
            </a:r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 (en émission dans la constellation de la </a:t>
            </a:r>
            <a:r>
              <a:rPr lang="fr-FR" sz="1333" dirty="0" err="1">
                <a:solidFill>
                  <a:schemeClr val="bg1"/>
                </a:solidFill>
                <a:latin typeface="Andy" panose="03080602030302030203" pitchFamily="66" charset="0"/>
              </a:rPr>
              <a:t>Carene</a:t>
            </a:r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8100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546563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Eta </a:t>
            </a:r>
            <a:r>
              <a:rPr lang="fr-FR" sz="1333" err="1">
                <a:solidFill>
                  <a:schemeClr val="bg1"/>
                </a:solidFill>
                <a:latin typeface="Andy" panose="03080602030302030203" pitchFamily="66" charset="0"/>
              </a:rPr>
              <a:t>Carinae</a:t>
            </a:r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 (en émission dans la constellation de la </a:t>
            </a:r>
            <a:r>
              <a:rPr lang="fr-FR" sz="1333" err="1">
                <a:solidFill>
                  <a:schemeClr val="bg1"/>
                </a:solidFill>
                <a:latin typeface="Andy" panose="03080602030302030203" pitchFamily="66" charset="0"/>
              </a:rPr>
              <a:t>Carene</a:t>
            </a:r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)</a:t>
            </a:r>
          </a:p>
        </p:txBody>
      </p:sp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616029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Zoom sur la Nébuleuse Eta </a:t>
            </a:r>
            <a:r>
              <a:rPr lang="fr-FR" sz="1333" err="1">
                <a:solidFill>
                  <a:schemeClr val="bg1"/>
                </a:solidFill>
                <a:latin typeface="Andy" panose="03080602030302030203" pitchFamily="66" charset="0"/>
              </a:rPr>
              <a:t>Carinae</a:t>
            </a:r>
            <a:endParaRPr lang="fr-FR" sz="1333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27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16029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Zoom sur la Nébuleuse Eta </a:t>
            </a:r>
            <a:r>
              <a:rPr lang="fr-FR" sz="1333" err="1">
                <a:solidFill>
                  <a:schemeClr val="bg1"/>
                </a:solidFill>
                <a:latin typeface="Andy" panose="03080602030302030203" pitchFamily="66" charset="0"/>
              </a:rPr>
              <a:t>Carinae</a:t>
            </a:r>
            <a:endParaRPr lang="fr-FR" sz="1333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616029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</a:t>
            </a:r>
            <a:r>
              <a:rPr lang="fr-FR" sz="1333" dirty="0" err="1">
                <a:solidFill>
                  <a:schemeClr val="bg1"/>
                </a:solidFill>
                <a:latin typeface="Andy" panose="03080602030302030203" pitchFamily="66" charset="0"/>
              </a:rPr>
              <a:t>difusse</a:t>
            </a:r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 Trifide (constellation du Sagittaire)</a:t>
            </a:r>
          </a:p>
        </p:txBody>
      </p:sp>
    </p:spTree>
    <p:extLst>
      <p:ext uri="{BB962C8B-B14F-4D97-AF65-F5344CB8AC3E}">
        <p14:creationId xmlns:p14="http://schemas.microsoft.com/office/powerpoint/2010/main" val="753886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16029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</a:t>
            </a:r>
            <a:r>
              <a:rPr lang="fr-FR" sz="1333" err="1">
                <a:solidFill>
                  <a:schemeClr val="bg1"/>
                </a:solidFill>
                <a:latin typeface="Andy" panose="03080602030302030203" pitchFamily="66" charset="0"/>
              </a:rPr>
              <a:t>difusse</a:t>
            </a:r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 Trifide (constellation du Sagittaire)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616029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du Casque de Thor (en émission dans la constellation du grand Chien)</a:t>
            </a:r>
          </a:p>
        </p:txBody>
      </p:sp>
    </p:spTree>
    <p:extLst>
      <p:ext uri="{BB962C8B-B14F-4D97-AF65-F5344CB8AC3E}">
        <p14:creationId xmlns:p14="http://schemas.microsoft.com/office/powerpoint/2010/main" val="166440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16029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</a:t>
            </a:r>
            <a:r>
              <a:rPr lang="fr-FR" sz="1333" err="1">
                <a:solidFill>
                  <a:schemeClr val="bg1"/>
                </a:solidFill>
                <a:latin typeface="Andy" panose="03080602030302030203" pitchFamily="66" charset="0"/>
              </a:rPr>
              <a:t>difusse</a:t>
            </a:r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 Trifide (constellation du Sagittaire)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616029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du Casque de Thor (en émission dans la constellation du grand Chien)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616029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planétaire bipolaire du Papillon (constellation du Scorpion)</a:t>
            </a:r>
          </a:p>
        </p:txBody>
      </p:sp>
    </p:spTree>
    <p:extLst>
      <p:ext uri="{BB962C8B-B14F-4D97-AF65-F5344CB8AC3E}">
        <p14:creationId xmlns:p14="http://schemas.microsoft.com/office/powerpoint/2010/main" val="149294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16029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planétaire bipolaire du Papillon (constellation du Scorpion)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616029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du Croissant (en émission dans la constellation du Cygne)</a:t>
            </a:r>
          </a:p>
        </p:txBody>
      </p:sp>
    </p:spTree>
    <p:extLst>
      <p:ext uri="{BB962C8B-B14F-4D97-AF65-F5344CB8AC3E}">
        <p14:creationId xmlns:p14="http://schemas.microsoft.com/office/powerpoint/2010/main" val="83518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16029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du Croissant (en émission dans la constellation du Cygne)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616029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M42 (en émission et réflexion dans la constellation d’Orion)</a:t>
            </a:r>
          </a:p>
        </p:txBody>
      </p:sp>
    </p:spTree>
    <p:extLst>
      <p:ext uri="{BB962C8B-B14F-4D97-AF65-F5344CB8AC3E}">
        <p14:creationId xmlns:p14="http://schemas.microsoft.com/office/powerpoint/2010/main" val="331292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16029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M42 (en émission et réflexion dans la constellation d’Orion)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7032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Tête de Cheval se détachant sur IC434 et sur la nébuleuse de la Flamme (constellation d’Orion)</a:t>
            </a:r>
          </a:p>
        </p:txBody>
      </p:sp>
    </p:spTree>
    <p:extLst>
      <p:ext uri="{BB962C8B-B14F-4D97-AF65-F5344CB8AC3E}">
        <p14:creationId xmlns:p14="http://schemas.microsoft.com/office/powerpoint/2010/main" val="32586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7032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Tête de Cheval se détachant sur IC434 et sur la nébuleuse de la Flamme (constellation d’Orion)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7032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Zoom sur la nébuleuse obscure de la Tête de Cheval (constellation d’Orion)</a:t>
            </a:r>
          </a:p>
        </p:txBody>
      </p:sp>
    </p:spTree>
    <p:extLst>
      <p:ext uri="{BB962C8B-B14F-4D97-AF65-F5344CB8AC3E}">
        <p14:creationId xmlns:p14="http://schemas.microsoft.com/office/powerpoint/2010/main" val="118872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674528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Zoom sur la nébuleuse obscure de la Tête de Cheval (constellation d’Orion)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4752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Nord America (en émission dans la constellation du Cygne) </a:t>
            </a:r>
          </a:p>
        </p:txBody>
      </p:sp>
    </p:spTree>
    <p:extLst>
      <p:ext uri="{BB962C8B-B14F-4D97-AF65-F5344CB8AC3E}">
        <p14:creationId xmlns:p14="http://schemas.microsoft.com/office/powerpoint/2010/main" val="299834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4752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Nord America (en émission dans la constellation du Cygne)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7032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obscure de la Pipe (constellation du Serpentaire)</a:t>
            </a:r>
          </a:p>
        </p:txBody>
      </p:sp>
    </p:spTree>
    <p:extLst>
      <p:ext uri="{BB962C8B-B14F-4D97-AF65-F5344CB8AC3E}">
        <p14:creationId xmlns:p14="http://schemas.microsoft.com/office/powerpoint/2010/main" val="284725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7032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obscure de la Pipe (constellation du Serpentaire) 1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6432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Pattes de Chat (en émission dans la constellation du Scorpion)</a:t>
            </a:r>
          </a:p>
        </p:txBody>
      </p:sp>
    </p:spTree>
    <p:extLst>
      <p:ext uri="{BB962C8B-B14F-4D97-AF65-F5344CB8AC3E}">
        <p14:creationId xmlns:p14="http://schemas.microsoft.com/office/powerpoint/2010/main" val="191779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432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Pattes de Chat (en émission dans la constellation du Scorpion)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6432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planétaire NGC 2818 (constellation de la Boussole)</a:t>
            </a:r>
          </a:p>
        </p:txBody>
      </p:sp>
    </p:spTree>
    <p:extLst>
      <p:ext uri="{BB962C8B-B14F-4D97-AF65-F5344CB8AC3E}">
        <p14:creationId xmlns:p14="http://schemas.microsoft.com/office/powerpoint/2010/main" val="389369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432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planétaire NGC 2818 (constellation de la Boussole)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6432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RCW 79, une bulle cosmique de gaz et de poussières (constellation du Centaure)</a:t>
            </a:r>
          </a:p>
        </p:txBody>
      </p:sp>
    </p:spTree>
    <p:extLst>
      <p:ext uri="{BB962C8B-B14F-4D97-AF65-F5344CB8AC3E}">
        <p14:creationId xmlns:p14="http://schemas.microsoft.com/office/powerpoint/2010/main" val="5446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863567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RCW 79, une bulle cosmique de gaz et de poussières (constellation du Centaure)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706845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Nébuleuses entourant la binaire de Wolf-Rayet BAT99-49 (situé dans le Grand Nuage de Magellan)</a:t>
            </a:r>
          </a:p>
        </p:txBody>
      </p:sp>
    </p:spTree>
    <p:extLst>
      <p:ext uri="{BB962C8B-B14F-4D97-AF65-F5344CB8AC3E}">
        <p14:creationId xmlns:p14="http://schemas.microsoft.com/office/powerpoint/2010/main" val="348704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7123814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Nébuleuses entourant la binaire de Wolf-Rayet BAT99-49 (situé dans le Grand Nuage de Magellan)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7123814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planétaire de l'Hélice (constellation du Verseau)</a:t>
            </a:r>
          </a:p>
        </p:txBody>
      </p:sp>
    </p:spTree>
    <p:extLst>
      <p:ext uri="{BB962C8B-B14F-4D97-AF65-F5344CB8AC3E}">
        <p14:creationId xmlns:p14="http://schemas.microsoft.com/office/powerpoint/2010/main" val="196491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624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planétaire de l'Hélice (constellation du Verseau)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6624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Nébuleuse de la Tête de Singe (en émission dans la constellation d'Orion)</a:t>
            </a:r>
          </a:p>
        </p:txBody>
      </p:sp>
    </p:spTree>
    <p:extLst>
      <p:ext uri="{BB962C8B-B14F-4D97-AF65-F5344CB8AC3E}">
        <p14:creationId xmlns:p14="http://schemas.microsoft.com/office/powerpoint/2010/main" val="229093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624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>
                <a:solidFill>
                  <a:schemeClr val="bg1"/>
                </a:solidFill>
                <a:latin typeface="Andy" panose="03080602030302030203" pitchFamily="66" charset="0"/>
              </a:rPr>
              <a:t>Nébuleuse de la Tête de Singe (en émission dans la constellation d'Orion)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0"/>
            <a:ext cx="6624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 err="1">
                <a:solidFill>
                  <a:schemeClr val="bg1"/>
                </a:solidFill>
                <a:latin typeface="Andy" panose="03080602030302030203" pitchFamily="66" charset="0"/>
              </a:rPr>
              <a:t>Simeis</a:t>
            </a:r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 147 un rémanent de supernova dans la constellation du Taureau</a:t>
            </a:r>
          </a:p>
        </p:txBody>
      </p:sp>
    </p:spTree>
    <p:extLst>
      <p:ext uri="{BB962C8B-B14F-4D97-AF65-F5344CB8AC3E}">
        <p14:creationId xmlns:p14="http://schemas.microsoft.com/office/powerpoint/2010/main" val="3077325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6624000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33" dirty="0" err="1">
                <a:solidFill>
                  <a:schemeClr val="bg1"/>
                </a:solidFill>
                <a:latin typeface="Andy" panose="03080602030302030203" pitchFamily="66" charset="0"/>
              </a:rPr>
              <a:t>Simeis</a:t>
            </a:r>
            <a:r>
              <a:rPr lang="fr-FR" sz="1333" dirty="0">
                <a:solidFill>
                  <a:schemeClr val="bg1"/>
                </a:solidFill>
                <a:latin typeface="Andy" panose="03080602030302030203" pitchFamily="66" charset="0"/>
              </a:rPr>
              <a:t> 147 un rémanent de supernova dans la constellation du Taureau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260210" y="435290"/>
            <a:ext cx="7200000" cy="1117935"/>
          </a:xfrm>
          <a:prstGeom prst="rect">
            <a:avLst/>
          </a:prstGeom>
          <a:noFill/>
        </p:spPr>
        <p:txBody>
          <a:bodyPr wrap="square" lIns="192000" rtlCol="0">
            <a:spAutoFit/>
          </a:bodyPr>
          <a:lstStyle/>
          <a:p>
            <a:r>
              <a:rPr lang="fr-FR" sz="1333" i="1" dirty="0">
                <a:solidFill>
                  <a:srgbClr val="FFFF00"/>
                </a:solidFill>
                <a:latin typeface="Andy" panose="03080602030302030203" pitchFamily="66" charset="0"/>
              </a:rPr>
              <a:t>Note : une nébuleuse est un nuage interstellaire de gaz et/ou de poussière. Les nébuleuses brillantes rayonnent la lumière du gaz qui les composent (nébuleuse à émission) ou </a:t>
            </a:r>
            <a:r>
              <a:rPr lang="fr-FR" sz="1333" i="1" dirty="0" err="1">
                <a:solidFill>
                  <a:srgbClr val="FFFF00"/>
                </a:solidFill>
                <a:latin typeface="Andy" panose="03080602030302030203" pitchFamily="66" charset="0"/>
              </a:rPr>
              <a:t>réflètent</a:t>
            </a:r>
            <a:r>
              <a:rPr lang="fr-FR" sz="1333" i="1" dirty="0">
                <a:solidFill>
                  <a:srgbClr val="FFFF00"/>
                </a:solidFill>
                <a:latin typeface="Andy" panose="03080602030302030203" pitchFamily="66" charset="0"/>
              </a:rPr>
              <a:t> la lumière des étoiles (nébuleuse à réflexion), voir les deux. Les nébuleuses sombres sont des nuages de gaz et de poussières </a:t>
            </a:r>
          </a:p>
          <a:p>
            <a:r>
              <a:rPr lang="fr-FR" sz="1333" i="1" dirty="0">
                <a:solidFill>
                  <a:srgbClr val="FFFF00"/>
                </a:solidFill>
                <a:latin typeface="Andy" panose="03080602030302030203" pitchFamily="66" charset="0"/>
              </a:rPr>
              <a:t>qui ne sont pas illuminés. Les nébuleuses planétaires sont des coquilles de gaz éjectés par les étoiles en </a:t>
            </a:r>
          </a:p>
          <a:p>
            <a:r>
              <a:rPr lang="fr-FR" sz="1333" i="1" dirty="0">
                <a:solidFill>
                  <a:srgbClr val="FFFF00"/>
                </a:solidFill>
                <a:latin typeface="Andy" panose="03080602030302030203" pitchFamily="66" charset="0"/>
              </a:rPr>
              <a:t>fin de vie ou des </a:t>
            </a:r>
            <a:r>
              <a:rPr lang="fr-FR" sz="1333" i="1" dirty="0" err="1">
                <a:solidFill>
                  <a:srgbClr val="FFFF00"/>
                </a:solidFill>
                <a:latin typeface="Andy" panose="03080602030302030203" pitchFamily="66" charset="0"/>
              </a:rPr>
              <a:t>supernovae</a:t>
            </a:r>
            <a:r>
              <a:rPr lang="fr-FR" sz="1333" i="1" dirty="0">
                <a:solidFill>
                  <a:srgbClr val="FFFF00"/>
                </a:solidFill>
                <a:latin typeface="Andy" panose="03080602030302030203" pitchFamily="66" charset="0"/>
              </a:rPr>
              <a:t>. Ces nébuleuses appartiennent toutes à notre galaxie la "Voie lactée".</a:t>
            </a:r>
          </a:p>
        </p:txBody>
      </p:sp>
    </p:spTree>
    <p:extLst>
      <p:ext uri="{BB962C8B-B14F-4D97-AF65-F5344CB8AC3E}">
        <p14:creationId xmlns:p14="http://schemas.microsoft.com/office/powerpoint/2010/main" val="208615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0000"/>
    </mc:Choice>
    <mc:Fallback>
      <p:transition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000" y="496800"/>
            <a:ext cx="2700000" cy="270035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600000" y="3240000"/>
            <a:ext cx="2520000" cy="294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5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pour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20000" y="-376431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601</TotalTime>
  <Words>957</Words>
  <Application>Microsoft Office PowerPoint</Application>
  <PresentationFormat>Personnalisé</PresentationFormat>
  <Paragraphs>77</Paragraphs>
  <Slides>34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40" baseType="lpstr">
      <vt:lpstr>Calibri Light</vt:lpstr>
      <vt:lpstr>Algerian</vt:lpstr>
      <vt:lpstr>Calibri</vt:lpstr>
      <vt:lpstr>Andy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96</cp:revision>
  <dcterms:created xsi:type="dcterms:W3CDTF">2016-08-24T06:32:21Z</dcterms:created>
  <dcterms:modified xsi:type="dcterms:W3CDTF">2026-04-21T09:03:11Z</dcterms:modified>
</cp:coreProperties>
</file>