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50" autoAdjust="0"/>
    <p:restoredTop sz="94660"/>
  </p:normalViewPr>
  <p:slideViewPr>
    <p:cSldViewPr snapToGrid="0">
      <p:cViewPr varScale="1">
        <p:scale>
          <a:sx n="71" d="100"/>
          <a:sy n="71" d="100"/>
        </p:scale>
        <p:origin x="20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4084CC-BAEA-9BAA-32B2-1A0203986E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90478E-FC2D-E9E1-E60D-ADA7E4DA65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DE3385-D5E4-E159-46E4-83B844BD7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759E8C-8C1B-0578-D260-21A26078A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90BD6B-DA9C-FF1F-0BDD-5E178D882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742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D0B53D-AF95-D48D-49E9-97CE1C25E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25990B-14DC-2748-7CAF-1E32F18D4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4A21B6-7283-AC23-41A9-12AA10194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23B81B-1F8C-0DF5-C76E-5D27FB326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23DA85-B14D-772F-EA85-127FA9ABC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828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D27B99-1E23-9B0F-7296-5CA60989C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A448CB-5BB2-AED7-0937-A82396A0FF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872F2F-BE02-8B42-7ADB-D5FE9A571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72FA70-EFBD-136A-FCC2-D249F4BED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FBC02E-4042-DFBA-BAEA-C37591817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817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FE2C53-B7A2-FBAB-4E49-6EF7F6B14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51B347-FEA0-2156-F6B9-8E0C9C1B51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6558637-CBFF-B358-FDD5-656E9F926D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0D9EF9-452A-0C18-1629-D2497FB02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DAB-8E9D-9C5F-8060-181BB1DDF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FECC7F-09AC-4740-D2D7-7A29C92E1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786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C85766-EEA5-01EF-5FD7-7FDD0C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E74A54-D800-E739-50E5-6D3B9ACA45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B5B764-9113-7585-9FD5-F8F4E2C4DC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DA3EC10-5AD2-CEB6-F78A-E40C6DDDF5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F73F735-5100-FF12-161A-71E6312EBF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289B6EA-E2A7-94C9-9DAE-1CF4C52C7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7CB5BC-4C17-2B5D-9547-EE8FA0F69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C647EA4-A9A9-1CBE-8664-9F8578320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1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388FD0-991A-EEC6-C49E-9CDB3AA31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52347B1-B376-4BA9-A657-688576FB0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36260A7-057F-B99E-A875-A54A51F6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AFEA84F-F090-8234-7747-FBC229F64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497F4A1-47CD-8BF7-8A55-7763E586C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95C376-841D-F7A7-6194-E25659985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24D4961-B295-7232-4C5D-CD35B44F9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63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C6F622-738C-485B-2A02-C0A584F51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90719A-3918-4BBD-975B-AD015FC18D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231F4E7-331C-BAF6-8597-F30D2F11B3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3745095-99DC-058B-DBD1-1F7D6C342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104C94-C253-9596-AFE9-F0E824D6E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60D750-70B6-DCB3-3519-4F95D59D3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14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8B09C-090D-4818-8F15-C8FA83A9C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46C529-79C8-2636-AB2F-5481683D44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6C3461C-3E9B-156D-A375-5B5268BF64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B111134-0815-BF1F-3B96-35D67E53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2BF11FF-E2C2-E2D9-24F0-96CEAA767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8D5C70-3CC5-5354-5116-D7E277263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69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4E2415-22AF-6F8F-3533-2A703AF05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800E1FF-2BAA-26DE-33D7-DB3844B77A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304018-33D8-3A1A-D38A-52BC4F4C2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E7A7C4-E3D9-4516-D461-6F95E0062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ED11CE-964E-0482-45CF-CCC042646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134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81C0A8A-A607-C04C-1F2E-1151DD1E8A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B629114-618C-60E4-569D-E2FF727EE4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2B8259-685F-BB5F-ABBD-E1F9F0D87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4ED883-E32C-570D-64C1-1E5752006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222B04-D7F9-0051-3831-4CEA3A1F4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B1EAFE4-642D-E040-0215-24A580103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6E0713-ECA3-20DD-DED8-F1DE3C342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951647-F5BE-FF3E-5968-DA07C2B36A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51D1C6-E673-48E9-9E13-A3A92F6C00A2}" type="datetimeFigureOut">
              <a:rPr lang="fr-FR" smtClean="0"/>
              <a:t>11/05/2026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0F448F-01F4-EAF1-D4A6-2B3A3B44CF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4CED4F-15F9-90B0-DFF3-415C04E21C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8468AC-6907-41A9-A6F5-F49CD8F92B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7665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6ED4D44-D4E4-B1C7-D50D-275CADD699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793" y="297000"/>
            <a:ext cx="9301532" cy="626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F780515-2724-ED5B-D9CE-EE1B8A2047DA}"/>
              </a:ext>
            </a:extLst>
          </p:cNvPr>
          <p:cNvSpPr txBox="1"/>
          <p:nvPr/>
        </p:nvSpPr>
        <p:spPr>
          <a:xfrm>
            <a:off x="4224169" y="297000"/>
            <a:ext cx="3743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Belcastel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1760723-F041-9EAC-BC45-95DB0344DC3A}"/>
              </a:ext>
            </a:extLst>
          </p:cNvPr>
          <p:cNvSpPr txBox="1"/>
          <p:nvPr/>
        </p:nvSpPr>
        <p:spPr>
          <a:xfrm>
            <a:off x="9771457" y="1007005"/>
            <a:ext cx="239878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Belcastel , ville médiévale de l'Aveyron, est classée parmi les « plus beaux villages de France ». De vieux bâtiments en pierre, de deux à trois étages, grimpent la colline depuis le Vieux Pont de Belcastel (XVe siècle ) qui enjambe l'Aveyron, jusqu'au château de Belcastel.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35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  <p:sndAc>
          <p:stSnd loop="1">
            <p:snd r:embed="rId2" name="MON COEUR EN AVEYRON par l Orchestre Alain MANHES.wav"/>
          </p:stSnd>
        </p:sndAc>
      </p:transition>
    </mc:Choice>
    <mc:Fallback>
      <p:transition spd="slow" advClick="0" advTm="13000">
        <p:fade/>
        <p:sndAc>
          <p:stSnd loop="1">
            <p:snd r:embed="rId2" name="MON COEUR EN AVEYRON par l Orchestre Alain MANH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68DBB7-BB54-5392-513D-A80492626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99C162-F599-A865-56D7-5C3B415C33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677" y="391721"/>
            <a:ext cx="10628646" cy="56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FC2F1D-3EF9-9494-4A35-1B22D0C19772}"/>
              </a:ext>
            </a:extLst>
          </p:cNvPr>
          <p:cNvSpPr txBox="1"/>
          <p:nvPr/>
        </p:nvSpPr>
        <p:spPr>
          <a:xfrm>
            <a:off x="4615030" y="6043721"/>
            <a:ext cx="8659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Belcastel - Panorama</a:t>
            </a:r>
          </a:p>
        </p:txBody>
      </p:sp>
    </p:spTree>
    <p:extLst>
      <p:ext uri="{BB962C8B-B14F-4D97-AF65-F5344CB8AC3E}">
        <p14:creationId xmlns:p14="http://schemas.microsoft.com/office/powerpoint/2010/main" val="226380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955B90-DC7C-19CD-1AED-ECB2E4C64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3C94EA-DE34-7276-E8C9-C28B34DB6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710" y="315000"/>
            <a:ext cx="830400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EF4C08-9EBE-70ED-3003-5D5A9554F3E1}"/>
              </a:ext>
            </a:extLst>
          </p:cNvPr>
          <p:cNvSpPr txBox="1"/>
          <p:nvPr/>
        </p:nvSpPr>
        <p:spPr>
          <a:xfrm>
            <a:off x="688490" y="2796988"/>
            <a:ext cx="32272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Belcastel, Aveyron, FRANCE</a:t>
            </a:r>
          </a:p>
        </p:txBody>
      </p:sp>
    </p:spTree>
    <p:extLst>
      <p:ext uri="{BB962C8B-B14F-4D97-AF65-F5344CB8AC3E}">
        <p14:creationId xmlns:p14="http://schemas.microsoft.com/office/powerpoint/2010/main" val="2802081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75000"/>
              <a:lumOff val="2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728520-B171-BE53-0FCB-60E0DDF8D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933777-9E9B-2416-4CC1-5A14910797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261000"/>
            <a:ext cx="4752000" cy="63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8ADE4E-0022-89F5-7DBD-99EAD853D524}"/>
              </a:ext>
            </a:extLst>
          </p:cNvPr>
          <p:cNvSpPr txBox="1"/>
          <p:nvPr/>
        </p:nvSpPr>
        <p:spPr>
          <a:xfrm>
            <a:off x="8444753" y="3033656"/>
            <a:ext cx="32595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Belcastel, Aveyron,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976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63EFCE-7044-BC1F-F4DA-AD1E8E217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B7CD06-F077-F433-8785-8ECAE73A9C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977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5EB717-C0B5-7447-84AB-A891227EE783}"/>
              </a:ext>
            </a:extLst>
          </p:cNvPr>
          <p:cNvSpPr txBox="1"/>
          <p:nvPr/>
        </p:nvSpPr>
        <p:spPr>
          <a:xfrm>
            <a:off x="118334" y="2926080"/>
            <a:ext cx="33133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vieux four à bois construit en 1953 par Mr Banne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5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FB51A1-EB02-3304-93B0-7BD059CDD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CEA623-E032-DE5F-F053-45291560F2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3427" y="657000"/>
            <a:ext cx="9865146" cy="554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2F5397-7D1D-EEC0-6463-8EE5A3B616A9}"/>
              </a:ext>
            </a:extLst>
          </p:cNvPr>
          <p:cNvSpPr txBox="1"/>
          <p:nvPr/>
        </p:nvSpPr>
        <p:spPr>
          <a:xfrm>
            <a:off x="3329090" y="6201000"/>
            <a:ext cx="6497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le château depuis les calades</a:t>
            </a:r>
          </a:p>
        </p:txBody>
      </p:sp>
    </p:spTree>
    <p:extLst>
      <p:ext uri="{BB962C8B-B14F-4D97-AF65-F5344CB8AC3E}">
        <p14:creationId xmlns:p14="http://schemas.microsoft.com/office/powerpoint/2010/main" val="326224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BC7095-07F4-AC2A-8F55-1CB9561CC6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7A19E9-1212-9238-FCA1-ACF272D6C2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80" y="333000"/>
            <a:ext cx="8256000" cy="61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401E8A-E783-1BC5-E6AA-30B7213C96FE}"/>
              </a:ext>
            </a:extLst>
          </p:cNvPr>
          <p:cNvSpPr txBox="1"/>
          <p:nvPr/>
        </p:nvSpPr>
        <p:spPr>
          <a:xfrm>
            <a:off x="9305365" y="2228671"/>
            <a:ext cx="2886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Belcastel, Belcastel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81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9CFBB9-A1F9-53A7-4D05-79DE2E9F7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5292A0-6E46-F7E7-CF79-2653175ABF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61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82388E-A1DF-7B98-9D9D-FA928BC10BD0}"/>
              </a:ext>
            </a:extLst>
          </p:cNvPr>
          <p:cNvSpPr txBox="1"/>
          <p:nvPr/>
        </p:nvSpPr>
        <p:spPr>
          <a:xfrm>
            <a:off x="1215615" y="2869603"/>
            <a:ext cx="2807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Belcastel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96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FA8A90-01CE-2195-35E9-04F661AB1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05D5DB-D723-5BB8-EA1F-3B1F41C833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50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2616AD-F8DD-A797-E9AF-8EBC9439E70C}"/>
              </a:ext>
            </a:extLst>
          </p:cNvPr>
          <p:cNvSpPr txBox="1"/>
          <p:nvPr/>
        </p:nvSpPr>
        <p:spPr>
          <a:xfrm>
            <a:off x="9090212" y="2775473"/>
            <a:ext cx="29045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Belcastel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65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A6173E-10D8-ADCD-5930-2F7F8CCD8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765CFC-B19C-929B-26E8-06DDDBC21B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000C3D-AF10-1BAD-65DD-C759D859D683}"/>
              </a:ext>
            </a:extLst>
          </p:cNvPr>
          <p:cNvSpPr txBox="1"/>
          <p:nvPr/>
        </p:nvSpPr>
        <p:spPr>
          <a:xfrm>
            <a:off x="1495313" y="2931460"/>
            <a:ext cx="2904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Belcastel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91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2BB051-1889-7F98-4654-9D1BB892A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6B5908-7668-A431-9367-A995CCF25B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681" y="275142"/>
            <a:ext cx="11096638" cy="597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B6087C-D674-EE38-C29E-8D6F64CC9E71}"/>
              </a:ext>
            </a:extLst>
          </p:cNvPr>
          <p:cNvSpPr txBox="1"/>
          <p:nvPr/>
        </p:nvSpPr>
        <p:spPr>
          <a:xfrm>
            <a:off x="4292303" y="6235497"/>
            <a:ext cx="6906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Vieux pont de Belcastel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4730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679149-DA79-EC41-32CD-6127098D0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A013AF-5332-C209-C9A5-04DA5E6263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233" y="261000"/>
            <a:ext cx="4752000" cy="633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BD705B-4AB0-ADC5-D535-259E1845B17B}"/>
              </a:ext>
            </a:extLst>
          </p:cNvPr>
          <p:cNvSpPr txBox="1"/>
          <p:nvPr/>
        </p:nvSpPr>
        <p:spPr>
          <a:xfrm>
            <a:off x="8498541" y="2228671"/>
            <a:ext cx="29906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Vieux Pont de Belcastel, dans l'Aveyron (France)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0261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D1C0C4-C6A7-A596-DCA4-BDE907563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F66F1A-45DD-D2AF-BB1E-9E8355ECFF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4165" y="297000"/>
            <a:ext cx="8352000" cy="626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41B0C-82C0-20CE-CD04-E2F0B4430B80}"/>
              </a:ext>
            </a:extLst>
          </p:cNvPr>
          <p:cNvSpPr txBox="1"/>
          <p:nvPr/>
        </p:nvSpPr>
        <p:spPr>
          <a:xfrm>
            <a:off x="570155" y="3248809"/>
            <a:ext cx="3076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Belcastel, Aveyron, France</a:t>
            </a:r>
          </a:p>
        </p:txBody>
      </p:sp>
    </p:spTree>
    <p:extLst>
      <p:ext uri="{BB962C8B-B14F-4D97-AF65-F5344CB8AC3E}">
        <p14:creationId xmlns:p14="http://schemas.microsoft.com/office/powerpoint/2010/main" val="245828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213BBD-792A-1C55-B51D-A4AB0EFAF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72CF1A-2B31-94D3-680D-3BDF911DF8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750" y="351000"/>
            <a:ext cx="8208000" cy="615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94D2A7-EBFC-899A-86FA-A9260EB071DF}"/>
              </a:ext>
            </a:extLst>
          </p:cNvPr>
          <p:cNvSpPr txBox="1"/>
          <p:nvPr/>
        </p:nvSpPr>
        <p:spPr>
          <a:xfrm>
            <a:off x="8875060" y="2818504"/>
            <a:ext cx="3227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Belcastel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73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DFF173-1134-D053-CFE8-1EDADC7E6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FDF449-39FB-5F6F-6517-2493B95D13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0310" y="261000"/>
            <a:ext cx="4752000" cy="63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B9E6CA-CAE6-9441-D648-2CEB27809081}"/>
              </a:ext>
            </a:extLst>
          </p:cNvPr>
          <p:cNvSpPr txBox="1"/>
          <p:nvPr/>
        </p:nvSpPr>
        <p:spPr>
          <a:xfrm>
            <a:off x="1118795" y="2786231"/>
            <a:ext cx="22483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Sainte-Marie-Madeleine de Belcastel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87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538ED2-11C2-CD4B-5378-163E23133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2095F7-3E74-EC3F-24B4-7AF60218EC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468" y="315000"/>
            <a:ext cx="830400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798DFF-571C-CD0E-AC5C-D3BD8D300E6D}"/>
              </a:ext>
            </a:extLst>
          </p:cNvPr>
          <p:cNvSpPr txBox="1"/>
          <p:nvPr/>
        </p:nvSpPr>
        <p:spPr>
          <a:xfrm>
            <a:off x="9100969" y="3291840"/>
            <a:ext cx="2840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Tombe d'</a:t>
            </a:r>
            <a:r>
              <a:rPr lang="fr-FR" sz="2400" b="1" dirty="0" err="1">
                <a:solidFill>
                  <a:srgbClr val="FFFF00"/>
                </a:solidFill>
              </a:rPr>
              <a:t>Alzias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Saunhac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6113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4736AE-F081-E2E3-B12E-42D20F5234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4376CE-255F-ADF4-E5D6-054D921B85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8796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055585-53FA-62C7-BD30-235122CBA532}"/>
              </a:ext>
            </a:extLst>
          </p:cNvPr>
          <p:cNvSpPr txBox="1"/>
          <p:nvPr/>
        </p:nvSpPr>
        <p:spPr>
          <a:xfrm>
            <a:off x="666975" y="2854826"/>
            <a:ext cx="31412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Belcastel, Aveyron,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74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1C79B2-7FED-D3F9-5A46-B9FDCFD189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CDFD86-4411-2F4C-A5BB-08CC73AA56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28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F5DD6C-A59B-B39B-BE4F-DE8F098AFA11}"/>
              </a:ext>
            </a:extLst>
          </p:cNvPr>
          <p:cNvSpPr txBox="1"/>
          <p:nvPr/>
        </p:nvSpPr>
        <p:spPr>
          <a:xfrm>
            <a:off x="989704" y="3013501"/>
            <a:ext cx="2969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Passerelle au Lourdou.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23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4C4737-487C-9AE2-5D82-21196D0631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402597-3BDB-5DB6-0D60-F66F2CABCD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38" y="297000"/>
            <a:ext cx="4698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B6F17D-3A83-A200-299D-32EAF5F23F84}"/>
              </a:ext>
            </a:extLst>
          </p:cNvPr>
          <p:cNvSpPr txBox="1"/>
          <p:nvPr/>
        </p:nvSpPr>
        <p:spPr>
          <a:xfrm>
            <a:off x="8627633" y="2452744"/>
            <a:ext cx="3410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Le_Lourdou_-_statue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076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3C265A-60C5-A00E-54BD-135E6C45A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988016-9C1C-9115-9D10-D94FFFA432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000" y="447614"/>
            <a:ext cx="10188000" cy="574136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675A3C-BDA6-83A3-96AA-B64D926D6B9E}"/>
              </a:ext>
            </a:extLst>
          </p:cNvPr>
          <p:cNvSpPr txBox="1"/>
          <p:nvPr/>
        </p:nvSpPr>
        <p:spPr>
          <a:xfrm>
            <a:off x="905688" y="6264281"/>
            <a:ext cx="11519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la rive droite de Belcastel avec son pont et son église du XVe siècle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752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50D27B-BC0C-EA45-0FE7-CACB736DC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38DC98E-5798-8C74-D491-A0DA8E153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920" y="279000"/>
            <a:ext cx="952140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0D8C641-598D-9E66-EBBF-84B675AF609D}"/>
              </a:ext>
            </a:extLst>
          </p:cNvPr>
          <p:cNvSpPr txBox="1"/>
          <p:nvPr/>
        </p:nvSpPr>
        <p:spPr>
          <a:xfrm>
            <a:off x="613186" y="3013501"/>
            <a:ext cx="2065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Visite de Belcastel</a:t>
            </a:r>
          </a:p>
        </p:txBody>
      </p:sp>
    </p:spTree>
    <p:extLst>
      <p:ext uri="{BB962C8B-B14F-4D97-AF65-F5344CB8AC3E}">
        <p14:creationId xmlns:p14="http://schemas.microsoft.com/office/powerpoint/2010/main" val="310258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FE943-9626-9B4C-33AA-5D373F9AE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87F446-4FE2-B851-91D2-AA183A463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7902" y="297000"/>
            <a:ext cx="414468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168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5F40BF-DFF7-B1D7-FCB3-D233F03773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5C9381-E571-48B5-DCC0-3BDC55DB4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728" y="567000"/>
            <a:ext cx="10972543" cy="57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63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46B3EE-3E29-06C3-7779-7DD13A4E3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0DCFD9A-E1E8-5C9E-B8A8-27219A2F18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035" y="268941"/>
            <a:ext cx="9861929" cy="61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434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7249C3-852E-AEAD-09C9-1204DF4D61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E18794-C790-FF88-7F85-757DE19FBE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035" y="351000"/>
            <a:ext cx="9861929" cy="61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665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A5CED6-ACE7-D9D8-C083-C277378E15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A1224E-6A30-4F05-3551-B6A269D14D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687" y="279000"/>
            <a:ext cx="1009862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722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E348DD-B5A2-328C-A57D-F13E2E74C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219F06-B80A-6ABD-E642-52089D0C2D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000" y="271703"/>
            <a:ext cx="10116000" cy="6314594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327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23298D-D7A5-3505-A46A-451D1F23C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3F3A2E-EE9E-A810-9E71-E0EDEA250C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361" y="315000"/>
            <a:ext cx="9977278" cy="622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4336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B99B18-B5DE-DB2F-A7F3-4E0DBD82A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DBE0F2-2AA6-A14D-FD0F-F6ECD58212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7346" y="279000"/>
            <a:ext cx="504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4A96F5-37D4-318C-9E5C-21A406F35E18}"/>
              </a:ext>
            </a:extLst>
          </p:cNvPr>
          <p:cNvSpPr txBox="1"/>
          <p:nvPr/>
        </p:nvSpPr>
        <p:spPr>
          <a:xfrm>
            <a:off x="1183341" y="2710927"/>
            <a:ext cx="30551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anglars-fete-orchestre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79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F3322A-0CE6-3A96-289D-C5F0102BBC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F73BACA-5DF2-D632-1631-522388785526}"/>
              </a:ext>
            </a:extLst>
          </p:cNvPr>
          <p:cNvSpPr txBox="1"/>
          <p:nvPr/>
        </p:nvSpPr>
        <p:spPr>
          <a:xfrm>
            <a:off x="1674607" y="580913"/>
            <a:ext cx="11058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Commune De </a:t>
            </a:r>
            <a:r>
              <a:rPr lang="fr-FR" sz="2400" b="1" dirty="0" err="1">
                <a:solidFill>
                  <a:schemeClr val="bg1"/>
                </a:solidFill>
              </a:rPr>
              <a:t>Bécastel</a:t>
            </a:r>
            <a:r>
              <a:rPr lang="fr-FR" sz="2400" b="1" dirty="0">
                <a:solidFill>
                  <a:schemeClr val="bg1"/>
                </a:solidFill>
              </a:rPr>
              <a:t> (Aveyron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5DF7664-E9BF-5AA1-952C-9EBF7BD5DA96}"/>
              </a:ext>
            </a:extLst>
          </p:cNvPr>
          <p:cNvSpPr txBox="1"/>
          <p:nvPr/>
        </p:nvSpPr>
        <p:spPr>
          <a:xfrm>
            <a:off x="3991087" y="2511454"/>
            <a:ext cx="8046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907735D-0B82-FD43-4C9D-1A9CF0FAAD71}"/>
              </a:ext>
            </a:extLst>
          </p:cNvPr>
          <p:cNvSpPr txBox="1"/>
          <p:nvPr/>
        </p:nvSpPr>
        <p:spPr>
          <a:xfrm>
            <a:off x="5411097" y="5013063"/>
            <a:ext cx="503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3270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181</Words>
  <Application>Microsoft Office PowerPoint</Application>
  <PresentationFormat>Grand écran</PresentationFormat>
  <Paragraphs>26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2026-05-11T03:35:50Z</dcterms:created>
  <dcterms:modified xsi:type="dcterms:W3CDTF">2026-05-11T05:08:15Z</dcterms:modified>
</cp:coreProperties>
</file>