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6" r:id="rId3"/>
    <p:sldId id="258" r:id="rId4"/>
    <p:sldId id="259" r:id="rId5"/>
    <p:sldId id="261" r:id="rId6"/>
    <p:sldId id="260" r:id="rId7"/>
    <p:sldId id="262" r:id="rId8"/>
    <p:sldId id="263" r:id="rId9"/>
    <p:sldId id="264" r:id="rId10"/>
    <p:sldId id="265" r:id="rId11"/>
    <p:sldId id="266" r:id="rId12"/>
    <p:sldId id="268" r:id="rId13"/>
    <p:sldId id="269" r:id="rId14"/>
    <p:sldId id="267" r:id="rId15"/>
    <p:sldId id="270" r:id="rId16"/>
    <p:sldId id="271" r:id="rId17"/>
    <p:sldId id="272" r:id="rId18"/>
    <p:sldId id="273" r:id="rId19"/>
    <p:sldId id="274" r:id="rId20"/>
    <p:sldId id="280" r:id="rId21"/>
    <p:sldId id="275" r:id="rId22"/>
    <p:sldId id="278" r:id="rId23"/>
    <p:sldId id="276" r:id="rId24"/>
    <p:sldId id="277" r:id="rId25"/>
    <p:sldId id="279" r:id="rId26"/>
    <p:sldId id="281" r:id="rId27"/>
    <p:sldId id="282" r:id="rId28"/>
    <p:sldId id="283" r:id="rId29"/>
    <p:sldId id="284" r:id="rId30"/>
    <p:sldId id="285" r:id="rId31"/>
    <p:sldId id="286" r:id="rId32"/>
    <p:sldId id="287" r:id="rId33"/>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7588" autoAdjust="0"/>
    <p:restoredTop sz="94660"/>
  </p:normalViewPr>
  <p:slideViewPr>
    <p:cSldViewPr snapToGrid="0">
      <p:cViewPr varScale="1">
        <p:scale>
          <a:sx n="68" d="100"/>
          <a:sy n="68" d="100"/>
        </p:scale>
        <p:origin x="38"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microsoft.com/office/2016/11/relationships/changesInfo" Target="changesInfos/changesInfo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niel Moulac" userId="fdbc7b557ca5d9ab" providerId="LiveId" clId="{B6D13388-46E4-4D88-AC2B-514192970406}"/>
    <pc:docChg chg="custSel modSld">
      <pc:chgData name="Daniel Moulac" userId="fdbc7b557ca5d9ab" providerId="LiveId" clId="{B6D13388-46E4-4D88-AC2B-514192970406}" dt="2026-05-08T08:23:06.231" v="0" actId="313"/>
      <pc:docMkLst>
        <pc:docMk/>
      </pc:docMkLst>
      <pc:sldChg chg="modSp mod">
        <pc:chgData name="Daniel Moulac" userId="fdbc7b557ca5d9ab" providerId="LiveId" clId="{B6D13388-46E4-4D88-AC2B-514192970406}" dt="2026-05-08T08:23:06.231" v="0" actId="313"/>
        <pc:sldMkLst>
          <pc:docMk/>
          <pc:sldMk cId="2195208464" sldId="281"/>
        </pc:sldMkLst>
        <pc:spChg chg="mod">
          <ac:chgData name="Daniel Moulac" userId="fdbc7b557ca5d9ab" providerId="LiveId" clId="{B6D13388-46E4-4D88-AC2B-514192970406}" dt="2026-05-08T08:23:06.231" v="0" actId="313"/>
          <ac:spMkLst>
            <pc:docMk/>
            <pc:sldMk cId="2195208464" sldId="281"/>
            <ac:spMk id="4" creationId="{E11FAE91-1760-83E7-0D63-4D2C6169186D}"/>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04982D8-A493-D4C4-5921-88D8E0E1FA30}"/>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7FA6040F-C6A2-8C58-F07E-0D9F1DC6A89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153007E-2F71-3213-57ED-544F899BC4DA}"/>
              </a:ext>
            </a:extLst>
          </p:cNvPr>
          <p:cNvSpPr>
            <a:spLocks noGrp="1"/>
          </p:cNvSpPr>
          <p:nvPr>
            <p:ph type="dt" sz="half" idx="10"/>
          </p:nvPr>
        </p:nvSpPr>
        <p:spPr/>
        <p:txBody>
          <a:bodyPr/>
          <a:lstStyle/>
          <a:p>
            <a:fld id="{C8E24B44-B16E-4CC8-A3FC-0EB308C5D31A}" type="datetimeFigureOut">
              <a:rPr lang="fr-FR" smtClean="0"/>
              <a:t>08/05/2026</a:t>
            </a:fld>
            <a:endParaRPr lang="fr-FR"/>
          </a:p>
        </p:txBody>
      </p:sp>
      <p:sp>
        <p:nvSpPr>
          <p:cNvPr id="5" name="Espace réservé du pied de page 4">
            <a:extLst>
              <a:ext uri="{FF2B5EF4-FFF2-40B4-BE49-F238E27FC236}">
                <a16:creationId xmlns:a16="http://schemas.microsoft.com/office/drawing/2014/main" id="{3EE891E8-E769-B15A-926E-397DB3F9F5FE}"/>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BBB6CA0-80C9-DB4D-9EDC-174C08AA90C2}"/>
              </a:ext>
            </a:extLst>
          </p:cNvPr>
          <p:cNvSpPr>
            <a:spLocks noGrp="1"/>
          </p:cNvSpPr>
          <p:nvPr>
            <p:ph type="sldNum" sz="quarter" idx="12"/>
          </p:nvPr>
        </p:nvSpPr>
        <p:spPr/>
        <p:txBody>
          <a:bodyPr/>
          <a:lstStyle/>
          <a:p>
            <a:fld id="{DBE79E48-F8A8-472E-B0A7-44855D06B91D}" type="slidenum">
              <a:rPr lang="fr-FR" smtClean="0"/>
              <a:t>‹N°›</a:t>
            </a:fld>
            <a:endParaRPr lang="fr-FR"/>
          </a:p>
        </p:txBody>
      </p:sp>
    </p:spTree>
    <p:extLst>
      <p:ext uri="{BB962C8B-B14F-4D97-AF65-F5344CB8AC3E}">
        <p14:creationId xmlns:p14="http://schemas.microsoft.com/office/powerpoint/2010/main" val="6668266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9CB4AF-E3E0-D167-819F-7C503601A3F4}"/>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B225746-BB04-5617-4846-FD30856B7C4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F24ADCB-610F-F76C-6E34-36FA89D209D1}"/>
              </a:ext>
            </a:extLst>
          </p:cNvPr>
          <p:cNvSpPr>
            <a:spLocks noGrp="1"/>
          </p:cNvSpPr>
          <p:nvPr>
            <p:ph type="dt" sz="half" idx="10"/>
          </p:nvPr>
        </p:nvSpPr>
        <p:spPr/>
        <p:txBody>
          <a:bodyPr/>
          <a:lstStyle/>
          <a:p>
            <a:fld id="{C8E24B44-B16E-4CC8-A3FC-0EB308C5D31A}" type="datetimeFigureOut">
              <a:rPr lang="fr-FR" smtClean="0"/>
              <a:t>08/05/2026</a:t>
            </a:fld>
            <a:endParaRPr lang="fr-FR"/>
          </a:p>
        </p:txBody>
      </p:sp>
      <p:sp>
        <p:nvSpPr>
          <p:cNvPr id="5" name="Espace réservé du pied de page 4">
            <a:extLst>
              <a:ext uri="{FF2B5EF4-FFF2-40B4-BE49-F238E27FC236}">
                <a16:creationId xmlns:a16="http://schemas.microsoft.com/office/drawing/2014/main" id="{A9AE2A60-62CA-67FC-7566-2E64D75C460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FC9D1A3-A4E7-9640-32F1-3E7C58A536F3}"/>
              </a:ext>
            </a:extLst>
          </p:cNvPr>
          <p:cNvSpPr>
            <a:spLocks noGrp="1"/>
          </p:cNvSpPr>
          <p:nvPr>
            <p:ph type="sldNum" sz="quarter" idx="12"/>
          </p:nvPr>
        </p:nvSpPr>
        <p:spPr/>
        <p:txBody>
          <a:bodyPr/>
          <a:lstStyle/>
          <a:p>
            <a:fld id="{DBE79E48-F8A8-472E-B0A7-44855D06B91D}" type="slidenum">
              <a:rPr lang="fr-FR" smtClean="0"/>
              <a:t>‹N°›</a:t>
            </a:fld>
            <a:endParaRPr lang="fr-FR"/>
          </a:p>
        </p:txBody>
      </p:sp>
    </p:spTree>
    <p:extLst>
      <p:ext uri="{BB962C8B-B14F-4D97-AF65-F5344CB8AC3E}">
        <p14:creationId xmlns:p14="http://schemas.microsoft.com/office/powerpoint/2010/main" val="184184664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A43F2C2-1F1A-1FA9-036D-BE4287757029}"/>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7E57DC2-E24B-5DB3-CCAC-3E99D2138DF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79C27C61-406D-F1DB-8764-9A17AF878A4D}"/>
              </a:ext>
            </a:extLst>
          </p:cNvPr>
          <p:cNvSpPr>
            <a:spLocks noGrp="1"/>
          </p:cNvSpPr>
          <p:nvPr>
            <p:ph type="dt" sz="half" idx="10"/>
          </p:nvPr>
        </p:nvSpPr>
        <p:spPr/>
        <p:txBody>
          <a:bodyPr/>
          <a:lstStyle/>
          <a:p>
            <a:fld id="{C8E24B44-B16E-4CC8-A3FC-0EB308C5D31A}" type="datetimeFigureOut">
              <a:rPr lang="fr-FR" smtClean="0"/>
              <a:t>08/05/2026</a:t>
            </a:fld>
            <a:endParaRPr lang="fr-FR"/>
          </a:p>
        </p:txBody>
      </p:sp>
      <p:sp>
        <p:nvSpPr>
          <p:cNvPr id="5" name="Espace réservé du pied de page 4">
            <a:extLst>
              <a:ext uri="{FF2B5EF4-FFF2-40B4-BE49-F238E27FC236}">
                <a16:creationId xmlns:a16="http://schemas.microsoft.com/office/drawing/2014/main" id="{39647831-1B04-93B9-EB79-8B87DB4AC4E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2D8F426-3D23-7EDB-1E42-94C58ECA1481}"/>
              </a:ext>
            </a:extLst>
          </p:cNvPr>
          <p:cNvSpPr>
            <a:spLocks noGrp="1"/>
          </p:cNvSpPr>
          <p:nvPr>
            <p:ph type="sldNum" sz="quarter" idx="12"/>
          </p:nvPr>
        </p:nvSpPr>
        <p:spPr/>
        <p:txBody>
          <a:bodyPr/>
          <a:lstStyle/>
          <a:p>
            <a:fld id="{DBE79E48-F8A8-472E-B0A7-44855D06B91D}" type="slidenum">
              <a:rPr lang="fr-FR" smtClean="0"/>
              <a:t>‹N°›</a:t>
            </a:fld>
            <a:endParaRPr lang="fr-FR"/>
          </a:p>
        </p:txBody>
      </p:sp>
    </p:spTree>
    <p:extLst>
      <p:ext uri="{BB962C8B-B14F-4D97-AF65-F5344CB8AC3E}">
        <p14:creationId xmlns:p14="http://schemas.microsoft.com/office/powerpoint/2010/main" val="31454964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5E58D1-D46D-9422-5715-0F0321DFE26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7F072DE9-56F2-5DAE-34E2-DC3F3F87C9E1}"/>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430C61F3-90A5-BE41-E069-9B974CF4D65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DCE03C3-BECC-FA23-FBF6-5F016F0179FF}"/>
              </a:ext>
            </a:extLst>
          </p:cNvPr>
          <p:cNvSpPr>
            <a:spLocks noGrp="1"/>
          </p:cNvSpPr>
          <p:nvPr>
            <p:ph type="dt" sz="half" idx="10"/>
          </p:nvPr>
        </p:nvSpPr>
        <p:spPr/>
        <p:txBody>
          <a:bodyPr/>
          <a:lstStyle/>
          <a:p>
            <a:fld id="{C8E24B44-B16E-4CC8-A3FC-0EB308C5D31A}" type="datetimeFigureOut">
              <a:rPr lang="fr-FR" smtClean="0"/>
              <a:t>08/05/2026</a:t>
            </a:fld>
            <a:endParaRPr lang="fr-FR"/>
          </a:p>
        </p:txBody>
      </p:sp>
      <p:sp>
        <p:nvSpPr>
          <p:cNvPr id="6" name="Espace réservé du pied de page 5">
            <a:extLst>
              <a:ext uri="{FF2B5EF4-FFF2-40B4-BE49-F238E27FC236}">
                <a16:creationId xmlns:a16="http://schemas.microsoft.com/office/drawing/2014/main" id="{A741D67A-3EED-6720-8971-5915E5926E8B}"/>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7E4CA4-3AFB-126C-4380-E4746953BA6E}"/>
              </a:ext>
            </a:extLst>
          </p:cNvPr>
          <p:cNvSpPr>
            <a:spLocks noGrp="1"/>
          </p:cNvSpPr>
          <p:nvPr>
            <p:ph type="sldNum" sz="quarter" idx="12"/>
          </p:nvPr>
        </p:nvSpPr>
        <p:spPr/>
        <p:txBody>
          <a:bodyPr/>
          <a:lstStyle/>
          <a:p>
            <a:fld id="{DBE79E48-F8A8-472E-B0A7-44855D06B91D}" type="slidenum">
              <a:rPr lang="fr-FR" smtClean="0"/>
              <a:t>‹N°›</a:t>
            </a:fld>
            <a:endParaRPr lang="fr-FR"/>
          </a:p>
        </p:txBody>
      </p:sp>
    </p:spTree>
    <p:extLst>
      <p:ext uri="{BB962C8B-B14F-4D97-AF65-F5344CB8AC3E}">
        <p14:creationId xmlns:p14="http://schemas.microsoft.com/office/powerpoint/2010/main" val="373930072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48C5F9-4EB5-D007-1EF7-A321145AEAFC}"/>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326601B7-1506-03B3-1ECB-E8CBA09F07B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5C5A6237-E504-EF67-C7B8-9C82F0C6D8E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5D1F4878-CAC8-3254-55AF-581898776A3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580D6F51-1DA3-ED3C-4E4E-D0BAEA95B6B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720ECD2-C98F-0F80-09F6-E67A634F7AA5}"/>
              </a:ext>
            </a:extLst>
          </p:cNvPr>
          <p:cNvSpPr>
            <a:spLocks noGrp="1"/>
          </p:cNvSpPr>
          <p:nvPr>
            <p:ph type="dt" sz="half" idx="10"/>
          </p:nvPr>
        </p:nvSpPr>
        <p:spPr/>
        <p:txBody>
          <a:bodyPr/>
          <a:lstStyle/>
          <a:p>
            <a:fld id="{C8E24B44-B16E-4CC8-A3FC-0EB308C5D31A}" type="datetimeFigureOut">
              <a:rPr lang="fr-FR" smtClean="0"/>
              <a:t>08/05/2026</a:t>
            </a:fld>
            <a:endParaRPr lang="fr-FR"/>
          </a:p>
        </p:txBody>
      </p:sp>
      <p:sp>
        <p:nvSpPr>
          <p:cNvPr id="8" name="Espace réservé du pied de page 7">
            <a:extLst>
              <a:ext uri="{FF2B5EF4-FFF2-40B4-BE49-F238E27FC236}">
                <a16:creationId xmlns:a16="http://schemas.microsoft.com/office/drawing/2014/main" id="{A7444522-1A4F-746E-1D0B-BA5E83BCCC0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C3BBE8FB-1C7F-EC79-0A08-BE11BFD24DD6}"/>
              </a:ext>
            </a:extLst>
          </p:cNvPr>
          <p:cNvSpPr>
            <a:spLocks noGrp="1"/>
          </p:cNvSpPr>
          <p:nvPr>
            <p:ph type="sldNum" sz="quarter" idx="12"/>
          </p:nvPr>
        </p:nvSpPr>
        <p:spPr/>
        <p:txBody>
          <a:bodyPr/>
          <a:lstStyle/>
          <a:p>
            <a:fld id="{DBE79E48-F8A8-472E-B0A7-44855D06B91D}" type="slidenum">
              <a:rPr lang="fr-FR" smtClean="0"/>
              <a:t>‹N°›</a:t>
            </a:fld>
            <a:endParaRPr lang="fr-FR"/>
          </a:p>
        </p:txBody>
      </p:sp>
    </p:spTree>
    <p:extLst>
      <p:ext uri="{BB962C8B-B14F-4D97-AF65-F5344CB8AC3E}">
        <p14:creationId xmlns:p14="http://schemas.microsoft.com/office/powerpoint/2010/main" val="35848597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9363E02-394B-5049-F203-1EDEB49BCBA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FF3AF0D-A7B7-F636-4B21-024F17700743}"/>
              </a:ext>
            </a:extLst>
          </p:cNvPr>
          <p:cNvSpPr>
            <a:spLocks noGrp="1"/>
          </p:cNvSpPr>
          <p:nvPr>
            <p:ph type="dt" sz="half" idx="10"/>
          </p:nvPr>
        </p:nvSpPr>
        <p:spPr/>
        <p:txBody>
          <a:bodyPr/>
          <a:lstStyle/>
          <a:p>
            <a:fld id="{C8E24B44-B16E-4CC8-A3FC-0EB308C5D31A}" type="datetimeFigureOut">
              <a:rPr lang="fr-FR" smtClean="0"/>
              <a:t>08/05/2026</a:t>
            </a:fld>
            <a:endParaRPr lang="fr-FR"/>
          </a:p>
        </p:txBody>
      </p:sp>
      <p:sp>
        <p:nvSpPr>
          <p:cNvPr id="4" name="Espace réservé du pied de page 3">
            <a:extLst>
              <a:ext uri="{FF2B5EF4-FFF2-40B4-BE49-F238E27FC236}">
                <a16:creationId xmlns:a16="http://schemas.microsoft.com/office/drawing/2014/main" id="{B0C040C3-C5A3-DD49-019B-C1AAC79453B3}"/>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62DA300-448E-FC1D-AF64-51F21CF80788}"/>
              </a:ext>
            </a:extLst>
          </p:cNvPr>
          <p:cNvSpPr>
            <a:spLocks noGrp="1"/>
          </p:cNvSpPr>
          <p:nvPr>
            <p:ph type="sldNum" sz="quarter" idx="12"/>
          </p:nvPr>
        </p:nvSpPr>
        <p:spPr/>
        <p:txBody>
          <a:bodyPr/>
          <a:lstStyle/>
          <a:p>
            <a:fld id="{DBE79E48-F8A8-472E-B0A7-44855D06B91D}" type="slidenum">
              <a:rPr lang="fr-FR" smtClean="0"/>
              <a:t>‹N°›</a:t>
            </a:fld>
            <a:endParaRPr lang="fr-FR"/>
          </a:p>
        </p:txBody>
      </p:sp>
    </p:spTree>
    <p:extLst>
      <p:ext uri="{BB962C8B-B14F-4D97-AF65-F5344CB8AC3E}">
        <p14:creationId xmlns:p14="http://schemas.microsoft.com/office/powerpoint/2010/main" val="53219662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AFDF361C-C067-A64A-1852-84DE3F243951}"/>
              </a:ext>
            </a:extLst>
          </p:cNvPr>
          <p:cNvSpPr>
            <a:spLocks noGrp="1"/>
          </p:cNvSpPr>
          <p:nvPr>
            <p:ph type="dt" sz="half" idx="10"/>
          </p:nvPr>
        </p:nvSpPr>
        <p:spPr/>
        <p:txBody>
          <a:bodyPr/>
          <a:lstStyle/>
          <a:p>
            <a:fld id="{C8E24B44-B16E-4CC8-A3FC-0EB308C5D31A}" type="datetimeFigureOut">
              <a:rPr lang="fr-FR" smtClean="0"/>
              <a:t>08/05/2026</a:t>
            </a:fld>
            <a:endParaRPr lang="fr-FR"/>
          </a:p>
        </p:txBody>
      </p:sp>
      <p:sp>
        <p:nvSpPr>
          <p:cNvPr id="3" name="Espace réservé du pied de page 2">
            <a:extLst>
              <a:ext uri="{FF2B5EF4-FFF2-40B4-BE49-F238E27FC236}">
                <a16:creationId xmlns:a16="http://schemas.microsoft.com/office/drawing/2014/main" id="{36267711-B213-574D-4553-75BF7BE977BD}"/>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1A161052-255B-2E24-AA83-23ECF86B0BEF}"/>
              </a:ext>
            </a:extLst>
          </p:cNvPr>
          <p:cNvSpPr>
            <a:spLocks noGrp="1"/>
          </p:cNvSpPr>
          <p:nvPr>
            <p:ph type="sldNum" sz="quarter" idx="12"/>
          </p:nvPr>
        </p:nvSpPr>
        <p:spPr/>
        <p:txBody>
          <a:bodyPr/>
          <a:lstStyle/>
          <a:p>
            <a:fld id="{DBE79E48-F8A8-472E-B0A7-44855D06B91D}" type="slidenum">
              <a:rPr lang="fr-FR" smtClean="0"/>
              <a:t>‹N°›</a:t>
            </a:fld>
            <a:endParaRPr lang="fr-FR"/>
          </a:p>
        </p:txBody>
      </p:sp>
    </p:spTree>
    <p:extLst>
      <p:ext uri="{BB962C8B-B14F-4D97-AF65-F5344CB8AC3E}">
        <p14:creationId xmlns:p14="http://schemas.microsoft.com/office/powerpoint/2010/main" val="193007173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E9F3E4D-C898-82B9-520F-97E8F746D3E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1E57151-FBAE-E2F0-27C1-E956434FB00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403CEBA-0736-3BC3-FF87-510955E46E0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60294D47-0409-F808-075D-5C2FB5AAF4FC}"/>
              </a:ext>
            </a:extLst>
          </p:cNvPr>
          <p:cNvSpPr>
            <a:spLocks noGrp="1"/>
          </p:cNvSpPr>
          <p:nvPr>
            <p:ph type="dt" sz="half" idx="10"/>
          </p:nvPr>
        </p:nvSpPr>
        <p:spPr/>
        <p:txBody>
          <a:bodyPr/>
          <a:lstStyle/>
          <a:p>
            <a:fld id="{C8E24B44-B16E-4CC8-A3FC-0EB308C5D31A}" type="datetimeFigureOut">
              <a:rPr lang="fr-FR" smtClean="0"/>
              <a:t>08/05/2026</a:t>
            </a:fld>
            <a:endParaRPr lang="fr-FR"/>
          </a:p>
        </p:txBody>
      </p:sp>
      <p:sp>
        <p:nvSpPr>
          <p:cNvPr id="6" name="Espace réservé du pied de page 5">
            <a:extLst>
              <a:ext uri="{FF2B5EF4-FFF2-40B4-BE49-F238E27FC236}">
                <a16:creationId xmlns:a16="http://schemas.microsoft.com/office/drawing/2014/main" id="{EA20F121-755C-5045-00BE-BD066425697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9404B1D-89AB-93B6-7ABE-E46B3992109A}"/>
              </a:ext>
            </a:extLst>
          </p:cNvPr>
          <p:cNvSpPr>
            <a:spLocks noGrp="1"/>
          </p:cNvSpPr>
          <p:nvPr>
            <p:ph type="sldNum" sz="quarter" idx="12"/>
          </p:nvPr>
        </p:nvSpPr>
        <p:spPr/>
        <p:txBody>
          <a:bodyPr/>
          <a:lstStyle/>
          <a:p>
            <a:fld id="{DBE79E48-F8A8-472E-B0A7-44855D06B91D}" type="slidenum">
              <a:rPr lang="fr-FR" smtClean="0"/>
              <a:t>‹N°›</a:t>
            </a:fld>
            <a:endParaRPr lang="fr-FR"/>
          </a:p>
        </p:txBody>
      </p:sp>
    </p:spTree>
    <p:extLst>
      <p:ext uri="{BB962C8B-B14F-4D97-AF65-F5344CB8AC3E}">
        <p14:creationId xmlns:p14="http://schemas.microsoft.com/office/powerpoint/2010/main" val="270071807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B1B3B10-5835-0DD4-FEEF-187ED4C62A59}"/>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DF5285F-C4BE-3121-3AB2-DF02278E401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2A4960FA-11EC-3A68-C052-0F5B0822234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DA2CEC2-1ACE-83E1-8B36-D44507F2751D}"/>
              </a:ext>
            </a:extLst>
          </p:cNvPr>
          <p:cNvSpPr>
            <a:spLocks noGrp="1"/>
          </p:cNvSpPr>
          <p:nvPr>
            <p:ph type="dt" sz="half" idx="10"/>
          </p:nvPr>
        </p:nvSpPr>
        <p:spPr/>
        <p:txBody>
          <a:bodyPr/>
          <a:lstStyle/>
          <a:p>
            <a:fld id="{C8E24B44-B16E-4CC8-A3FC-0EB308C5D31A}" type="datetimeFigureOut">
              <a:rPr lang="fr-FR" smtClean="0"/>
              <a:t>08/05/2026</a:t>
            </a:fld>
            <a:endParaRPr lang="fr-FR"/>
          </a:p>
        </p:txBody>
      </p:sp>
      <p:sp>
        <p:nvSpPr>
          <p:cNvPr id="6" name="Espace réservé du pied de page 5">
            <a:extLst>
              <a:ext uri="{FF2B5EF4-FFF2-40B4-BE49-F238E27FC236}">
                <a16:creationId xmlns:a16="http://schemas.microsoft.com/office/drawing/2014/main" id="{FC07FC5C-E03D-F3BF-F1BF-33893721561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A696A43-D1AB-D218-F00E-0A2240EB28E1}"/>
              </a:ext>
            </a:extLst>
          </p:cNvPr>
          <p:cNvSpPr>
            <a:spLocks noGrp="1"/>
          </p:cNvSpPr>
          <p:nvPr>
            <p:ph type="sldNum" sz="quarter" idx="12"/>
          </p:nvPr>
        </p:nvSpPr>
        <p:spPr/>
        <p:txBody>
          <a:bodyPr/>
          <a:lstStyle/>
          <a:p>
            <a:fld id="{DBE79E48-F8A8-472E-B0A7-44855D06B91D}" type="slidenum">
              <a:rPr lang="fr-FR" smtClean="0"/>
              <a:t>‹N°›</a:t>
            </a:fld>
            <a:endParaRPr lang="fr-FR"/>
          </a:p>
        </p:txBody>
      </p:sp>
    </p:spTree>
    <p:extLst>
      <p:ext uri="{BB962C8B-B14F-4D97-AF65-F5344CB8AC3E}">
        <p14:creationId xmlns:p14="http://schemas.microsoft.com/office/powerpoint/2010/main" val="5332128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872F140-5E2F-8A0D-9758-49C4A2D16F1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4B655578-4D26-C56F-5534-E699CFE7ECBC}"/>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E3E1CA35-1900-5261-C0D4-60E4ECA4CEB6}"/>
              </a:ext>
            </a:extLst>
          </p:cNvPr>
          <p:cNvSpPr>
            <a:spLocks noGrp="1"/>
          </p:cNvSpPr>
          <p:nvPr>
            <p:ph type="dt" sz="half" idx="10"/>
          </p:nvPr>
        </p:nvSpPr>
        <p:spPr/>
        <p:txBody>
          <a:bodyPr/>
          <a:lstStyle/>
          <a:p>
            <a:fld id="{C8E24B44-B16E-4CC8-A3FC-0EB308C5D31A}" type="datetimeFigureOut">
              <a:rPr lang="fr-FR" smtClean="0"/>
              <a:t>08/05/2026</a:t>
            </a:fld>
            <a:endParaRPr lang="fr-FR"/>
          </a:p>
        </p:txBody>
      </p:sp>
      <p:sp>
        <p:nvSpPr>
          <p:cNvPr id="5" name="Espace réservé du pied de page 4">
            <a:extLst>
              <a:ext uri="{FF2B5EF4-FFF2-40B4-BE49-F238E27FC236}">
                <a16:creationId xmlns:a16="http://schemas.microsoft.com/office/drawing/2014/main" id="{94B33054-D4AF-2FC4-3AB0-2CD55ABC88F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72D372B-B55A-7EB0-86A2-FEDC5EDF76CF}"/>
              </a:ext>
            </a:extLst>
          </p:cNvPr>
          <p:cNvSpPr>
            <a:spLocks noGrp="1"/>
          </p:cNvSpPr>
          <p:nvPr>
            <p:ph type="sldNum" sz="quarter" idx="12"/>
          </p:nvPr>
        </p:nvSpPr>
        <p:spPr/>
        <p:txBody>
          <a:bodyPr/>
          <a:lstStyle/>
          <a:p>
            <a:fld id="{DBE79E48-F8A8-472E-B0A7-44855D06B91D}" type="slidenum">
              <a:rPr lang="fr-FR" smtClean="0"/>
              <a:t>‹N°›</a:t>
            </a:fld>
            <a:endParaRPr lang="fr-FR"/>
          </a:p>
        </p:txBody>
      </p:sp>
    </p:spTree>
    <p:extLst>
      <p:ext uri="{BB962C8B-B14F-4D97-AF65-F5344CB8AC3E}">
        <p14:creationId xmlns:p14="http://schemas.microsoft.com/office/powerpoint/2010/main" val="29107637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EDFE124-94EB-BFE1-F520-381482CDDB8E}"/>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90CF2D0-5738-10B4-3253-667D98B7A6F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F4EFBA2-DE55-C6A5-8B46-4C62FC474504}"/>
              </a:ext>
            </a:extLst>
          </p:cNvPr>
          <p:cNvSpPr>
            <a:spLocks noGrp="1"/>
          </p:cNvSpPr>
          <p:nvPr>
            <p:ph type="dt" sz="half" idx="10"/>
          </p:nvPr>
        </p:nvSpPr>
        <p:spPr/>
        <p:txBody>
          <a:bodyPr/>
          <a:lstStyle/>
          <a:p>
            <a:fld id="{C8E24B44-B16E-4CC8-A3FC-0EB308C5D31A}" type="datetimeFigureOut">
              <a:rPr lang="fr-FR" smtClean="0"/>
              <a:t>08/05/2026</a:t>
            </a:fld>
            <a:endParaRPr lang="fr-FR"/>
          </a:p>
        </p:txBody>
      </p:sp>
      <p:sp>
        <p:nvSpPr>
          <p:cNvPr id="5" name="Espace réservé du pied de page 4">
            <a:extLst>
              <a:ext uri="{FF2B5EF4-FFF2-40B4-BE49-F238E27FC236}">
                <a16:creationId xmlns:a16="http://schemas.microsoft.com/office/drawing/2014/main" id="{6968F1E4-AF07-F160-CEB8-C310C912CE8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777AE36-CFC6-9E43-C668-1193D115026F}"/>
              </a:ext>
            </a:extLst>
          </p:cNvPr>
          <p:cNvSpPr>
            <a:spLocks noGrp="1"/>
          </p:cNvSpPr>
          <p:nvPr>
            <p:ph type="sldNum" sz="quarter" idx="12"/>
          </p:nvPr>
        </p:nvSpPr>
        <p:spPr/>
        <p:txBody>
          <a:bodyPr/>
          <a:lstStyle/>
          <a:p>
            <a:fld id="{DBE79E48-F8A8-472E-B0A7-44855D06B91D}" type="slidenum">
              <a:rPr lang="fr-FR" smtClean="0"/>
              <a:t>‹N°›</a:t>
            </a:fld>
            <a:endParaRPr lang="fr-FR"/>
          </a:p>
        </p:txBody>
      </p:sp>
    </p:spTree>
    <p:extLst>
      <p:ext uri="{BB962C8B-B14F-4D97-AF65-F5344CB8AC3E}">
        <p14:creationId xmlns:p14="http://schemas.microsoft.com/office/powerpoint/2010/main" val="30783599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EEA4E1D8-536D-E1D2-D219-422B72AEDFA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16338364-1FED-7658-39A5-A102CC60ABE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C5974B4-855A-0445-3BC4-03BCEA8BC1A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C8E24B44-B16E-4CC8-A3FC-0EB308C5D31A}" type="datetimeFigureOut">
              <a:rPr lang="fr-FR" smtClean="0"/>
              <a:t>08/05/2026</a:t>
            </a:fld>
            <a:endParaRPr lang="fr-FR"/>
          </a:p>
        </p:txBody>
      </p:sp>
      <p:sp>
        <p:nvSpPr>
          <p:cNvPr id="5" name="Espace réservé du pied de page 4">
            <a:extLst>
              <a:ext uri="{FF2B5EF4-FFF2-40B4-BE49-F238E27FC236}">
                <a16:creationId xmlns:a16="http://schemas.microsoft.com/office/drawing/2014/main" id="{54AEBD10-6E30-D7BD-B17D-F2E5587B950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9995B44-F143-B3F1-D065-D6D82FFA96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DBE79E48-F8A8-472E-B0A7-44855D06B91D}" type="slidenum">
              <a:rPr lang="fr-FR" smtClean="0"/>
              <a:t>‹N°›</a:t>
            </a:fld>
            <a:endParaRPr lang="fr-FR"/>
          </a:p>
        </p:txBody>
      </p:sp>
    </p:spTree>
    <p:extLst>
      <p:ext uri="{BB962C8B-B14F-4D97-AF65-F5344CB8AC3E}">
        <p14:creationId xmlns:p14="http://schemas.microsoft.com/office/powerpoint/2010/main" val="36038420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audio" Target="../media/audio1.wav"/><Relationship Id="rId1" Type="http://schemas.openxmlformats.org/officeDocument/2006/relationships/slideLayout" Target="../slideLayouts/slideLayout1.xml"/><Relationship Id="rId4" Type="http://schemas.openxmlformats.org/officeDocument/2006/relationships/audio" Target="../media/audio1.wav"/></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ADA55AF3-336E-DE53-A66E-DCBF526C70D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2439B38-F4CF-4820-3613-A6A23589CDF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2000" y="927768"/>
            <a:ext cx="11628000" cy="5002463"/>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B8412370-E551-2D66-C645-BDCCB9D8D40B}"/>
              </a:ext>
            </a:extLst>
          </p:cNvPr>
          <p:cNvSpPr txBox="1"/>
          <p:nvPr/>
        </p:nvSpPr>
        <p:spPr>
          <a:xfrm>
            <a:off x="2022438" y="6013525"/>
            <a:ext cx="9423698" cy="461665"/>
          </a:xfrm>
          <a:prstGeom prst="rect">
            <a:avLst/>
          </a:prstGeom>
          <a:noFill/>
        </p:spPr>
        <p:txBody>
          <a:bodyPr wrap="square" rtlCol="0">
            <a:spAutoFit/>
          </a:bodyPr>
          <a:lstStyle/>
          <a:p>
            <a:r>
              <a:rPr lang="fr-FR" sz="2400" b="1">
                <a:solidFill>
                  <a:srgbClr val="FFFF00"/>
                </a:solidFill>
              </a:rPr>
              <a:t>La presqu'île de Giens ferme la rade d'Hyères à l'ouest.</a:t>
            </a:r>
            <a:endParaRPr lang="fr-FR" sz="2400" b="1" dirty="0">
              <a:solidFill>
                <a:srgbClr val="FFFF00"/>
              </a:solidFill>
            </a:endParaRPr>
          </a:p>
        </p:txBody>
      </p:sp>
    </p:spTree>
    <p:extLst>
      <p:ext uri="{BB962C8B-B14F-4D97-AF65-F5344CB8AC3E}">
        <p14:creationId xmlns:p14="http://schemas.microsoft.com/office/powerpoint/2010/main" val="143849572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sndAc>
          <p:stSnd loop="1">
            <p:snd r:embed="rId2" name="Les Marchés De Provence -  Gilbert Becaud.wav"/>
          </p:stSnd>
        </p:sndAc>
      </p:transition>
    </mc:Choice>
    <mc:Fallback xmlns="">
      <p:transition spd="slow" advClick="0" advTm="13000">
        <p:fade/>
        <p:sndAc>
          <p:stSnd loop="1">
            <p:snd r:embed="rId4" name="Les Marchés De Provence -  Gilbert Becaud.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DAA9C17-FFA2-5118-7B34-029B4546A7E2}"/>
              </a:ext>
            </a:extLst>
          </p:cNvPr>
          <p:cNvSpPr txBox="1"/>
          <p:nvPr/>
        </p:nvSpPr>
        <p:spPr>
          <a:xfrm>
            <a:off x="292249" y="335845"/>
            <a:ext cx="11607501" cy="6186309"/>
          </a:xfrm>
          <a:prstGeom prst="rect">
            <a:avLst/>
          </a:prstGeom>
          <a:noFill/>
        </p:spPr>
        <p:txBody>
          <a:bodyPr wrap="square" rtlCol="0">
            <a:spAutoFit/>
          </a:bodyPr>
          <a:lstStyle/>
          <a:p>
            <a:r>
              <a:rPr lang="fr-FR" sz="3600" b="1">
                <a:solidFill>
                  <a:schemeClr val="bg1"/>
                </a:solidFill>
              </a:rPr>
              <a:t>Située sur la commune d'Hyères (Var), on y accède par la route de Giens, ou par la route du sel, laquelle est fermée pendant l'hiver[2]. Sur sa partie ouest se trouve la plage de l'Almanarre, longue de 4 km et constituée de sable et de petits galets. Au sud-ouest se trouve la Madrague. À l'est se trouvent le port d'Hyères et la plage de La Capte. Cette répartition des plages en place toujours l'une à l'abri des vents et l'autre face au vent, que l'on soit en régime de vents d'ouest ou d'est, ce qui permet la pratique du funboard, du kitesurf ou de la planche à voile.</a:t>
            </a:r>
            <a:endParaRPr lang="fr-FR" sz="3600" b="1" dirty="0">
              <a:solidFill>
                <a:schemeClr val="bg1"/>
              </a:solidFill>
            </a:endParaRPr>
          </a:p>
        </p:txBody>
      </p:sp>
    </p:spTree>
    <p:extLst>
      <p:ext uri="{BB962C8B-B14F-4D97-AF65-F5344CB8AC3E}">
        <p14:creationId xmlns:p14="http://schemas.microsoft.com/office/powerpoint/2010/main" val="6136783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F30C1B3A-E7B1-149A-A2CB-A65E0EB8B2FE}"/>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83228C8C-5358-5B3D-ABE8-C643275C935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23539" y="405000"/>
            <a:ext cx="8064000" cy="604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F20D0BB-C466-28B6-2EC2-78E6FFB20053}"/>
              </a:ext>
            </a:extLst>
          </p:cNvPr>
          <p:cNvSpPr txBox="1"/>
          <p:nvPr/>
        </p:nvSpPr>
        <p:spPr>
          <a:xfrm>
            <a:off x="8821270" y="2471570"/>
            <a:ext cx="3001384" cy="1569660"/>
          </a:xfrm>
          <a:prstGeom prst="rect">
            <a:avLst/>
          </a:prstGeom>
          <a:noFill/>
        </p:spPr>
        <p:txBody>
          <a:bodyPr wrap="square" rtlCol="0">
            <a:spAutoFit/>
          </a:bodyPr>
          <a:lstStyle/>
          <a:p>
            <a:r>
              <a:rPr lang="fr-FR" sz="2400" b="1">
                <a:solidFill>
                  <a:srgbClr val="FFFF00"/>
                </a:solidFill>
              </a:rPr>
              <a:t>La Tour Fondue près de Giens/The Tour Fondue near Giens, France</a:t>
            </a:r>
            <a:endParaRPr lang="fr-FR" sz="2400" b="1" dirty="0">
              <a:solidFill>
                <a:srgbClr val="FFFF00"/>
              </a:solidFill>
            </a:endParaRPr>
          </a:p>
        </p:txBody>
      </p:sp>
    </p:spTree>
    <p:extLst>
      <p:ext uri="{BB962C8B-B14F-4D97-AF65-F5344CB8AC3E}">
        <p14:creationId xmlns:p14="http://schemas.microsoft.com/office/powerpoint/2010/main" val="146251798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F84572D5-826E-C987-274E-E75D590786E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793F811-782E-9244-E4A9-0A976100F03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81892" y="333000"/>
            <a:ext cx="8256000" cy="619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3B96498-0F1A-64AE-555B-1CBA5FCDB514}"/>
              </a:ext>
            </a:extLst>
          </p:cNvPr>
          <p:cNvSpPr txBox="1"/>
          <p:nvPr/>
        </p:nvSpPr>
        <p:spPr>
          <a:xfrm>
            <a:off x="454108" y="2891118"/>
            <a:ext cx="3259567" cy="461665"/>
          </a:xfrm>
          <a:prstGeom prst="rect">
            <a:avLst/>
          </a:prstGeom>
          <a:noFill/>
        </p:spPr>
        <p:txBody>
          <a:bodyPr wrap="square" rtlCol="0">
            <a:spAutoFit/>
          </a:bodyPr>
          <a:lstStyle/>
          <a:p>
            <a:r>
              <a:rPr lang="fr-FR" sz="2400" b="1">
                <a:solidFill>
                  <a:srgbClr val="FFFF00"/>
                </a:solidFill>
              </a:rPr>
              <a:t>Tour Fondue à Giens</a:t>
            </a:r>
            <a:endParaRPr lang="fr-FR" sz="2400" b="1" dirty="0">
              <a:solidFill>
                <a:srgbClr val="FFFF00"/>
              </a:solidFill>
            </a:endParaRPr>
          </a:p>
        </p:txBody>
      </p:sp>
    </p:spTree>
    <p:extLst>
      <p:ext uri="{BB962C8B-B14F-4D97-AF65-F5344CB8AC3E}">
        <p14:creationId xmlns:p14="http://schemas.microsoft.com/office/powerpoint/2010/main" val="41586466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8EC7772E-41EA-7FDD-A837-729D0AC7C7D8}"/>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25B522A-B50F-90E6-2B20-ECACD7B2486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2932"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973915AD-E642-23C7-1B6E-3C1214641E82}"/>
              </a:ext>
            </a:extLst>
          </p:cNvPr>
          <p:cNvSpPr txBox="1"/>
          <p:nvPr/>
        </p:nvSpPr>
        <p:spPr>
          <a:xfrm>
            <a:off x="9036423" y="2334410"/>
            <a:ext cx="3048000" cy="1938992"/>
          </a:xfrm>
          <a:prstGeom prst="rect">
            <a:avLst/>
          </a:prstGeom>
          <a:noFill/>
        </p:spPr>
        <p:txBody>
          <a:bodyPr wrap="square" rtlCol="0">
            <a:spAutoFit/>
          </a:bodyPr>
          <a:lstStyle/>
          <a:p>
            <a:r>
              <a:rPr lang="fr-FR" sz="2400" b="1">
                <a:solidFill>
                  <a:srgbClr val="FFFF00"/>
                </a:solidFill>
              </a:rPr>
              <a:t>Vue sur la Tour Fondue sur la presqu'île de Giens. En arrière plan : l'île de Porquerolles.</a:t>
            </a:r>
            <a:endParaRPr lang="fr-FR" sz="2400" b="1" dirty="0">
              <a:solidFill>
                <a:srgbClr val="FFFF00"/>
              </a:solidFill>
            </a:endParaRPr>
          </a:p>
        </p:txBody>
      </p:sp>
    </p:spTree>
    <p:extLst>
      <p:ext uri="{BB962C8B-B14F-4D97-AF65-F5344CB8AC3E}">
        <p14:creationId xmlns:p14="http://schemas.microsoft.com/office/powerpoint/2010/main" val="225831948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D2F32F05-A3B3-915A-80EF-C63DB9EC0A74}"/>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CB65248-2947-B236-95B8-81718C66F6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45223" y="261000"/>
            <a:ext cx="8448000" cy="633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573DB03B-E35D-B317-6511-7B06A5680D55}"/>
              </a:ext>
            </a:extLst>
          </p:cNvPr>
          <p:cNvSpPr txBox="1"/>
          <p:nvPr/>
        </p:nvSpPr>
        <p:spPr>
          <a:xfrm>
            <a:off x="247426" y="3313355"/>
            <a:ext cx="2743200" cy="1569660"/>
          </a:xfrm>
          <a:prstGeom prst="rect">
            <a:avLst/>
          </a:prstGeom>
          <a:noFill/>
        </p:spPr>
        <p:txBody>
          <a:bodyPr wrap="square" rtlCol="0">
            <a:spAutoFit/>
          </a:bodyPr>
          <a:lstStyle/>
          <a:p>
            <a:r>
              <a:rPr lang="fr-FR" sz="2400" b="1">
                <a:solidFill>
                  <a:srgbClr val="FFFF00"/>
                </a:solidFill>
              </a:rPr>
              <a:t>Giens (Hyères), France - Batterie de la pointe d'Escampobariou.</a:t>
            </a:r>
            <a:endParaRPr lang="fr-FR" sz="2400" b="1" dirty="0">
              <a:solidFill>
                <a:srgbClr val="FFFF00"/>
              </a:solidFill>
            </a:endParaRPr>
          </a:p>
        </p:txBody>
      </p:sp>
    </p:spTree>
    <p:extLst>
      <p:ext uri="{BB962C8B-B14F-4D97-AF65-F5344CB8AC3E}">
        <p14:creationId xmlns:p14="http://schemas.microsoft.com/office/powerpoint/2010/main" val="39873034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E19A1C04-C14E-F9F5-BFF2-503FF27962EF}"/>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AA29433-E6ED-8EAE-103C-28AE1D308B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48236" y="351000"/>
            <a:ext cx="8208000" cy="615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DE8BC4A-BDE9-8806-4331-6D1C2B8653C9}"/>
              </a:ext>
            </a:extLst>
          </p:cNvPr>
          <p:cNvSpPr txBox="1"/>
          <p:nvPr/>
        </p:nvSpPr>
        <p:spPr>
          <a:xfrm>
            <a:off x="8896574" y="2274838"/>
            <a:ext cx="3295426" cy="2308324"/>
          </a:xfrm>
          <a:prstGeom prst="rect">
            <a:avLst/>
          </a:prstGeom>
          <a:noFill/>
        </p:spPr>
        <p:txBody>
          <a:bodyPr wrap="square" rtlCol="0">
            <a:spAutoFit/>
          </a:bodyPr>
          <a:lstStyle/>
          <a:p>
            <a:r>
              <a:rPr lang="fr-FR" sz="2400" b="1" dirty="0">
                <a:solidFill>
                  <a:srgbClr val="FFFF00"/>
                </a:solidFill>
              </a:rPr>
              <a:t>Giens (Hyères), France - Pointe d'Escampobariou, batterie des Salis, rampe d'accès.</a:t>
            </a:r>
          </a:p>
          <a:p>
            <a:endParaRPr lang="fr-FR" sz="2400" dirty="0">
              <a:solidFill>
                <a:srgbClr val="FFFF00"/>
              </a:solidFill>
            </a:endParaRPr>
          </a:p>
        </p:txBody>
      </p:sp>
    </p:spTree>
    <p:extLst>
      <p:ext uri="{BB962C8B-B14F-4D97-AF65-F5344CB8AC3E}">
        <p14:creationId xmlns:p14="http://schemas.microsoft.com/office/powerpoint/2010/main" val="118108103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7E55EA08-507F-C799-E131-4F10DE4F21C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D67F2A3-6E63-E203-6EDA-2AF361E6F22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32498" y="279000"/>
            <a:ext cx="4743528"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9B300621-9EBA-6091-4F40-61F5375285D6}"/>
              </a:ext>
            </a:extLst>
          </p:cNvPr>
          <p:cNvSpPr txBox="1"/>
          <p:nvPr/>
        </p:nvSpPr>
        <p:spPr>
          <a:xfrm>
            <a:off x="286870" y="1839557"/>
            <a:ext cx="3345628" cy="2308324"/>
          </a:xfrm>
          <a:prstGeom prst="rect">
            <a:avLst/>
          </a:prstGeom>
          <a:noFill/>
        </p:spPr>
        <p:txBody>
          <a:bodyPr wrap="square" rtlCol="0">
            <a:spAutoFit/>
          </a:bodyPr>
          <a:lstStyle/>
          <a:p>
            <a:r>
              <a:rPr lang="fr-FR" sz="2400" b="1" dirty="0">
                <a:solidFill>
                  <a:srgbClr val="FFFF00"/>
                </a:solidFill>
              </a:rPr>
              <a:t>Giens (Hyères), France - Pointe d'</a:t>
            </a:r>
            <a:r>
              <a:rPr lang="fr-FR" sz="2400" b="1" dirty="0" err="1">
                <a:solidFill>
                  <a:srgbClr val="FFFF00"/>
                </a:solidFill>
              </a:rPr>
              <a:t>Escampo</a:t>
            </a:r>
            <a:r>
              <a:rPr lang="fr-FR" sz="2400" b="1" dirty="0">
                <a:solidFill>
                  <a:srgbClr val="FFFF00"/>
                </a:solidFill>
              </a:rPr>
              <a:t> </a:t>
            </a:r>
            <a:r>
              <a:rPr lang="fr-FR" sz="2400" b="1" dirty="0" err="1">
                <a:solidFill>
                  <a:srgbClr val="FFFF00"/>
                </a:solidFill>
              </a:rPr>
              <a:t>bariou</a:t>
            </a:r>
            <a:r>
              <a:rPr lang="fr-FR" sz="2400" b="1" dirty="0">
                <a:solidFill>
                  <a:srgbClr val="FFFF00"/>
                </a:solidFill>
              </a:rPr>
              <a:t>, batterie des Salis, tunnel projecteur, vue du fond vers balcon.</a:t>
            </a:r>
          </a:p>
        </p:txBody>
      </p:sp>
    </p:spTree>
    <p:extLst>
      <p:ext uri="{BB962C8B-B14F-4D97-AF65-F5344CB8AC3E}">
        <p14:creationId xmlns:p14="http://schemas.microsoft.com/office/powerpoint/2010/main" val="10530039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a:extLst>
            <a:ext uri="{FF2B5EF4-FFF2-40B4-BE49-F238E27FC236}">
              <a16:creationId xmlns:a16="http://schemas.microsoft.com/office/drawing/2014/main" id="{A136A7AF-8493-42EB-B767-811906978E8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D485BD6-CD58-0368-3179-1EBD9F37A1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2023" y="315000"/>
            <a:ext cx="8304000" cy="622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9C2AF0A-0DC0-120B-7F9F-71D947CADED5}"/>
              </a:ext>
            </a:extLst>
          </p:cNvPr>
          <p:cNvSpPr txBox="1"/>
          <p:nvPr/>
        </p:nvSpPr>
        <p:spPr>
          <a:xfrm>
            <a:off x="9025666" y="2226833"/>
            <a:ext cx="3065929" cy="1938992"/>
          </a:xfrm>
          <a:prstGeom prst="rect">
            <a:avLst/>
          </a:prstGeom>
          <a:noFill/>
        </p:spPr>
        <p:txBody>
          <a:bodyPr wrap="square" rtlCol="0">
            <a:spAutoFit/>
          </a:bodyPr>
          <a:lstStyle/>
          <a:p>
            <a:r>
              <a:rPr lang="fr-FR" sz="2400" b="1">
                <a:solidFill>
                  <a:srgbClr val="FFFF00"/>
                </a:solidFill>
              </a:rPr>
              <a:t>Giens (Hyères), France - Pointe d'Escampo bariou, batterie des Salis, balcon projecteur.</a:t>
            </a:r>
            <a:endParaRPr lang="fr-FR" sz="2400" b="1" dirty="0">
              <a:solidFill>
                <a:srgbClr val="FFFF00"/>
              </a:solidFill>
            </a:endParaRPr>
          </a:p>
        </p:txBody>
      </p:sp>
    </p:spTree>
    <p:extLst>
      <p:ext uri="{BB962C8B-B14F-4D97-AF65-F5344CB8AC3E}">
        <p14:creationId xmlns:p14="http://schemas.microsoft.com/office/powerpoint/2010/main" val="148752587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245627D-218F-4913-6D72-088FA1ACBF73}"/>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4B6BDC42-29A1-CBBD-83F8-4865F5FA524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42042"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7DE0A441-5514-F73A-B525-56D52D91540A}"/>
              </a:ext>
            </a:extLst>
          </p:cNvPr>
          <p:cNvSpPr txBox="1"/>
          <p:nvPr/>
        </p:nvSpPr>
        <p:spPr>
          <a:xfrm>
            <a:off x="449958" y="2744560"/>
            <a:ext cx="3302598" cy="830997"/>
          </a:xfrm>
          <a:prstGeom prst="rect">
            <a:avLst/>
          </a:prstGeom>
          <a:noFill/>
        </p:spPr>
        <p:txBody>
          <a:bodyPr wrap="square" rtlCol="0">
            <a:spAutoFit/>
          </a:bodyPr>
          <a:lstStyle/>
          <a:p>
            <a:r>
              <a:rPr lang="fr-FR" sz="2400" b="1">
                <a:solidFill>
                  <a:srgbClr val="FFFF00"/>
                </a:solidFill>
              </a:rPr>
              <a:t>Vue de la pointe ouest.</a:t>
            </a:r>
            <a:endParaRPr lang="fr-FR" sz="2400" b="1" dirty="0">
              <a:solidFill>
                <a:srgbClr val="FFFF00"/>
              </a:solidFill>
            </a:endParaRPr>
          </a:p>
        </p:txBody>
      </p:sp>
    </p:spTree>
    <p:extLst>
      <p:ext uri="{BB962C8B-B14F-4D97-AF65-F5344CB8AC3E}">
        <p14:creationId xmlns:p14="http://schemas.microsoft.com/office/powerpoint/2010/main" val="4349656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a:extLst>
            <a:ext uri="{FF2B5EF4-FFF2-40B4-BE49-F238E27FC236}">
              <a16:creationId xmlns:a16="http://schemas.microsoft.com/office/drawing/2014/main" id="{151F817C-BD96-4B4D-5CBA-85F4006C44EA}"/>
            </a:ext>
          </a:extLst>
        </p:cNvPr>
        <p:cNvGrpSpPr/>
        <p:nvPr/>
      </p:nvGrpSpPr>
      <p:grpSpPr>
        <a:xfrm>
          <a:off x="0" y="0"/>
          <a:ext cx="0" cy="0"/>
          <a:chOff x="0" y="0"/>
          <a:chExt cx="0" cy="0"/>
        </a:xfrm>
      </p:grpSpPr>
      <p:pic>
        <p:nvPicPr>
          <p:cNvPr id="4" name="Image 3">
            <a:extLst>
              <a:ext uri="{FF2B5EF4-FFF2-40B4-BE49-F238E27FC236}">
                <a16:creationId xmlns:a16="http://schemas.microsoft.com/office/drawing/2014/main" id="{E68B1474-2DCE-B51F-5F90-89D6CFBA11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0659"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5" name="ZoneTexte 4">
            <a:extLst>
              <a:ext uri="{FF2B5EF4-FFF2-40B4-BE49-F238E27FC236}">
                <a16:creationId xmlns:a16="http://schemas.microsoft.com/office/drawing/2014/main" id="{4534DA26-CF16-0477-2C16-7D9C5D0FB53E}"/>
              </a:ext>
            </a:extLst>
          </p:cNvPr>
          <p:cNvSpPr txBox="1"/>
          <p:nvPr/>
        </p:nvSpPr>
        <p:spPr>
          <a:xfrm>
            <a:off x="8961120" y="2589905"/>
            <a:ext cx="3230880" cy="830997"/>
          </a:xfrm>
          <a:prstGeom prst="rect">
            <a:avLst/>
          </a:prstGeom>
          <a:noFill/>
        </p:spPr>
        <p:txBody>
          <a:bodyPr wrap="square" rtlCol="0">
            <a:spAutoFit/>
          </a:bodyPr>
          <a:lstStyle/>
          <a:p>
            <a:r>
              <a:rPr lang="fr-FR" sz="2400" b="1">
                <a:solidFill>
                  <a:srgbClr val="FFFF00"/>
                </a:solidFill>
              </a:rPr>
              <a:t> Tombolo de Giens à Hyères dans le Var</a:t>
            </a:r>
            <a:endParaRPr lang="fr-FR" sz="2400" b="1" dirty="0">
              <a:solidFill>
                <a:srgbClr val="FFFF00"/>
              </a:solidFill>
            </a:endParaRPr>
          </a:p>
        </p:txBody>
      </p:sp>
    </p:spTree>
    <p:extLst>
      <p:ext uri="{BB962C8B-B14F-4D97-AF65-F5344CB8AC3E}">
        <p14:creationId xmlns:p14="http://schemas.microsoft.com/office/powerpoint/2010/main" val="262083949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5C3C055F-3FA1-5866-6760-5D8CF4589DB9}"/>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6BDDFE40-C122-F59F-B0F9-14EE51B7E4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52800" y="279000"/>
            <a:ext cx="8400000" cy="630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2175D352-DE96-20FF-E3AA-B6B281BBE98E}"/>
              </a:ext>
            </a:extLst>
          </p:cNvPr>
          <p:cNvSpPr txBox="1"/>
          <p:nvPr/>
        </p:nvSpPr>
        <p:spPr>
          <a:xfrm>
            <a:off x="710004" y="2431228"/>
            <a:ext cx="3076687" cy="1200329"/>
          </a:xfrm>
          <a:prstGeom prst="rect">
            <a:avLst/>
          </a:prstGeom>
          <a:noFill/>
        </p:spPr>
        <p:txBody>
          <a:bodyPr wrap="square" rtlCol="0">
            <a:spAutoFit/>
          </a:bodyPr>
          <a:lstStyle/>
          <a:p>
            <a:r>
              <a:rPr lang="fr-FR" sz="2400" b="1">
                <a:solidFill>
                  <a:srgbClr val="FFFF00"/>
                </a:solidFill>
              </a:rPr>
              <a:t>Pointe des chevaliers, côte Ouest</a:t>
            </a:r>
            <a:endParaRPr lang="fr-FR" sz="2400" b="1" dirty="0">
              <a:solidFill>
                <a:srgbClr val="FFFF00"/>
              </a:solidFill>
            </a:endParaRPr>
          </a:p>
        </p:txBody>
      </p:sp>
    </p:spTree>
    <p:extLst>
      <p:ext uri="{BB962C8B-B14F-4D97-AF65-F5344CB8AC3E}">
        <p14:creationId xmlns:p14="http://schemas.microsoft.com/office/powerpoint/2010/main" val="38832357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3C86142C-FF7C-98CE-1E6D-5AAC291575D0}"/>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A07DC588-EBE1-5FFF-AD13-CDA65D87058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47000" y="297000"/>
            <a:ext cx="4698000"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71AEDD7E-058C-A1C5-60C2-5A9AF8801401}"/>
              </a:ext>
            </a:extLst>
          </p:cNvPr>
          <p:cNvSpPr txBox="1"/>
          <p:nvPr/>
        </p:nvSpPr>
        <p:spPr>
          <a:xfrm>
            <a:off x="8659906" y="2743200"/>
            <a:ext cx="3270325" cy="954107"/>
          </a:xfrm>
          <a:prstGeom prst="rect">
            <a:avLst/>
          </a:prstGeom>
          <a:noFill/>
        </p:spPr>
        <p:txBody>
          <a:bodyPr wrap="square" rtlCol="0">
            <a:spAutoFit/>
          </a:bodyPr>
          <a:lstStyle/>
          <a:p>
            <a:r>
              <a:rPr lang="fr-FR" sz="2800" b="1" dirty="0">
                <a:solidFill>
                  <a:srgbClr val="FFFF00"/>
                </a:solidFill>
              </a:rPr>
              <a:t>Entrée cimetière de Giens.</a:t>
            </a:r>
          </a:p>
        </p:txBody>
      </p:sp>
    </p:spTree>
    <p:extLst>
      <p:ext uri="{BB962C8B-B14F-4D97-AF65-F5344CB8AC3E}">
        <p14:creationId xmlns:p14="http://schemas.microsoft.com/office/powerpoint/2010/main" val="21999165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4BE26FCF-282E-58D9-510C-CFEFB0AC3477}"/>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C08437C7-7E61-D21F-3990-163DC57C913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99553" y="207000"/>
            <a:ext cx="4833000" cy="6444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6433999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4700BFFE-8C52-455F-69E3-EEFE4C462F8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1AAF549A-3117-7D0A-1EB2-508CBC6353D8}"/>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719722" y="261000"/>
            <a:ext cx="6917872" cy="6336000"/>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BE390F7-BD87-0CA2-16CD-989227248EAE}"/>
              </a:ext>
            </a:extLst>
          </p:cNvPr>
          <p:cNvSpPr txBox="1"/>
          <p:nvPr/>
        </p:nvSpPr>
        <p:spPr>
          <a:xfrm>
            <a:off x="9832489" y="2818504"/>
            <a:ext cx="2280622" cy="1569660"/>
          </a:xfrm>
          <a:prstGeom prst="rect">
            <a:avLst/>
          </a:prstGeom>
          <a:noFill/>
        </p:spPr>
        <p:txBody>
          <a:bodyPr wrap="square" rtlCol="0">
            <a:spAutoFit/>
          </a:bodyPr>
          <a:lstStyle/>
          <a:p>
            <a:r>
              <a:rPr lang="fr-FR" sz="2400" b="1" dirty="0"/>
              <a:t>le-var-terre-de-</a:t>
            </a:r>
            <a:r>
              <a:rPr lang="fr-FR" sz="2400" b="1" dirty="0" err="1"/>
              <a:t>diversite</a:t>
            </a:r>
            <a:r>
              <a:rPr lang="fr-FR" sz="2400" b="1" dirty="0"/>
              <a:t>-flamants-roses-</a:t>
            </a:r>
          </a:p>
        </p:txBody>
      </p:sp>
    </p:spTree>
    <p:extLst>
      <p:ext uri="{BB962C8B-B14F-4D97-AF65-F5344CB8AC3E}">
        <p14:creationId xmlns:p14="http://schemas.microsoft.com/office/powerpoint/2010/main" val="6033073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C00CDEE6-550D-8E95-5524-37B05F52670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5868A071-D620-A76B-3EAA-B431CC2AFD8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18144" y="459000"/>
            <a:ext cx="7913642" cy="5940000"/>
          </a:xfrm>
          <a:prstGeom prst="rect">
            <a:avLst/>
          </a:prstGeom>
          <a:ln w="38100" cap="sq">
            <a:solidFill>
              <a:srgbClr val="FFC0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CB19139-D314-7564-885C-DA0033E9A02B}"/>
              </a:ext>
            </a:extLst>
          </p:cNvPr>
          <p:cNvSpPr txBox="1"/>
          <p:nvPr/>
        </p:nvSpPr>
        <p:spPr>
          <a:xfrm>
            <a:off x="506790" y="1011218"/>
            <a:ext cx="3184263" cy="4524315"/>
          </a:xfrm>
          <a:prstGeom prst="rect">
            <a:avLst/>
          </a:prstGeom>
          <a:noFill/>
        </p:spPr>
        <p:txBody>
          <a:bodyPr wrap="square" rtlCol="0">
            <a:spAutoFit/>
          </a:bodyPr>
          <a:lstStyle/>
          <a:p>
            <a:r>
              <a:rPr lang="fr-FR" sz="2400" b="1"/>
              <a:t>La visite du village de Giens est rapide mais vaut le détour. Dans la charmante petite église Saint-Pierre, construite en 1833 et rénovée entre 1988 et 1997, vous pourrez admirer “[…] des paysages marins peints dans les chapelles latérales,</a:t>
            </a:r>
            <a:endParaRPr lang="fr-FR" sz="2400" b="1" dirty="0"/>
          </a:p>
        </p:txBody>
      </p:sp>
    </p:spTree>
    <p:extLst>
      <p:ext uri="{BB962C8B-B14F-4D97-AF65-F5344CB8AC3E}">
        <p14:creationId xmlns:p14="http://schemas.microsoft.com/office/powerpoint/2010/main" val="41812710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8D2DA8CE-9F46-7E86-0558-5B203768D16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0A88DA03-2919-C763-0C97-6BC3D5AA627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56456" y="459000"/>
            <a:ext cx="3960000" cy="594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pic>
        <p:nvPicPr>
          <p:cNvPr id="5" name="Image 4">
            <a:extLst>
              <a:ext uri="{FF2B5EF4-FFF2-40B4-BE49-F238E27FC236}">
                <a16:creationId xmlns:a16="http://schemas.microsoft.com/office/drawing/2014/main" id="{12CD48C6-84A7-C5B9-1931-FFBD44CCA36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575544" y="459000"/>
            <a:ext cx="3960000" cy="5940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6" name="ZoneTexte 5">
            <a:extLst>
              <a:ext uri="{FF2B5EF4-FFF2-40B4-BE49-F238E27FC236}">
                <a16:creationId xmlns:a16="http://schemas.microsoft.com/office/drawing/2014/main" id="{19BFA01B-D835-D545-9DEB-64D238AC04A7}"/>
              </a:ext>
            </a:extLst>
          </p:cNvPr>
          <p:cNvSpPr txBox="1"/>
          <p:nvPr/>
        </p:nvSpPr>
        <p:spPr>
          <a:xfrm>
            <a:off x="4616456" y="3284228"/>
            <a:ext cx="3022899" cy="461665"/>
          </a:xfrm>
          <a:prstGeom prst="rect">
            <a:avLst/>
          </a:prstGeom>
          <a:noFill/>
        </p:spPr>
        <p:txBody>
          <a:bodyPr wrap="square" rtlCol="0">
            <a:spAutoFit/>
          </a:bodyPr>
          <a:lstStyle/>
          <a:p>
            <a:r>
              <a:rPr lang="fr-FR" sz="2400" b="1">
                <a:solidFill>
                  <a:schemeClr val="bg1"/>
                </a:solidFill>
              </a:rPr>
              <a:t>Le village de Giens</a:t>
            </a:r>
            <a:endParaRPr lang="fr-FR" sz="2400" b="1" dirty="0">
              <a:solidFill>
                <a:schemeClr val="bg1"/>
              </a:solidFill>
            </a:endParaRPr>
          </a:p>
        </p:txBody>
      </p:sp>
    </p:spTree>
    <p:extLst>
      <p:ext uri="{BB962C8B-B14F-4D97-AF65-F5344CB8AC3E}">
        <p14:creationId xmlns:p14="http://schemas.microsoft.com/office/powerpoint/2010/main" val="95969853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3ABB9248-08C5-0DA9-C9A1-36789D439FC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2EB48ABB-76BB-69EB-9EA4-BE4CF684185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7584381" y="378000"/>
            <a:ext cx="4068000" cy="6102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a:extLst>
              <a:ext uri="{FF2B5EF4-FFF2-40B4-BE49-F238E27FC236}">
                <a16:creationId xmlns:a16="http://schemas.microsoft.com/office/drawing/2014/main" id="{8CA6AECF-62FE-A5F1-D62A-200900943A5B}"/>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2021" y="1125000"/>
            <a:ext cx="6912000" cy="460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12319220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740B5314-14B0-F315-2447-5D6596B05242}"/>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0ABAD18-69AA-CA7E-4C40-8DB5AA6EA1C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1000" y="459000"/>
            <a:ext cx="8910000"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329684300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5389585F-6C9A-2538-D842-FF7787BD4370}"/>
            </a:ext>
          </a:extLst>
        </p:cNvPr>
        <p:cNvGrpSpPr/>
        <p:nvPr/>
      </p:nvGrpSpPr>
      <p:grpSpPr>
        <a:xfrm>
          <a:off x="0" y="0"/>
          <a:ext cx="0" cy="0"/>
          <a:chOff x="0" y="0"/>
          <a:chExt cx="0" cy="0"/>
        </a:xfrm>
      </p:grpSpPr>
      <p:pic>
        <p:nvPicPr>
          <p:cNvPr id="5" name="Image 4">
            <a:extLst>
              <a:ext uri="{FF2B5EF4-FFF2-40B4-BE49-F238E27FC236}">
                <a16:creationId xmlns:a16="http://schemas.microsoft.com/office/drawing/2014/main" id="{2F57D63D-163D-CF17-819C-2E6FAECA8CE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14610" y="297000"/>
            <a:ext cx="8362780"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89131496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92B2D29F-8E02-440F-BA03-BB16B0DFB50C}"/>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E676DC7B-F0A2-9823-AB06-F648397D1F4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5527" y="459000"/>
            <a:ext cx="3961927" cy="594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pic>
        <p:nvPicPr>
          <p:cNvPr id="5" name="Image 4">
            <a:extLst>
              <a:ext uri="{FF2B5EF4-FFF2-40B4-BE49-F238E27FC236}">
                <a16:creationId xmlns:a16="http://schemas.microsoft.com/office/drawing/2014/main" id="{1406F109-1CA6-716E-F5D7-5B8DC41E5A6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964473" y="1185000"/>
            <a:ext cx="6732000" cy="448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7" name="ZoneTexte 6">
            <a:extLst>
              <a:ext uri="{FF2B5EF4-FFF2-40B4-BE49-F238E27FC236}">
                <a16:creationId xmlns:a16="http://schemas.microsoft.com/office/drawing/2014/main" id="{CFABC190-FE3C-E841-CB16-20672ACFA299}"/>
              </a:ext>
            </a:extLst>
          </p:cNvPr>
          <p:cNvSpPr txBox="1"/>
          <p:nvPr/>
        </p:nvSpPr>
        <p:spPr>
          <a:xfrm>
            <a:off x="6734287" y="5673000"/>
            <a:ext cx="4625788" cy="523220"/>
          </a:xfrm>
          <a:prstGeom prst="rect">
            <a:avLst/>
          </a:prstGeom>
          <a:noFill/>
        </p:spPr>
        <p:txBody>
          <a:bodyPr wrap="square" rtlCol="0">
            <a:spAutoFit/>
          </a:bodyPr>
          <a:lstStyle/>
          <a:p>
            <a:r>
              <a:rPr lang="fr-FR" sz="2800" b="1" dirty="0">
                <a:solidFill>
                  <a:srgbClr val="FFFF00"/>
                </a:solidFill>
              </a:rPr>
              <a:t>Presqu'ile-de-</a:t>
            </a:r>
            <a:r>
              <a:rPr lang="fr-FR" sz="2800" b="1" dirty="0" err="1">
                <a:solidFill>
                  <a:srgbClr val="FFFF00"/>
                </a:solidFill>
              </a:rPr>
              <a:t>giens</a:t>
            </a:r>
            <a:r>
              <a:rPr lang="fr-FR" sz="2800" b="1" dirty="0">
                <a:solidFill>
                  <a:srgbClr val="FFFF00"/>
                </a:solidFill>
              </a:rPr>
              <a:t>-</a:t>
            </a:r>
          </a:p>
        </p:txBody>
      </p:sp>
    </p:spTree>
    <p:extLst>
      <p:ext uri="{BB962C8B-B14F-4D97-AF65-F5344CB8AC3E}">
        <p14:creationId xmlns:p14="http://schemas.microsoft.com/office/powerpoint/2010/main" val="270677289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4A043F11-C9E9-C37D-6E7A-1ADFD3146A3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3DB7A8B-E536-4764-D683-A00B8F3B9A5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8456" y="297000"/>
            <a:ext cx="9455088"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8DAD0D55-E6C6-8192-34ED-23043F25652E}"/>
              </a:ext>
            </a:extLst>
          </p:cNvPr>
          <p:cNvSpPr txBox="1"/>
          <p:nvPr/>
        </p:nvSpPr>
        <p:spPr>
          <a:xfrm>
            <a:off x="2467087" y="6099335"/>
            <a:ext cx="9151171" cy="461665"/>
          </a:xfrm>
          <a:prstGeom prst="rect">
            <a:avLst/>
          </a:prstGeom>
          <a:noFill/>
        </p:spPr>
        <p:txBody>
          <a:bodyPr wrap="square" rtlCol="0">
            <a:spAutoFit/>
          </a:bodyPr>
          <a:lstStyle/>
          <a:p>
            <a:r>
              <a:rPr lang="fr-FR" sz="2400" b="1">
                <a:solidFill>
                  <a:srgbClr val="FFFF00"/>
                </a:solidFill>
              </a:rPr>
              <a:t> Vue panoramique de la presqu'île de Giens-Hyères</a:t>
            </a:r>
            <a:endParaRPr lang="fr-FR" sz="2400" b="1" dirty="0">
              <a:solidFill>
                <a:srgbClr val="FFFF00"/>
              </a:solidFill>
            </a:endParaRPr>
          </a:p>
        </p:txBody>
      </p:sp>
    </p:spTree>
    <p:extLst>
      <p:ext uri="{BB962C8B-B14F-4D97-AF65-F5344CB8AC3E}">
        <p14:creationId xmlns:p14="http://schemas.microsoft.com/office/powerpoint/2010/main" val="57212912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FFD8DA6B-8B5A-D62A-A879-447964EC6D2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9F49F431-EA63-E76E-3B00-DEB45F53052C}"/>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86658" y="297000"/>
            <a:ext cx="9418684" cy="6264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0166593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0AB6C8A1-6BD0-A302-DAAF-14F12C162E2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E40E783-40A6-AF90-CF4A-077592EC9D5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19360" y="375788"/>
            <a:ext cx="8753280" cy="5832000"/>
          </a:xfrm>
          <a:prstGeom prst="rect">
            <a:avLst/>
          </a:prstGeom>
          <a:ln w="38100" cap="sq">
            <a:solidFill>
              <a:schemeClr val="tx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071B6C60-43A3-1220-1AA9-920530A19D4B}"/>
              </a:ext>
            </a:extLst>
          </p:cNvPr>
          <p:cNvSpPr txBox="1"/>
          <p:nvPr/>
        </p:nvSpPr>
        <p:spPr>
          <a:xfrm>
            <a:off x="4797911" y="6251379"/>
            <a:ext cx="6303981" cy="461665"/>
          </a:xfrm>
          <a:prstGeom prst="rect">
            <a:avLst/>
          </a:prstGeom>
          <a:noFill/>
        </p:spPr>
        <p:txBody>
          <a:bodyPr wrap="square" rtlCol="0">
            <a:spAutoFit/>
          </a:bodyPr>
          <a:lstStyle/>
          <a:p>
            <a:r>
              <a:rPr lang="fr-FR" sz="2400" b="1"/>
              <a:t>JOURS DE MARCHÉ</a:t>
            </a:r>
            <a:endParaRPr lang="fr-FR" sz="2400" b="1" dirty="0"/>
          </a:p>
        </p:txBody>
      </p:sp>
    </p:spTree>
    <p:extLst>
      <p:ext uri="{BB962C8B-B14F-4D97-AF65-F5344CB8AC3E}">
        <p14:creationId xmlns:p14="http://schemas.microsoft.com/office/powerpoint/2010/main" val="296928584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a:extLst>
            <a:ext uri="{FF2B5EF4-FFF2-40B4-BE49-F238E27FC236}">
              <a16:creationId xmlns:a16="http://schemas.microsoft.com/office/drawing/2014/main" id="{B62AD62A-C1DA-3298-B9A4-41C19E21BED9}"/>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7D3730B7-DAF7-2C1A-14AB-757AC4E7E8F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04782" y="461962"/>
            <a:ext cx="7905750" cy="5934075"/>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AC3D2CCA-5CD6-C196-E117-CFF52539BFEB}"/>
              </a:ext>
            </a:extLst>
          </p:cNvPr>
          <p:cNvSpPr txBox="1"/>
          <p:nvPr/>
        </p:nvSpPr>
        <p:spPr>
          <a:xfrm>
            <a:off x="8728038" y="1567929"/>
            <a:ext cx="3410174" cy="4154984"/>
          </a:xfrm>
          <a:prstGeom prst="rect">
            <a:avLst/>
          </a:prstGeom>
          <a:noFill/>
        </p:spPr>
        <p:txBody>
          <a:bodyPr wrap="square" rtlCol="0">
            <a:spAutoFit/>
          </a:bodyPr>
          <a:lstStyle/>
          <a:p>
            <a:r>
              <a:rPr lang="fr-FR" sz="2400" b="1">
                <a:solidFill>
                  <a:srgbClr val="FFFF00"/>
                </a:solidFill>
              </a:rPr>
              <a:t>L’huile d’olive est l’essence de la Provence. Les artisans locaux pressent cette huile avec amour, et il n’est rien de tel que de tremper un bon morceau de pain frais dans une coupelle d’huile d’olive parfumée.</a:t>
            </a:r>
            <a:endParaRPr lang="fr-FR" sz="2400" b="1" dirty="0">
              <a:solidFill>
                <a:srgbClr val="FFFF00"/>
              </a:solidFill>
            </a:endParaRPr>
          </a:p>
        </p:txBody>
      </p:sp>
    </p:spTree>
    <p:extLst>
      <p:ext uri="{BB962C8B-B14F-4D97-AF65-F5344CB8AC3E}">
        <p14:creationId xmlns:p14="http://schemas.microsoft.com/office/powerpoint/2010/main" val="31087346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pattFill prst="pct90">
          <a:fgClr>
            <a:schemeClr val="tx2"/>
          </a:fgClr>
          <a:bgClr>
            <a:schemeClr val="bg1"/>
          </a:bgClr>
        </a:pattFill>
        <a:effectLst/>
      </p:bgPr>
    </p:bg>
    <p:spTree>
      <p:nvGrpSpPr>
        <p:cNvPr id="1" name="">
          <a:extLst>
            <a:ext uri="{FF2B5EF4-FFF2-40B4-BE49-F238E27FC236}">
              <a16:creationId xmlns:a16="http://schemas.microsoft.com/office/drawing/2014/main" id="{09666EDC-CF3C-6002-40F4-B98E3D08C9F3}"/>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32F9B69-0D2C-767C-A96A-44E4960F89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8000" y="342464"/>
            <a:ext cx="10836000" cy="5620366"/>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E11FAE91-1760-83E7-0D63-4D2C6169186D}"/>
              </a:ext>
            </a:extLst>
          </p:cNvPr>
          <p:cNvSpPr txBox="1"/>
          <p:nvPr/>
        </p:nvSpPr>
        <p:spPr>
          <a:xfrm>
            <a:off x="2827031" y="5962830"/>
            <a:ext cx="12715539" cy="830997"/>
          </a:xfrm>
          <a:prstGeom prst="rect">
            <a:avLst/>
          </a:prstGeom>
          <a:noFill/>
        </p:spPr>
        <p:txBody>
          <a:bodyPr wrap="square" rtlCol="0">
            <a:spAutoFit/>
          </a:bodyPr>
          <a:lstStyle/>
          <a:p>
            <a:r>
              <a:rPr lang="fr-FR" sz="2400" b="1" dirty="0">
                <a:solidFill>
                  <a:srgbClr val="FFFF00"/>
                </a:solidFill>
              </a:rPr>
              <a:t>bienvenue au Domaine de la Presqu'île de Giens</a:t>
            </a:r>
          </a:p>
          <a:p>
            <a:r>
              <a:rPr lang="fr-FR" sz="2400" b="1" dirty="0">
                <a:solidFill>
                  <a:srgbClr val="FFFF00"/>
                </a:solidFill>
              </a:rPr>
              <a:t>Vignoble</a:t>
            </a:r>
          </a:p>
        </p:txBody>
      </p:sp>
    </p:spTree>
    <p:extLst>
      <p:ext uri="{BB962C8B-B14F-4D97-AF65-F5344CB8AC3E}">
        <p14:creationId xmlns:p14="http://schemas.microsoft.com/office/powerpoint/2010/main" val="219520846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73543BAC-3D78-C002-A74D-30AD625F48C6}"/>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44D1A84D-20D5-11C0-341A-7E1E37A47D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8000" y="754410"/>
            <a:ext cx="11196000" cy="3687216"/>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3F510286-EDD3-07AF-44E4-824DD447EE6C}"/>
              </a:ext>
            </a:extLst>
          </p:cNvPr>
          <p:cNvSpPr txBox="1"/>
          <p:nvPr/>
        </p:nvSpPr>
        <p:spPr>
          <a:xfrm>
            <a:off x="46616" y="4083841"/>
            <a:ext cx="11981308" cy="2677656"/>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le domaine viticole</a:t>
            </a:r>
          </a:p>
          <a:p>
            <a:r>
              <a:rPr lang="fr-FR" sz="2400" b="1" dirty="0">
                <a:solidFill>
                  <a:srgbClr val="FFFF00"/>
                </a:solidFill>
              </a:rPr>
              <a:t>Le domaine viticole parcelle d’environ 1,6 hectares, dont la totalité se trouve au Port </a:t>
            </a:r>
            <a:r>
              <a:rPr lang="fr-FR" sz="2400" b="1" dirty="0" err="1">
                <a:solidFill>
                  <a:srgbClr val="FFFF00"/>
                </a:solidFill>
              </a:rPr>
              <a:t>Auguier</a:t>
            </a:r>
            <a:r>
              <a:rPr lang="fr-FR" sz="2400" b="1" dirty="0">
                <a:solidFill>
                  <a:srgbClr val="FFFF00"/>
                </a:solidFill>
              </a:rPr>
              <a:t>, sur la Presqu’île de Giens, est le dernier domaine viticole de la Presqu’île. Composé de divers cépages (Mourvèdre, Syrah, Cabernet, Grenache, Cinsault, Rolle, Clairette, Muscat), il produit quatre vins d’exceptions, du rouge, du blanc, du rosé et du muscat. </a:t>
            </a:r>
          </a:p>
        </p:txBody>
      </p:sp>
    </p:spTree>
    <p:extLst>
      <p:ext uri="{BB962C8B-B14F-4D97-AF65-F5344CB8AC3E}">
        <p14:creationId xmlns:p14="http://schemas.microsoft.com/office/powerpoint/2010/main" val="95534959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2E00BC82-A760-C7A8-4978-3A802F00AA65}"/>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FC5B64E2-F241-6365-DD7A-FEC4DB7620C8}"/>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a:fillRect/>
          </a:stretch>
        </p:blipFill>
        <p:spPr>
          <a:xfrm>
            <a:off x="1394783" y="423000"/>
            <a:ext cx="9402433" cy="6012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D191326-96A5-1D00-6510-39AA7469ED84}"/>
              </a:ext>
            </a:extLst>
          </p:cNvPr>
          <p:cNvSpPr txBox="1"/>
          <p:nvPr/>
        </p:nvSpPr>
        <p:spPr>
          <a:xfrm>
            <a:off x="4679577" y="5973335"/>
            <a:ext cx="3324113" cy="461665"/>
          </a:xfrm>
          <a:prstGeom prst="rect">
            <a:avLst/>
          </a:prstGeom>
          <a:solidFill>
            <a:schemeClr val="bg1">
              <a:lumMod val="50000"/>
            </a:schemeClr>
          </a:solidFill>
        </p:spPr>
        <p:txBody>
          <a:bodyPr wrap="square" rtlCol="0">
            <a:spAutoFit/>
          </a:bodyPr>
          <a:lstStyle/>
          <a:p>
            <a:r>
              <a:rPr lang="fr-FR" sz="2400" b="1">
                <a:solidFill>
                  <a:schemeClr val="bg1"/>
                </a:solidFill>
              </a:rPr>
              <a:t>Ravissant Port du Niel</a:t>
            </a:r>
            <a:endParaRPr lang="fr-FR" sz="2400" b="1" dirty="0">
              <a:solidFill>
                <a:schemeClr val="bg1"/>
              </a:solidFill>
            </a:endParaRPr>
          </a:p>
        </p:txBody>
      </p:sp>
    </p:spTree>
    <p:extLst>
      <p:ext uri="{BB962C8B-B14F-4D97-AF65-F5344CB8AC3E}">
        <p14:creationId xmlns:p14="http://schemas.microsoft.com/office/powerpoint/2010/main" val="212990487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49810A98-049F-5E40-B4C8-46B224D1B42A}"/>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B1CA66F4-363C-FFCC-8C67-F3F5DCAAB46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95000" y="495000"/>
            <a:ext cx="8802000" cy="5868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Tree>
    <p:extLst>
      <p:ext uri="{BB962C8B-B14F-4D97-AF65-F5344CB8AC3E}">
        <p14:creationId xmlns:p14="http://schemas.microsoft.com/office/powerpoint/2010/main" val="16909089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45F9AA41-E6A7-DF50-9417-67B36FAEABEB}"/>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D01227E8-64E4-687D-2A66-47B25A99E69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41273" y="311909"/>
            <a:ext cx="9309453" cy="5976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15CA8E7B-23F7-A34F-54FE-A6AD547CFA8B}"/>
              </a:ext>
            </a:extLst>
          </p:cNvPr>
          <p:cNvSpPr txBox="1"/>
          <p:nvPr/>
        </p:nvSpPr>
        <p:spPr>
          <a:xfrm>
            <a:off x="3919306" y="6287909"/>
            <a:ext cx="4353386" cy="1384995"/>
          </a:xfrm>
          <a:prstGeom prst="rect">
            <a:avLst/>
          </a:prstGeom>
          <a:noFill/>
        </p:spPr>
        <p:txBody>
          <a:bodyPr wrap="square" rtlCol="0">
            <a:spAutoFit/>
          </a:bodyPr>
          <a:lstStyle/>
          <a:p>
            <a:r>
              <a:rPr lang="fr-FR" sz="2800" b="1">
                <a:solidFill>
                  <a:srgbClr val="FFFF00"/>
                </a:solidFill>
              </a:rPr>
              <a:t>Giens, balcon sur la mer</a:t>
            </a:r>
          </a:p>
          <a:p>
            <a:endParaRPr lang="fr-FR" sz="2800" b="1">
              <a:solidFill>
                <a:srgbClr val="FFFF00"/>
              </a:solidFill>
            </a:endParaRPr>
          </a:p>
          <a:p>
            <a:r>
              <a:rPr lang="fr-FR" sz="2800" b="1">
                <a:solidFill>
                  <a:srgbClr val="FFFF00"/>
                </a:solidFill>
              </a:rPr>
              <a:t> </a:t>
            </a:r>
            <a:endParaRPr lang="fr-FR" sz="2800" b="1" dirty="0">
              <a:solidFill>
                <a:srgbClr val="FFFF00"/>
              </a:solidFill>
            </a:endParaRPr>
          </a:p>
        </p:txBody>
      </p:sp>
    </p:spTree>
    <p:extLst>
      <p:ext uri="{BB962C8B-B14F-4D97-AF65-F5344CB8AC3E}">
        <p14:creationId xmlns:p14="http://schemas.microsoft.com/office/powerpoint/2010/main" val="184043221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2EE01C6B-408E-C794-550C-0B4477878A0D}"/>
            </a:ext>
          </a:extLst>
        </p:cNvPr>
        <p:cNvGrpSpPr/>
        <p:nvPr/>
      </p:nvGrpSpPr>
      <p:grpSpPr>
        <a:xfrm>
          <a:off x="0" y="0"/>
          <a:ext cx="0" cy="0"/>
          <a:chOff x="0" y="0"/>
          <a:chExt cx="0" cy="0"/>
        </a:xfrm>
      </p:grpSpPr>
      <p:pic>
        <p:nvPicPr>
          <p:cNvPr id="3" name="Image 2">
            <a:extLst>
              <a:ext uri="{FF2B5EF4-FFF2-40B4-BE49-F238E27FC236}">
                <a16:creationId xmlns:a16="http://schemas.microsoft.com/office/drawing/2014/main" id="{3D339BA8-37A0-278E-1C21-F5270AD542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9606" y="297000"/>
            <a:ext cx="9399361" cy="6264000"/>
          </a:xfrm>
          <a:prstGeom prst="rect">
            <a:avLst/>
          </a:prstGeom>
          <a:ln w="38100" cap="sq">
            <a:solidFill>
              <a:schemeClr val="bg1"/>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FE6ED99-CF97-031E-2C82-BD5BFFFEF0BB}"/>
              </a:ext>
            </a:extLst>
          </p:cNvPr>
          <p:cNvSpPr txBox="1"/>
          <p:nvPr/>
        </p:nvSpPr>
        <p:spPr>
          <a:xfrm>
            <a:off x="10112188" y="2140772"/>
            <a:ext cx="1764255" cy="2677656"/>
          </a:xfrm>
          <a:prstGeom prst="rect">
            <a:avLst/>
          </a:prstGeom>
          <a:noFill/>
        </p:spPr>
        <p:txBody>
          <a:bodyPr wrap="square" rtlCol="0">
            <a:spAutoFit/>
          </a:bodyPr>
          <a:lstStyle/>
          <a:p>
            <a:r>
              <a:rPr lang="fr-FR" sz="2400" b="1">
                <a:solidFill>
                  <a:schemeClr val="bg1"/>
                </a:solidFill>
              </a:rPr>
              <a:t>Hyères et la presqu’île de Giens : sous le soleil du Var</a:t>
            </a:r>
            <a:endParaRPr lang="fr-FR" sz="2400" b="1" dirty="0">
              <a:solidFill>
                <a:schemeClr val="bg1"/>
              </a:solidFill>
            </a:endParaRPr>
          </a:p>
        </p:txBody>
      </p:sp>
    </p:spTree>
    <p:extLst>
      <p:ext uri="{BB962C8B-B14F-4D97-AF65-F5344CB8AC3E}">
        <p14:creationId xmlns:p14="http://schemas.microsoft.com/office/powerpoint/2010/main" val="26987073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4ACBF6-BE44-BE4B-E880-F40E1B8F15FB}"/>
            </a:ext>
          </a:extLst>
        </p:cNvPr>
        <p:cNvGrpSpPr/>
        <p:nvPr/>
      </p:nvGrpSpPr>
      <p:grpSpPr>
        <a:xfrm>
          <a:off x="0" y="0"/>
          <a:ext cx="0" cy="0"/>
          <a:chOff x="0" y="0"/>
          <a:chExt cx="0" cy="0"/>
        </a:xfrm>
      </p:grpSpPr>
      <p:sp>
        <p:nvSpPr>
          <p:cNvPr id="2" name="ZoneTexte 1">
            <a:extLst>
              <a:ext uri="{FF2B5EF4-FFF2-40B4-BE49-F238E27FC236}">
                <a16:creationId xmlns:a16="http://schemas.microsoft.com/office/drawing/2014/main" id="{374AB1CF-8C4B-0998-35D3-733CE5F65E48}"/>
              </a:ext>
            </a:extLst>
          </p:cNvPr>
          <p:cNvSpPr txBox="1"/>
          <p:nvPr/>
        </p:nvSpPr>
        <p:spPr>
          <a:xfrm>
            <a:off x="2269864" y="1074850"/>
            <a:ext cx="10639313" cy="461665"/>
          </a:xfrm>
          <a:prstGeom prst="rect">
            <a:avLst/>
          </a:prstGeom>
          <a:noFill/>
        </p:spPr>
        <p:txBody>
          <a:bodyPr wrap="square" rtlCol="0">
            <a:spAutoFit/>
          </a:bodyPr>
          <a:lstStyle/>
          <a:p>
            <a:r>
              <a:rPr lang="fr-FR" sz="2400" b="1" i="1" dirty="0">
                <a:solidFill>
                  <a:schemeClr val="bg1"/>
                </a:solidFill>
              </a:rPr>
              <a:t>Lorient Vous A présenté La Presqu’île De Giens – Var -</a:t>
            </a:r>
          </a:p>
        </p:txBody>
      </p:sp>
      <p:sp>
        <p:nvSpPr>
          <p:cNvPr id="3" name="ZoneTexte 2">
            <a:extLst>
              <a:ext uri="{FF2B5EF4-FFF2-40B4-BE49-F238E27FC236}">
                <a16:creationId xmlns:a16="http://schemas.microsoft.com/office/drawing/2014/main" id="{4C359712-C904-A531-BCCB-F42BC3D79E87}"/>
              </a:ext>
            </a:extLst>
          </p:cNvPr>
          <p:cNvSpPr txBox="1"/>
          <p:nvPr/>
        </p:nvSpPr>
        <p:spPr>
          <a:xfrm>
            <a:off x="3679115" y="2448735"/>
            <a:ext cx="7648687" cy="461665"/>
          </a:xfrm>
          <a:prstGeom prst="rect">
            <a:avLst/>
          </a:prstGeom>
          <a:noFill/>
        </p:spPr>
        <p:txBody>
          <a:bodyPr wrap="square" rtlCol="0">
            <a:spAutoFit/>
          </a:bodyPr>
          <a:lstStyle/>
          <a:p>
            <a:r>
              <a:rPr lang="fr-FR" sz="2400" b="1" dirty="0">
                <a:solidFill>
                  <a:schemeClr val="bg1"/>
                </a:solidFill>
              </a:rPr>
              <a:t>Sur La Suggestion De JackDidier</a:t>
            </a:r>
          </a:p>
        </p:txBody>
      </p:sp>
      <p:sp>
        <p:nvSpPr>
          <p:cNvPr id="4" name="ZoneTexte 3">
            <a:extLst>
              <a:ext uri="{FF2B5EF4-FFF2-40B4-BE49-F238E27FC236}">
                <a16:creationId xmlns:a16="http://schemas.microsoft.com/office/drawing/2014/main" id="{05D03484-76D2-E5DD-6C9B-17BDCD1088CC}"/>
              </a:ext>
            </a:extLst>
          </p:cNvPr>
          <p:cNvSpPr txBox="1"/>
          <p:nvPr/>
        </p:nvSpPr>
        <p:spPr>
          <a:xfrm>
            <a:off x="3991086" y="3822620"/>
            <a:ext cx="7024743" cy="461665"/>
          </a:xfrm>
          <a:prstGeom prst="rect">
            <a:avLst/>
          </a:prstGeom>
          <a:noFill/>
        </p:spPr>
        <p:txBody>
          <a:bodyPr wrap="square" rtlCol="0">
            <a:spAutoFit/>
          </a:bodyPr>
          <a:lstStyle/>
          <a:p>
            <a:r>
              <a:rPr lang="fr-FR" sz="2400" b="1" dirty="0">
                <a:solidFill>
                  <a:schemeClr val="bg1"/>
                </a:solidFill>
              </a:rPr>
              <a:t>Les  Images Et Le Son Du net</a:t>
            </a:r>
          </a:p>
        </p:txBody>
      </p:sp>
      <p:sp>
        <p:nvSpPr>
          <p:cNvPr id="5" name="ZoneTexte 4">
            <a:extLst>
              <a:ext uri="{FF2B5EF4-FFF2-40B4-BE49-F238E27FC236}">
                <a16:creationId xmlns:a16="http://schemas.microsoft.com/office/drawing/2014/main" id="{558F128F-7051-0401-2375-46286B411CC4}"/>
              </a:ext>
            </a:extLst>
          </p:cNvPr>
          <p:cNvSpPr txBox="1"/>
          <p:nvPr/>
        </p:nvSpPr>
        <p:spPr>
          <a:xfrm>
            <a:off x="5658523" y="5321485"/>
            <a:ext cx="6615953" cy="461665"/>
          </a:xfrm>
          <a:prstGeom prst="rect">
            <a:avLst/>
          </a:prstGeom>
          <a:noFill/>
        </p:spPr>
        <p:txBody>
          <a:bodyPr wrap="square" rtlCol="0">
            <a:spAutoFit/>
          </a:bodyPr>
          <a:lstStyle/>
          <a:p>
            <a:r>
              <a:rPr lang="fr-FR" sz="2400" b="1" dirty="0">
                <a:solidFill>
                  <a:schemeClr val="bg1"/>
                </a:solidFill>
              </a:rPr>
              <a:t>Daniel</a:t>
            </a:r>
          </a:p>
        </p:txBody>
      </p:sp>
    </p:spTree>
    <p:extLst>
      <p:ext uri="{BB962C8B-B14F-4D97-AF65-F5344CB8AC3E}">
        <p14:creationId xmlns:p14="http://schemas.microsoft.com/office/powerpoint/2010/main" val="360812463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5000" advClick="0" advTm="13000">
        <p15:prstTrans prst="pageCurlDouble"/>
      </p:transition>
    </mc:Choice>
    <mc:Fallback xmlns="">
      <p:transition spd="slow" advClick="0" advTm="13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120</TotalTime>
  <Words>494</Words>
  <Application>Microsoft Office PowerPoint</Application>
  <PresentationFormat>Grand écran</PresentationFormat>
  <Paragraphs>34</Paragraphs>
  <Slides>32</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32</vt:i4>
      </vt:variant>
    </vt:vector>
  </HeadingPairs>
  <TitlesOfParts>
    <vt:vector size="36"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6</cp:revision>
  <dcterms:created xsi:type="dcterms:W3CDTF">2026-05-07T05:23:29Z</dcterms:created>
  <dcterms:modified xsi:type="dcterms:W3CDTF">2026-05-08T08:23:11Z</dcterms:modified>
</cp:coreProperties>
</file>