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58" r:id="rId3"/>
    <p:sldId id="273" r:id="rId4"/>
    <p:sldId id="266" r:id="rId5"/>
    <p:sldId id="272" r:id="rId6"/>
    <p:sldId id="278" r:id="rId7"/>
    <p:sldId id="276" r:id="rId8"/>
    <p:sldId id="262" r:id="rId9"/>
    <p:sldId id="270" r:id="rId10"/>
    <p:sldId id="287" r:id="rId11"/>
    <p:sldId id="290" r:id="rId12"/>
    <p:sldId id="263" r:id="rId13"/>
    <p:sldId id="264" r:id="rId14"/>
    <p:sldId id="259" r:id="rId15"/>
    <p:sldId id="282" r:id="rId16"/>
    <p:sldId id="281" r:id="rId17"/>
    <p:sldId id="279" r:id="rId18"/>
    <p:sldId id="289" r:id="rId19"/>
    <p:sldId id="280" r:id="rId20"/>
    <p:sldId id="288" r:id="rId21"/>
    <p:sldId id="261" r:id="rId22"/>
    <p:sldId id="293" r:id="rId23"/>
    <p:sldId id="260" r:id="rId24"/>
    <p:sldId id="284" r:id="rId25"/>
    <p:sldId id="275" r:id="rId26"/>
    <p:sldId id="285" r:id="rId27"/>
    <p:sldId id="274" r:id="rId28"/>
    <p:sldId id="286" r:id="rId29"/>
    <p:sldId id="257" r:id="rId30"/>
    <p:sldId id="29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78261" autoAdjust="0"/>
  </p:normalViewPr>
  <p:slideViewPr>
    <p:cSldViewPr snapToGrid="0">
      <p:cViewPr varScale="1">
        <p:scale>
          <a:sx n="57" d="100"/>
          <a:sy n="57" d="100"/>
        </p:scale>
        <p:origin x="12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ECCBA-9AFB-4161-9CBE-D2F452C10ABD}" type="datetimeFigureOut">
              <a:rPr lang="fr-FR" smtClean="0"/>
              <a:t>08/05/2026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6C3A9-0FD5-493D-979E-9710E0908FDF}" type="slidenum">
              <a:rPr lang="fr-FR" smtClean="0"/>
              <a:t>‹N°›</a:t>
            </a:fld>
            <a:endParaRPr lang="fr-FR"/>
          </a:p>
        </p:txBody>
      </p:sp>
    </p:spTree>
    <p:extLst>
      <p:ext uri="{BB962C8B-B14F-4D97-AF65-F5344CB8AC3E}">
        <p14:creationId xmlns:p14="http://schemas.microsoft.com/office/powerpoint/2010/main" val="202339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96C3A9-0FD5-493D-979E-9710E0908FDF}" type="slidenum">
              <a:rPr lang="fr-FR" smtClean="0"/>
              <a:t>7</a:t>
            </a:fld>
            <a:endParaRPr lang="fr-FR"/>
          </a:p>
        </p:txBody>
      </p:sp>
    </p:spTree>
    <p:extLst>
      <p:ext uri="{BB962C8B-B14F-4D97-AF65-F5344CB8AC3E}">
        <p14:creationId xmlns:p14="http://schemas.microsoft.com/office/powerpoint/2010/main" val="72521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smtClean="0"/>
              <a:t>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nchor="ct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smtClean="0"/>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smtClean="0"/>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5/8/2026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4212" y="685799"/>
            <a:ext cx="8866188" cy="2971801"/>
          </a:xfrm>
        </p:spPr>
        <p:txBody>
          <a:bodyPr>
            <a:normAutofit/>
          </a:bodyPr>
          <a:lstStyle/>
          <a:p>
            <a:r>
              <a:rPr lang="fr-FR" sz="5500" dirty="0" smtClean="0"/>
              <a:t>La </a:t>
            </a:r>
            <a:r>
              <a:rPr lang="fr-FR" sz="5500" dirty="0" err="1" smtClean="0"/>
              <a:t>methode</a:t>
            </a:r>
            <a:r>
              <a:rPr lang="fr-FR" sz="5500" dirty="0" smtClean="0"/>
              <a:t> </a:t>
            </a:r>
            <a:r>
              <a:rPr lang="fr-FR" sz="5500" dirty="0" err="1" smtClean="0"/>
              <a:t>tomatis</a:t>
            </a:r>
            <a:r>
              <a:rPr lang="fr-FR" sz="5500" dirty="0" smtClean="0"/>
              <a:t> </a:t>
            </a:r>
            <a:endParaRPr lang="fr-FR" sz="5500" dirty="0"/>
          </a:p>
        </p:txBody>
      </p:sp>
      <p:sp>
        <p:nvSpPr>
          <p:cNvPr id="3" name="Sous-titre 2"/>
          <p:cNvSpPr>
            <a:spLocks noGrp="1"/>
          </p:cNvSpPr>
          <p:nvPr>
            <p:ph type="subTitle" idx="1"/>
          </p:nvPr>
        </p:nvSpPr>
        <p:spPr>
          <a:xfrm>
            <a:off x="684212" y="3843867"/>
            <a:ext cx="6529388" cy="1947333"/>
          </a:xfrm>
        </p:spPr>
        <p:txBody>
          <a:bodyPr/>
          <a:lstStyle/>
          <a:p>
            <a:pPr algn="ctr"/>
            <a:endParaRPr lang="fr-FR" b="1" dirty="0" smtClean="0"/>
          </a:p>
          <a:p>
            <a:pPr algn="ctr"/>
            <a:r>
              <a:rPr lang="fr-FR" sz="2500" b="1" dirty="0" smtClean="0"/>
              <a:t>Quand la Musique rencontre la Science!</a:t>
            </a:r>
            <a:endParaRPr lang="fr-FR" sz="2500" b="1" dirty="0"/>
          </a:p>
        </p:txBody>
      </p:sp>
    </p:spTree>
    <p:extLst>
      <p:ext uri="{BB962C8B-B14F-4D97-AF65-F5344CB8AC3E}">
        <p14:creationId xmlns:p14="http://schemas.microsoft.com/office/powerpoint/2010/main" val="3446506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073" y="-50795"/>
            <a:ext cx="10017659" cy="1507067"/>
          </a:xfrm>
        </p:spPr>
        <p:txBody>
          <a:bodyPr/>
          <a:lstStyle/>
          <a:p>
            <a:r>
              <a:rPr lang="fr-FR" dirty="0" smtClean="0"/>
              <a:t>BILAN : anamnèse (TEQ) et test </a:t>
            </a:r>
            <a:r>
              <a:rPr lang="fr-FR" dirty="0" smtClean="0"/>
              <a:t>d’écoute </a:t>
            </a:r>
            <a:endParaRPr lang="fr-FR" dirty="0"/>
          </a:p>
        </p:txBody>
      </p:sp>
      <p:pic>
        <p:nvPicPr>
          <p:cNvPr id="4" name="Espace réservé du contenu 3"/>
          <p:cNvPicPr>
            <a:picLocks noGrp="1" noChangeAspect="1"/>
          </p:cNvPicPr>
          <p:nvPr>
            <p:ph idx="1"/>
          </p:nvPr>
        </p:nvPicPr>
        <p:blipFill>
          <a:blip r:embed="rId2"/>
          <a:stretch>
            <a:fillRect/>
          </a:stretch>
        </p:blipFill>
        <p:spPr>
          <a:xfrm>
            <a:off x="756709" y="1303860"/>
            <a:ext cx="10797528" cy="5367338"/>
          </a:xfrm>
          <a:prstGeom prst="rect">
            <a:avLst/>
          </a:prstGeom>
        </p:spPr>
      </p:pic>
    </p:spTree>
    <p:extLst>
      <p:ext uri="{BB962C8B-B14F-4D97-AF65-F5344CB8AC3E}">
        <p14:creationId xmlns:p14="http://schemas.microsoft.com/office/powerpoint/2010/main" val="1885449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499535"/>
            <a:ext cx="8534400" cy="1507067"/>
          </a:xfrm>
        </p:spPr>
        <p:txBody>
          <a:bodyPr/>
          <a:lstStyle/>
          <a:p>
            <a:r>
              <a:rPr lang="fr-FR" dirty="0" smtClean="0"/>
              <a:t>PROGRAMME PERSONNALISE :</a:t>
            </a:r>
            <a:endParaRPr lang="fr-FR" dirty="0"/>
          </a:p>
        </p:txBody>
      </p:sp>
      <p:sp>
        <p:nvSpPr>
          <p:cNvPr id="4" name="Espace réservé du contenu 2"/>
          <p:cNvSpPr>
            <a:spLocks noGrp="1"/>
          </p:cNvSpPr>
          <p:nvPr>
            <p:ph idx="1"/>
          </p:nvPr>
        </p:nvSpPr>
        <p:spPr>
          <a:xfrm>
            <a:off x="684212" y="2396067"/>
            <a:ext cx="11050588" cy="3615267"/>
          </a:xfrm>
        </p:spPr>
        <p:txBody>
          <a:bodyPr>
            <a:normAutofit fontScale="92500" lnSpcReduction="10000"/>
          </a:bodyPr>
          <a:lstStyle/>
          <a:p>
            <a:r>
              <a:rPr lang="fr-FR" b="1" dirty="0" smtClean="0">
                <a:solidFill>
                  <a:schemeClr val="tx1"/>
                </a:solidFill>
              </a:rPr>
              <a:t>Phase passive</a:t>
            </a:r>
            <a:r>
              <a:rPr lang="fr-FR" dirty="0" smtClean="0">
                <a:solidFill>
                  <a:schemeClr val="tx1"/>
                </a:solidFill>
              </a:rPr>
              <a:t>/ écoute de la musique filtrée de Mozart</a:t>
            </a:r>
          </a:p>
          <a:p>
            <a:pPr lvl="1"/>
            <a:r>
              <a:rPr lang="fr-FR" dirty="0" smtClean="0">
                <a:solidFill>
                  <a:schemeClr val="tx1"/>
                </a:solidFill>
              </a:rPr>
              <a:t>De 30 à 80 minutes d’écoute / jour</a:t>
            </a:r>
          </a:p>
          <a:p>
            <a:pPr lvl="1"/>
            <a:r>
              <a:rPr lang="fr-FR" dirty="0" smtClean="0">
                <a:solidFill>
                  <a:schemeClr val="tx1"/>
                </a:solidFill>
              </a:rPr>
              <a:t>En une ou deux fois</a:t>
            </a:r>
          </a:p>
          <a:p>
            <a:pPr marL="0" indent="0">
              <a:buNone/>
            </a:pPr>
            <a:endParaRPr lang="fr-FR" dirty="0" smtClean="0">
              <a:solidFill>
                <a:schemeClr val="tx1"/>
              </a:solidFill>
            </a:endParaRPr>
          </a:p>
          <a:p>
            <a:r>
              <a:rPr lang="fr-FR" b="1" dirty="0" smtClean="0">
                <a:solidFill>
                  <a:schemeClr val="tx1"/>
                </a:solidFill>
              </a:rPr>
              <a:t>Phase active</a:t>
            </a:r>
            <a:r>
              <a:rPr lang="fr-FR" dirty="0" smtClean="0">
                <a:solidFill>
                  <a:schemeClr val="tx1"/>
                </a:solidFill>
              </a:rPr>
              <a:t>/travail audio-vocal: </a:t>
            </a:r>
            <a:br>
              <a:rPr lang="fr-FR" dirty="0" smtClean="0">
                <a:solidFill>
                  <a:schemeClr val="tx1"/>
                </a:solidFill>
              </a:rPr>
            </a:br>
            <a:r>
              <a:rPr lang="fr-FR" dirty="0" smtClean="0">
                <a:solidFill>
                  <a:schemeClr val="tx1"/>
                </a:solidFill>
              </a:rPr>
              <a:t>Le </a:t>
            </a:r>
            <a:r>
              <a:rPr lang="fr-FR" dirty="0">
                <a:solidFill>
                  <a:schemeClr val="tx1"/>
                </a:solidFill>
              </a:rPr>
              <a:t>sujet émet un son qui est </a:t>
            </a:r>
            <a:r>
              <a:rPr lang="fr-FR" dirty="0" smtClean="0">
                <a:solidFill>
                  <a:schemeClr val="tx1"/>
                </a:solidFill>
              </a:rPr>
              <a:t/>
            </a:r>
            <a:br>
              <a:rPr lang="fr-FR" dirty="0" smtClean="0">
                <a:solidFill>
                  <a:schemeClr val="tx1"/>
                </a:solidFill>
              </a:rPr>
            </a:br>
            <a:r>
              <a:rPr lang="fr-FR" dirty="0" smtClean="0">
                <a:solidFill>
                  <a:schemeClr val="tx1"/>
                </a:solidFill>
              </a:rPr>
              <a:t>automatiquement </a:t>
            </a:r>
            <a:r>
              <a:rPr lang="fr-FR" dirty="0">
                <a:solidFill>
                  <a:schemeClr val="tx1"/>
                </a:solidFill>
              </a:rPr>
              <a:t>corrigé par l’appareil</a:t>
            </a:r>
            <a:r>
              <a:rPr lang="fr-FR" dirty="0" smtClean="0">
                <a:solidFill>
                  <a:schemeClr val="tx1"/>
                </a:solidFill>
              </a:rPr>
              <a:t>.</a:t>
            </a:r>
            <a:br>
              <a:rPr lang="fr-FR" dirty="0" smtClean="0">
                <a:solidFill>
                  <a:schemeClr val="tx1"/>
                </a:solidFill>
              </a:rPr>
            </a:br>
            <a:r>
              <a:rPr lang="fr-FR" dirty="0" smtClean="0">
                <a:solidFill>
                  <a:schemeClr val="tx1"/>
                </a:solidFill>
              </a:rPr>
              <a:t>Ainsi</a:t>
            </a:r>
            <a:r>
              <a:rPr lang="fr-FR" dirty="0">
                <a:solidFill>
                  <a:schemeClr val="tx1"/>
                </a:solidFill>
              </a:rPr>
              <a:t>, il ajuste naturellement le son de sa </a:t>
            </a:r>
            <a:br>
              <a:rPr lang="fr-FR" dirty="0">
                <a:solidFill>
                  <a:schemeClr val="tx1"/>
                </a:solidFill>
              </a:rPr>
            </a:br>
            <a:r>
              <a:rPr lang="fr-FR" dirty="0" smtClean="0">
                <a:solidFill>
                  <a:schemeClr val="tx1"/>
                </a:solidFill>
              </a:rPr>
              <a:t>voix </a:t>
            </a:r>
            <a:r>
              <a:rPr lang="fr-FR" dirty="0">
                <a:solidFill>
                  <a:schemeClr val="tx1"/>
                </a:solidFill>
              </a:rPr>
              <a:t>pour la faire correspondre à ce qu’il </a:t>
            </a:r>
            <a:r>
              <a:rPr lang="fr-FR" dirty="0" smtClean="0">
                <a:solidFill>
                  <a:schemeClr val="tx1"/>
                </a:solidFill>
              </a:rPr>
              <a:t/>
            </a:r>
            <a:br>
              <a:rPr lang="fr-FR" dirty="0" smtClean="0">
                <a:solidFill>
                  <a:schemeClr val="tx1"/>
                </a:solidFill>
              </a:rPr>
            </a:br>
            <a:r>
              <a:rPr lang="fr-FR" dirty="0" smtClean="0">
                <a:solidFill>
                  <a:schemeClr val="tx1"/>
                </a:solidFill>
              </a:rPr>
              <a:t>perçoit</a:t>
            </a:r>
            <a:r>
              <a:rPr lang="fr-FR" dirty="0">
                <a:solidFill>
                  <a:schemeClr val="tx1"/>
                </a:solidFill>
              </a:rPr>
              <a:t>. </a:t>
            </a:r>
            <a:br>
              <a:rPr lang="fr-FR" dirty="0">
                <a:solidFill>
                  <a:schemeClr val="tx1"/>
                </a:solidFill>
              </a:rPr>
            </a:br>
            <a:endParaRPr lang="fr-FR" dirty="0">
              <a:solidFill>
                <a:schemeClr val="tx1"/>
              </a:solidFill>
            </a:endParaRPr>
          </a:p>
        </p:txBody>
      </p:sp>
      <p:pic>
        <p:nvPicPr>
          <p:cNvPr id="3" name="Image 2"/>
          <p:cNvPicPr>
            <a:picLocks noChangeAspect="1"/>
          </p:cNvPicPr>
          <p:nvPr/>
        </p:nvPicPr>
        <p:blipFill>
          <a:blip r:embed="rId2"/>
          <a:stretch>
            <a:fillRect/>
          </a:stretch>
        </p:blipFill>
        <p:spPr>
          <a:xfrm>
            <a:off x="6176003" y="3258000"/>
            <a:ext cx="6085218" cy="3600000"/>
          </a:xfrm>
          <a:prstGeom prst="rect">
            <a:avLst/>
          </a:prstGeom>
        </p:spPr>
      </p:pic>
    </p:spTree>
    <p:extLst>
      <p:ext uri="{BB962C8B-B14F-4D97-AF65-F5344CB8AC3E}">
        <p14:creationId xmlns:p14="http://schemas.microsoft.com/office/powerpoint/2010/main" val="1600257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8242" y="197696"/>
            <a:ext cx="8534400" cy="1507067"/>
          </a:xfrm>
        </p:spPr>
        <p:txBody>
          <a:bodyPr/>
          <a:lstStyle/>
          <a:p>
            <a:r>
              <a:rPr lang="fr-FR" dirty="0" smtClean="0"/>
              <a:t>Quel matériel pour qui?</a:t>
            </a:r>
            <a:endParaRPr lang="fr-FR" dirty="0"/>
          </a:p>
        </p:txBody>
      </p:sp>
      <p:sp>
        <p:nvSpPr>
          <p:cNvPr id="5" name="Espace réservé du contenu 2"/>
          <p:cNvSpPr txBox="1">
            <a:spLocks/>
          </p:cNvSpPr>
          <p:nvPr/>
        </p:nvSpPr>
        <p:spPr>
          <a:xfrm>
            <a:off x="6735384" y="628131"/>
            <a:ext cx="5219554" cy="366268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None/>
            </a:pPr>
            <a:r>
              <a:rPr lang="fr-FR" dirty="0" smtClean="0"/>
              <a:t>Si fontanelle est fermée:</a:t>
            </a:r>
            <a:br>
              <a:rPr lang="fr-FR" dirty="0" smtClean="0"/>
            </a:br>
            <a:r>
              <a:rPr lang="fr-FR" dirty="0" smtClean="0"/>
              <a:t>matériel dernière génération (01/2026) le </a:t>
            </a:r>
            <a:r>
              <a:rPr lang="fr-FR" b="1" dirty="0" smtClean="0"/>
              <a:t>Maestro</a:t>
            </a:r>
            <a:r>
              <a:rPr lang="fr-FR" dirty="0" smtClean="0"/>
              <a:t> </a:t>
            </a:r>
          </a:p>
          <a:p>
            <a:pPr marL="0" indent="0">
              <a:buNone/>
            </a:pPr>
            <a:endParaRPr lang="fr-FR" dirty="0"/>
          </a:p>
        </p:txBody>
      </p:sp>
      <p:pic>
        <p:nvPicPr>
          <p:cNvPr id="1028" name="Picture 4" descr="Toolbox-Maestr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858000"/>
            <a:ext cx="2331246"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tomatis.com/app/uploads/2025/06/BCKit_product-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54" y="3352804"/>
            <a:ext cx="4655298" cy="279317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895086" y="1697645"/>
            <a:ext cx="4655299" cy="707886"/>
          </a:xfrm>
          <a:prstGeom prst="rect">
            <a:avLst/>
          </a:prstGeom>
          <a:noFill/>
        </p:spPr>
        <p:txBody>
          <a:bodyPr wrap="square" rtlCol="0">
            <a:spAutoFit/>
          </a:bodyPr>
          <a:lstStyle/>
          <a:p>
            <a:pPr algn="ctr"/>
            <a:r>
              <a:rPr lang="fr-FR" sz="2000" dirty="0" smtClean="0">
                <a:solidFill>
                  <a:schemeClr val="bg1"/>
                </a:solidFill>
              </a:rPr>
              <a:t>Si fontanelle est ouverte (0 à 2 ans): </a:t>
            </a:r>
            <a:br>
              <a:rPr lang="fr-FR" sz="2000" dirty="0" smtClean="0">
                <a:solidFill>
                  <a:schemeClr val="bg1"/>
                </a:solidFill>
              </a:rPr>
            </a:br>
            <a:r>
              <a:rPr lang="fr-FR" sz="2000" b="1" dirty="0" err="1" smtClean="0">
                <a:solidFill>
                  <a:schemeClr val="bg1"/>
                </a:solidFill>
              </a:rPr>
              <a:t>Bone</a:t>
            </a:r>
            <a:r>
              <a:rPr lang="fr-FR" sz="2000" b="1" dirty="0" smtClean="0">
                <a:solidFill>
                  <a:schemeClr val="bg1"/>
                </a:solidFill>
              </a:rPr>
              <a:t> conduction kit</a:t>
            </a:r>
            <a:endParaRPr lang="fr-FR" sz="2000" b="1" dirty="0">
              <a:solidFill>
                <a:schemeClr val="bg1"/>
              </a:solidFill>
            </a:endParaRPr>
          </a:p>
        </p:txBody>
      </p:sp>
      <p:pic>
        <p:nvPicPr>
          <p:cNvPr id="11" name="Image 10" descr="Toolbox-Maestro.png"/>
          <p:cNvPicPr/>
          <p:nvPr/>
        </p:nvPicPr>
        <p:blipFill rotWithShape="1">
          <a:blip r:embed="rId2">
            <a:extLst>
              <a:ext uri="{28A0092B-C50C-407E-A947-70E740481C1C}">
                <a14:useLocalDpi xmlns:a14="http://schemas.microsoft.com/office/drawing/2010/main" val="0"/>
              </a:ext>
            </a:extLst>
          </a:blip>
          <a:srcRect b="16021"/>
          <a:stretch/>
        </p:blipFill>
        <p:spPr bwMode="auto">
          <a:xfrm>
            <a:off x="7412564" y="2984236"/>
            <a:ext cx="3234119" cy="36874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4853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6477" y="430830"/>
            <a:ext cx="11152189" cy="1507067"/>
          </a:xfrm>
        </p:spPr>
        <p:txBody>
          <a:bodyPr/>
          <a:lstStyle/>
          <a:p>
            <a:r>
              <a:rPr lang="fr-FR" dirty="0" smtClean="0"/>
              <a:t>LE SUIVI DES SEANCES a votre domicile</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51" y="1517648"/>
            <a:ext cx="9354953" cy="4911351"/>
          </a:xfrm>
          <a:prstGeom prst="rect">
            <a:avLst/>
          </a:prstGeom>
        </p:spPr>
      </p:pic>
    </p:spTree>
    <p:extLst>
      <p:ext uri="{BB962C8B-B14F-4D97-AF65-F5344CB8AC3E}">
        <p14:creationId xmlns:p14="http://schemas.microsoft.com/office/powerpoint/2010/main" val="1928890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1" y="-195460"/>
            <a:ext cx="8534400" cy="1507067"/>
          </a:xfrm>
        </p:spPr>
        <p:txBody>
          <a:bodyPr/>
          <a:lstStyle/>
          <a:p>
            <a:r>
              <a:rPr lang="fr-FR" dirty="0" smtClean="0"/>
              <a:t>LES Domaines d’application</a:t>
            </a:r>
            <a:endParaRPr lang="fr-FR" dirty="0"/>
          </a:p>
        </p:txBody>
      </p:sp>
      <p:pic>
        <p:nvPicPr>
          <p:cNvPr id="1026" name="Picture 2" descr="Représentation des méthodes d'application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22069" y="873338"/>
            <a:ext cx="8139533" cy="577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167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0" y="262470"/>
            <a:ext cx="11372323" cy="1507067"/>
          </a:xfrm>
        </p:spPr>
        <p:txBody>
          <a:bodyPr>
            <a:normAutofit/>
          </a:bodyPr>
          <a:lstStyle/>
          <a:p>
            <a:r>
              <a:rPr lang="fr-FR" sz="3000" dirty="0" smtClean="0"/>
              <a:t>LES TROUBLES DE LA MOTRICITE</a:t>
            </a:r>
            <a:endParaRPr lang="fr-FR" sz="3000" dirty="0"/>
          </a:p>
        </p:txBody>
      </p:sp>
      <p:sp>
        <p:nvSpPr>
          <p:cNvPr id="3" name="Espace réservé du contenu 2"/>
          <p:cNvSpPr>
            <a:spLocks noGrp="1"/>
          </p:cNvSpPr>
          <p:nvPr>
            <p:ph sz="half" idx="1"/>
          </p:nvPr>
        </p:nvSpPr>
        <p:spPr>
          <a:xfrm>
            <a:off x="684211" y="1845734"/>
            <a:ext cx="7205369" cy="4639733"/>
          </a:xfrm>
        </p:spPr>
        <p:txBody>
          <a:bodyPr>
            <a:normAutofit/>
          </a:bodyPr>
          <a:lstStyle/>
          <a:p>
            <a:pPr marL="0" indent="0">
              <a:buNone/>
            </a:pPr>
            <a:r>
              <a:rPr lang="fr-FR" dirty="0">
                <a:solidFill>
                  <a:schemeClr val="tx1"/>
                </a:solidFill>
              </a:rPr>
              <a:t>L'oreille </a:t>
            </a:r>
            <a:r>
              <a:rPr lang="fr-FR" dirty="0" smtClean="0">
                <a:solidFill>
                  <a:schemeClr val="tx1"/>
                </a:solidFill>
              </a:rPr>
              <a:t>est un</a:t>
            </a:r>
            <a:r>
              <a:rPr lang="fr-FR" dirty="0">
                <a:solidFill>
                  <a:schemeClr val="tx1"/>
                </a:solidFill>
              </a:rPr>
              <a:t> </a:t>
            </a:r>
            <a:r>
              <a:rPr lang="fr-FR" b="1" dirty="0">
                <a:solidFill>
                  <a:schemeClr val="tx1"/>
                </a:solidFill>
              </a:rPr>
              <a:t>organe </a:t>
            </a:r>
            <a:r>
              <a:rPr lang="fr-FR" b="1" dirty="0" smtClean="0">
                <a:solidFill>
                  <a:schemeClr val="tx1"/>
                </a:solidFill>
              </a:rPr>
              <a:t>moteur:</a:t>
            </a:r>
            <a:r>
              <a:rPr lang="fr-FR" dirty="0" smtClean="0">
                <a:solidFill>
                  <a:schemeClr val="tx1"/>
                </a:solidFill>
              </a:rPr>
              <a:t> </a:t>
            </a:r>
            <a:br>
              <a:rPr lang="fr-FR" dirty="0" smtClean="0">
                <a:solidFill>
                  <a:schemeClr val="tx1"/>
                </a:solidFill>
              </a:rPr>
            </a:br>
            <a:r>
              <a:rPr lang="fr-FR" dirty="0" smtClean="0">
                <a:solidFill>
                  <a:schemeClr val="tx1"/>
                </a:solidFill>
              </a:rPr>
              <a:t>Dans </a:t>
            </a:r>
            <a:r>
              <a:rPr lang="fr-FR" dirty="0">
                <a:solidFill>
                  <a:schemeClr val="tx1"/>
                </a:solidFill>
              </a:rPr>
              <a:t>la partie interne de l’oreille se loge un organe </a:t>
            </a:r>
            <a:r>
              <a:rPr lang="fr-FR" dirty="0" smtClean="0">
                <a:solidFill>
                  <a:schemeClr val="tx1"/>
                </a:solidFill>
              </a:rPr>
              <a:t>appelé vestibule. </a:t>
            </a:r>
            <a:r>
              <a:rPr lang="fr-FR" dirty="0">
                <a:solidFill>
                  <a:schemeClr val="tx1"/>
                </a:solidFill>
              </a:rPr>
              <a:t>Ce dernier informe le cerveau du moindre mouvement de notre corps et reçoit en retour des instructions. </a:t>
            </a:r>
            <a:r>
              <a:rPr lang="fr-FR" dirty="0" smtClean="0">
                <a:solidFill>
                  <a:schemeClr val="tx1"/>
                </a:solidFill>
              </a:rPr>
              <a:t>Il agit </a:t>
            </a:r>
            <a:r>
              <a:rPr lang="fr-FR" dirty="0">
                <a:solidFill>
                  <a:schemeClr val="tx1"/>
                </a:solidFill>
              </a:rPr>
              <a:t>comme relai de l’information sensorielle et influe directement sur </a:t>
            </a:r>
            <a:r>
              <a:rPr lang="fr-FR" b="1" dirty="0" smtClean="0">
                <a:solidFill>
                  <a:schemeClr val="tx1"/>
                </a:solidFill>
              </a:rPr>
              <a:t>:</a:t>
            </a:r>
            <a:endParaRPr lang="fr-FR" dirty="0">
              <a:solidFill>
                <a:schemeClr val="tx1"/>
              </a:solidFill>
            </a:endParaRPr>
          </a:p>
          <a:p>
            <a:pPr lvl="1"/>
            <a:r>
              <a:rPr lang="fr-FR" dirty="0" smtClean="0">
                <a:solidFill>
                  <a:schemeClr val="tx1"/>
                </a:solidFill>
              </a:rPr>
              <a:t>la motricité globale et fine:  </a:t>
            </a:r>
            <a:r>
              <a:rPr lang="fr-FR" dirty="0">
                <a:solidFill>
                  <a:schemeClr val="tx1"/>
                </a:solidFill>
              </a:rPr>
              <a:t>marche, courir, sauter, marquer le rythme avec le pied ou le doigt,… </a:t>
            </a:r>
          </a:p>
          <a:p>
            <a:pPr lvl="1"/>
            <a:r>
              <a:rPr lang="fr-FR" dirty="0" smtClean="0">
                <a:solidFill>
                  <a:schemeClr val="tx1"/>
                </a:solidFill>
              </a:rPr>
              <a:t>La régulation </a:t>
            </a:r>
            <a:r>
              <a:rPr lang="fr-FR" dirty="0">
                <a:solidFill>
                  <a:schemeClr val="tx1"/>
                </a:solidFill>
              </a:rPr>
              <a:t>du tonus musculaire </a:t>
            </a:r>
            <a:endParaRPr lang="fr-FR" dirty="0" smtClean="0">
              <a:solidFill>
                <a:schemeClr val="tx1"/>
              </a:solidFill>
            </a:endParaRPr>
          </a:p>
          <a:p>
            <a:pPr lvl="1"/>
            <a:r>
              <a:rPr lang="fr-FR" dirty="0" smtClean="0">
                <a:solidFill>
                  <a:schemeClr val="tx1"/>
                </a:solidFill>
              </a:rPr>
              <a:t>La verticalité</a:t>
            </a:r>
          </a:p>
          <a:p>
            <a:pPr lvl="1"/>
            <a:r>
              <a:rPr lang="fr-FR" dirty="0" smtClean="0">
                <a:solidFill>
                  <a:schemeClr val="tx1"/>
                </a:solidFill>
              </a:rPr>
              <a:t>La coordination des mouvements gauche/droite et main/pieds</a:t>
            </a:r>
          </a:p>
          <a:p>
            <a:endParaRPr lang="fr-FR" dirty="0"/>
          </a:p>
        </p:txBody>
      </p:sp>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89580" y="2224490"/>
            <a:ext cx="4302420" cy="3126443"/>
          </a:xfrm>
        </p:spPr>
      </p:pic>
    </p:spTree>
    <p:extLst>
      <p:ext uri="{BB962C8B-B14F-4D97-AF65-F5344CB8AC3E}">
        <p14:creationId xmlns:p14="http://schemas.microsoft.com/office/powerpoint/2010/main" val="17824370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0" y="685800"/>
            <a:ext cx="9526589" cy="1507067"/>
          </a:xfrm>
        </p:spPr>
        <p:txBody>
          <a:bodyPr/>
          <a:lstStyle/>
          <a:p>
            <a:r>
              <a:rPr lang="fr-FR" dirty="0" smtClean="0"/>
              <a:t>LES TROUBLES DE LA COMMUNICATION</a:t>
            </a:r>
            <a:endParaRPr lang="fr-FR" dirty="0"/>
          </a:p>
        </p:txBody>
      </p:sp>
      <p:sp>
        <p:nvSpPr>
          <p:cNvPr id="3" name="Espace réservé du contenu 2"/>
          <p:cNvSpPr>
            <a:spLocks noGrp="1"/>
          </p:cNvSpPr>
          <p:nvPr>
            <p:ph sz="half" idx="1"/>
          </p:nvPr>
        </p:nvSpPr>
        <p:spPr>
          <a:xfrm>
            <a:off x="684211" y="1456267"/>
            <a:ext cx="6410856" cy="5350937"/>
          </a:xfrm>
        </p:spPr>
        <p:txBody>
          <a:bodyPr>
            <a:normAutofit/>
          </a:bodyPr>
          <a:lstStyle/>
          <a:p>
            <a:pPr marL="0" indent="0">
              <a:buNone/>
            </a:pPr>
            <a:r>
              <a:rPr lang="fr-FR" dirty="0">
                <a:solidFill>
                  <a:schemeClr val="tx1"/>
                </a:solidFill>
              </a:rPr>
              <a:t>Par son action sur la </a:t>
            </a:r>
            <a:r>
              <a:rPr lang="fr-FR" b="1" dirty="0">
                <a:solidFill>
                  <a:schemeClr val="tx1"/>
                </a:solidFill>
              </a:rPr>
              <a:t>relation oreille-voix-cerveau</a:t>
            </a:r>
            <a:r>
              <a:rPr lang="fr-FR" dirty="0">
                <a:solidFill>
                  <a:schemeClr val="tx1"/>
                </a:solidFill>
              </a:rPr>
              <a:t>, la Méthode Tomatis® est également utile pour aider les personnes présentant un </a:t>
            </a:r>
            <a:r>
              <a:rPr lang="fr-FR" b="1" dirty="0">
                <a:solidFill>
                  <a:schemeClr val="tx1"/>
                </a:solidFill>
              </a:rPr>
              <a:t>retard dans l’acquisition du </a:t>
            </a:r>
            <a:r>
              <a:rPr lang="fr-FR" b="1" dirty="0" smtClean="0">
                <a:solidFill>
                  <a:schemeClr val="tx1"/>
                </a:solidFill>
              </a:rPr>
              <a:t>langage</a:t>
            </a:r>
            <a:r>
              <a:rPr lang="fr-FR" dirty="0">
                <a:solidFill>
                  <a:schemeClr val="tx1"/>
                </a:solidFill>
              </a:rPr>
              <a:t> </a:t>
            </a:r>
            <a:r>
              <a:rPr lang="fr-FR" dirty="0" smtClean="0">
                <a:solidFill>
                  <a:schemeClr val="tx1"/>
                </a:solidFill>
              </a:rPr>
              <a:t>:</a:t>
            </a:r>
            <a:r>
              <a:rPr lang="fr-FR" dirty="0">
                <a:solidFill>
                  <a:schemeClr val="tx1"/>
                </a:solidFill>
              </a:rPr>
              <a:t> </a:t>
            </a:r>
            <a:endParaRPr lang="fr-FR" dirty="0" smtClean="0">
              <a:solidFill>
                <a:schemeClr val="tx1"/>
              </a:solidFill>
            </a:endParaRPr>
          </a:p>
          <a:p>
            <a:r>
              <a:rPr lang="fr-FR" b="1" dirty="0" smtClean="0">
                <a:solidFill>
                  <a:schemeClr val="tx1"/>
                </a:solidFill>
              </a:rPr>
              <a:t>favorise </a:t>
            </a:r>
            <a:r>
              <a:rPr lang="fr-FR" b="1" dirty="0">
                <a:solidFill>
                  <a:schemeClr val="tx1"/>
                </a:solidFill>
              </a:rPr>
              <a:t>la perception des sons fondamentaux du langage</a:t>
            </a:r>
            <a:r>
              <a:rPr lang="fr-FR" dirty="0">
                <a:solidFill>
                  <a:schemeClr val="tx1"/>
                </a:solidFill>
              </a:rPr>
              <a:t> </a:t>
            </a:r>
            <a:endParaRPr lang="fr-FR" dirty="0" smtClean="0">
              <a:solidFill>
                <a:schemeClr val="tx1"/>
              </a:solidFill>
            </a:endParaRPr>
          </a:p>
          <a:p>
            <a:r>
              <a:rPr lang="fr-FR" dirty="0" smtClean="0">
                <a:solidFill>
                  <a:schemeClr val="tx1"/>
                </a:solidFill>
              </a:rPr>
              <a:t>DYS</a:t>
            </a:r>
          </a:p>
          <a:p>
            <a:endParaRPr lang="fr-FR" dirty="0"/>
          </a:p>
        </p:txBody>
      </p:sp>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13600" y="2508515"/>
            <a:ext cx="4933950" cy="3289300"/>
          </a:xfrm>
        </p:spPr>
      </p:pic>
    </p:spTree>
    <p:extLst>
      <p:ext uri="{BB962C8B-B14F-4D97-AF65-F5344CB8AC3E}">
        <p14:creationId xmlns:p14="http://schemas.microsoft.com/office/powerpoint/2010/main" val="3848259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685801"/>
            <a:ext cx="8534400" cy="1507067"/>
          </a:xfrm>
        </p:spPr>
        <p:txBody>
          <a:bodyPr/>
          <a:lstStyle/>
          <a:p>
            <a:r>
              <a:rPr lang="fr-FR" dirty="0"/>
              <a:t>Les troubles du comportement</a:t>
            </a:r>
          </a:p>
        </p:txBody>
      </p:sp>
      <p:sp>
        <p:nvSpPr>
          <p:cNvPr id="3" name="Espace réservé du contenu 2"/>
          <p:cNvSpPr>
            <a:spLocks noGrp="1"/>
          </p:cNvSpPr>
          <p:nvPr>
            <p:ph sz="half" idx="1"/>
          </p:nvPr>
        </p:nvSpPr>
        <p:spPr>
          <a:xfrm>
            <a:off x="684212" y="2412997"/>
            <a:ext cx="6573838" cy="4445003"/>
          </a:xfrm>
        </p:spPr>
        <p:txBody>
          <a:bodyPr>
            <a:normAutofit fontScale="92500" lnSpcReduction="20000"/>
          </a:bodyPr>
          <a:lstStyle/>
          <a:p>
            <a:r>
              <a:rPr lang="fr-FR" b="1" dirty="0" smtClean="0">
                <a:solidFill>
                  <a:schemeClr val="tx1"/>
                </a:solidFill>
              </a:rPr>
              <a:t>L’instabilité</a:t>
            </a:r>
          </a:p>
          <a:p>
            <a:r>
              <a:rPr lang="fr-FR" b="1" dirty="0" smtClean="0">
                <a:solidFill>
                  <a:schemeClr val="tx1"/>
                </a:solidFill>
              </a:rPr>
              <a:t>L’agressivité</a:t>
            </a:r>
          </a:p>
          <a:p>
            <a:r>
              <a:rPr lang="fr-FR" b="1" dirty="0" smtClean="0">
                <a:solidFill>
                  <a:schemeClr val="tx1"/>
                </a:solidFill>
              </a:rPr>
              <a:t>Des difficultés </a:t>
            </a:r>
            <a:r>
              <a:rPr lang="fr-FR" b="1" dirty="0">
                <a:solidFill>
                  <a:schemeClr val="tx1"/>
                </a:solidFill>
              </a:rPr>
              <a:t>d'attention </a:t>
            </a:r>
            <a:endParaRPr lang="fr-FR" b="1" dirty="0" smtClean="0">
              <a:solidFill>
                <a:schemeClr val="tx1"/>
              </a:solidFill>
            </a:endParaRPr>
          </a:p>
          <a:p>
            <a:r>
              <a:rPr lang="fr-FR" b="1" dirty="0" smtClean="0">
                <a:solidFill>
                  <a:schemeClr val="tx1"/>
                </a:solidFill>
              </a:rPr>
              <a:t>Des difficultés de concentration </a:t>
            </a:r>
          </a:p>
          <a:p>
            <a:r>
              <a:rPr lang="fr-FR" b="1" dirty="0" smtClean="0">
                <a:solidFill>
                  <a:schemeClr val="tx1"/>
                </a:solidFill>
              </a:rPr>
              <a:t>Des difficultés de </a:t>
            </a:r>
            <a:r>
              <a:rPr lang="fr-FR" b="1" dirty="0" smtClean="0">
                <a:solidFill>
                  <a:schemeClr val="tx1"/>
                </a:solidFill>
              </a:rPr>
              <a:t>mémoire </a:t>
            </a:r>
            <a:endParaRPr lang="fr-FR" b="1" dirty="0" smtClean="0">
              <a:solidFill>
                <a:schemeClr val="tx1"/>
              </a:solidFill>
            </a:endParaRPr>
          </a:p>
          <a:p>
            <a:endParaRPr lang="fr-FR" b="1" dirty="0">
              <a:solidFill>
                <a:schemeClr val="tx1"/>
              </a:solidFill>
            </a:endParaRPr>
          </a:p>
          <a:p>
            <a:pPr marL="0" indent="0">
              <a:buNone/>
            </a:pPr>
            <a:r>
              <a:rPr lang="fr-FR" dirty="0" smtClean="0">
                <a:solidFill>
                  <a:schemeClr val="tx1"/>
                </a:solidFill>
              </a:rPr>
              <a:t>Certains </a:t>
            </a:r>
            <a:r>
              <a:rPr lang="fr-FR" dirty="0">
                <a:solidFill>
                  <a:schemeClr val="tx1"/>
                </a:solidFill>
              </a:rPr>
              <a:t>enfants sont incapables de se maintenir en posture d'écoute (pour un temps approprié à leur âge). En d'autres termes, la réponse musculaire de l'oreille, qui s'affine avec les années, est immature ou insuffisante. Les conséquences peuvent être néfastes  pour le bon déroulement de leur scolarité.</a:t>
            </a:r>
            <a:r>
              <a:rPr lang="fr-FR" dirty="0"/>
              <a:t/>
            </a:r>
            <a:br>
              <a:rPr lang="fr-FR" dirty="0"/>
            </a:br>
            <a:r>
              <a:rPr lang="fr-FR" dirty="0"/>
              <a:t/>
            </a:r>
            <a:br>
              <a:rPr lang="fr-FR" dirty="0"/>
            </a:br>
            <a:endParaRPr lang="fr-FR" dirty="0"/>
          </a:p>
        </p:txBody>
      </p:sp>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58050" y="2868344"/>
            <a:ext cx="4933950" cy="3289300"/>
          </a:xfrm>
        </p:spPr>
      </p:pic>
    </p:spTree>
    <p:extLst>
      <p:ext uri="{BB962C8B-B14F-4D97-AF65-F5344CB8AC3E}">
        <p14:creationId xmlns:p14="http://schemas.microsoft.com/office/powerpoint/2010/main" val="2638545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5677" y="122783"/>
            <a:ext cx="8534400" cy="1507067"/>
          </a:xfrm>
        </p:spPr>
        <p:txBody>
          <a:bodyPr/>
          <a:lstStyle/>
          <a:p>
            <a:r>
              <a:rPr lang="fr-FR" dirty="0" smtClean="0"/>
              <a:t>TDAH</a:t>
            </a:r>
            <a:endParaRPr lang="fr-FR" dirty="0"/>
          </a:p>
        </p:txBody>
      </p:sp>
      <p:sp>
        <p:nvSpPr>
          <p:cNvPr id="3" name="Espace réservé du contenu 2"/>
          <p:cNvSpPr>
            <a:spLocks noGrp="1"/>
          </p:cNvSpPr>
          <p:nvPr>
            <p:ph sz="half" idx="1"/>
          </p:nvPr>
        </p:nvSpPr>
        <p:spPr>
          <a:xfrm>
            <a:off x="565677" y="3666067"/>
            <a:ext cx="10864322" cy="3615267"/>
          </a:xfrm>
        </p:spPr>
        <p:txBody>
          <a:bodyPr>
            <a:normAutofit/>
          </a:bodyPr>
          <a:lstStyle/>
          <a:p>
            <a:pPr marL="0" indent="0">
              <a:buNone/>
            </a:pPr>
            <a:endParaRPr lang="fr-FR" sz="1500" dirty="0" smtClean="0"/>
          </a:p>
          <a:p>
            <a:pPr marL="0" indent="0">
              <a:buNone/>
            </a:pPr>
            <a:endParaRPr lang="fr-FR" sz="1500" dirty="0"/>
          </a:p>
          <a:p>
            <a:pPr marL="0" indent="0">
              <a:buNone/>
            </a:pPr>
            <a:endParaRPr lang="fr-FR" sz="1500" dirty="0" smtClean="0"/>
          </a:p>
          <a:p>
            <a:pPr marL="0" indent="0">
              <a:buNone/>
            </a:pPr>
            <a:r>
              <a:rPr lang="fr-FR" sz="1500" dirty="0" smtClean="0">
                <a:solidFill>
                  <a:schemeClr val="tx1"/>
                </a:solidFill>
              </a:rPr>
              <a:t>Dans </a:t>
            </a:r>
            <a:r>
              <a:rPr lang="fr-FR" sz="1500" dirty="0">
                <a:solidFill>
                  <a:schemeClr val="tx1"/>
                </a:solidFill>
              </a:rPr>
              <a:t>une étude réalisée en 2013 par </a:t>
            </a:r>
            <a:r>
              <a:rPr lang="fr-FR" sz="1500" dirty="0" err="1">
                <a:solidFill>
                  <a:schemeClr val="tx1"/>
                </a:solidFill>
              </a:rPr>
              <a:t>Liliana</a:t>
            </a:r>
            <a:r>
              <a:rPr lang="fr-FR" sz="1500" dirty="0">
                <a:solidFill>
                  <a:schemeClr val="tx1"/>
                </a:solidFill>
              </a:rPr>
              <a:t> </a:t>
            </a:r>
            <a:r>
              <a:rPr lang="fr-FR" sz="1500" dirty="0" err="1">
                <a:solidFill>
                  <a:schemeClr val="tx1"/>
                </a:solidFill>
              </a:rPr>
              <a:t>Sacarin</a:t>
            </a:r>
            <a:r>
              <a:rPr lang="fr-FR" sz="1500" dirty="0">
                <a:solidFill>
                  <a:schemeClr val="tx1"/>
                </a:solidFill>
              </a:rPr>
              <a:t> de l'Université </a:t>
            </a:r>
            <a:r>
              <a:rPr lang="fr-FR" sz="1500" dirty="0" err="1">
                <a:solidFill>
                  <a:schemeClr val="tx1"/>
                </a:solidFill>
              </a:rPr>
              <a:t>Antioch</a:t>
            </a:r>
            <a:r>
              <a:rPr lang="fr-FR" sz="1500" dirty="0">
                <a:solidFill>
                  <a:schemeClr val="tx1"/>
                </a:solidFill>
              </a:rPr>
              <a:t> de Seattle, 25 enfants souffrant du Trouble Déficit de l'Attention (TDA) ont été soumis soit à un traitement médicamenteux, soit à la Méthode d'Écoute Tomatis®. </a:t>
            </a:r>
            <a:r>
              <a:rPr lang="fr-FR" sz="1500" b="1" dirty="0">
                <a:solidFill>
                  <a:schemeClr val="tx1"/>
                </a:solidFill>
              </a:rPr>
              <a:t>Les résultats ont montré des améliorations significatives dans le groupe Tomatis®, avec 67% d'amélioration en vitesse de traitement et 53% en traitement phonologique, surpassant les améliorations de respectivement 1% et 7% du groupe soumis au traitement médicamenteux.</a:t>
            </a:r>
          </a:p>
        </p:txBody>
      </p:sp>
      <p:pic>
        <p:nvPicPr>
          <p:cNvPr id="8194" name="Picture 2" descr="https://www.tomatis.com/app/uploads/2024/10/5.Study-of-25-Children-with-Attention-Defict-ADD_900px_FR.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998132" y="880569"/>
            <a:ext cx="7948613" cy="448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60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406401"/>
            <a:ext cx="8534400" cy="1507067"/>
          </a:xfrm>
        </p:spPr>
        <p:txBody>
          <a:bodyPr/>
          <a:lstStyle/>
          <a:p>
            <a:r>
              <a:rPr lang="fr-FR" dirty="0" smtClean="0"/>
              <a:t>Les troubles des apprentissages</a:t>
            </a:r>
            <a:endParaRPr lang="fr-FR" dirty="0"/>
          </a:p>
        </p:txBody>
      </p:sp>
      <p:sp>
        <p:nvSpPr>
          <p:cNvPr id="4" name="Espace réservé du contenu 3"/>
          <p:cNvSpPr>
            <a:spLocks noGrp="1"/>
          </p:cNvSpPr>
          <p:nvPr>
            <p:ph sz="half" idx="2"/>
          </p:nvPr>
        </p:nvSpPr>
        <p:spPr>
          <a:xfrm>
            <a:off x="684212" y="1659466"/>
            <a:ext cx="6046241" cy="5198533"/>
          </a:xfrm>
        </p:spPr>
        <p:txBody>
          <a:bodyPr>
            <a:normAutofit fontScale="77500" lnSpcReduction="20000"/>
          </a:bodyPr>
          <a:lstStyle/>
          <a:p>
            <a:pPr marL="0" indent="0">
              <a:buNone/>
            </a:pPr>
            <a:r>
              <a:rPr lang="fr-FR" dirty="0">
                <a:solidFill>
                  <a:schemeClr val="tx1"/>
                </a:solidFill>
              </a:rPr>
              <a:t>L’apprentissage est l’ensemble des mécanismes par lesquels nous acquérons des automatismes, des savoirs ou des connaissances. Il se définit par la capacité à changer son comportement de façon cohérente et persistante en réponse à une information ou à un évènement extérieur. L’apprentissage suppose la capacité du cerveau à réorganiser en permanence le réseau de neurones pour intégrer un comportement nouveau et faciliter son exécution. On parle de « </a:t>
            </a:r>
            <a:r>
              <a:rPr lang="fr-FR" b="1" dirty="0">
                <a:solidFill>
                  <a:schemeClr val="tx1"/>
                </a:solidFill>
              </a:rPr>
              <a:t>plasticité cérébrale </a:t>
            </a:r>
            <a:r>
              <a:rPr lang="fr-FR" dirty="0">
                <a:solidFill>
                  <a:schemeClr val="tx1"/>
                </a:solidFill>
              </a:rPr>
              <a:t>». </a:t>
            </a:r>
            <a:br>
              <a:rPr lang="fr-FR" dirty="0">
                <a:solidFill>
                  <a:schemeClr val="tx1"/>
                </a:solidFill>
              </a:rPr>
            </a:br>
            <a:r>
              <a:rPr lang="fr-FR" dirty="0">
                <a:solidFill>
                  <a:schemeClr val="tx1"/>
                </a:solidFill>
              </a:rPr>
              <a:t/>
            </a:r>
            <a:br>
              <a:rPr lang="fr-FR" dirty="0">
                <a:solidFill>
                  <a:schemeClr val="tx1"/>
                </a:solidFill>
              </a:rPr>
            </a:br>
            <a:r>
              <a:rPr lang="fr-FR" dirty="0">
                <a:solidFill>
                  <a:schemeClr val="tx1"/>
                </a:solidFill>
              </a:rPr>
              <a:t>Grâce à des contrastes sonores agencés pour surprendre le cerveau de façon naturelle, la Méthode Tomatis® agit sur cette plasticité cérébrale. Elle </a:t>
            </a:r>
            <a:r>
              <a:rPr lang="fr-FR" b="1" dirty="0">
                <a:solidFill>
                  <a:schemeClr val="tx1"/>
                </a:solidFill>
              </a:rPr>
              <a:t>facilite l’intégration d’une information nouvelle et permet à l’élève d’améliorer ses compétences générales et académiques</a:t>
            </a:r>
            <a:r>
              <a:rPr lang="fr-FR" b="1" dirty="0" smtClean="0">
                <a:solidFill>
                  <a:schemeClr val="tx1"/>
                </a:solidFill>
              </a:rPr>
              <a:t>. (</a:t>
            </a:r>
            <a:r>
              <a:rPr lang="fr-FR" dirty="0" smtClean="0">
                <a:solidFill>
                  <a:schemeClr val="tx1"/>
                </a:solidFill>
              </a:rPr>
              <a:t>DYS)</a:t>
            </a:r>
            <a:r>
              <a:rPr lang="fr-FR" dirty="0">
                <a:solidFill>
                  <a:schemeClr val="tx1"/>
                </a:solidFill>
              </a:rPr>
              <a:t/>
            </a:r>
            <a:br>
              <a:rPr lang="fr-FR" dirty="0">
                <a:solidFill>
                  <a:schemeClr val="tx1"/>
                </a:solidFill>
              </a:rPr>
            </a:br>
            <a:endParaRPr lang="fr-FR" dirty="0">
              <a:solidFill>
                <a:schemeClr val="tx1"/>
              </a:solidFill>
            </a:endParaRPr>
          </a:p>
          <a:p>
            <a:pPr marL="0" indent="0">
              <a:buNone/>
            </a:pPr>
            <a:r>
              <a:rPr lang="fr-FR" dirty="0">
                <a:solidFill>
                  <a:schemeClr val="tx1"/>
                </a:solidFill>
              </a:rPr>
              <a:t>Le but de la Méthode Tomatis® est justement de permettre à l’enfant de </a:t>
            </a:r>
            <a:r>
              <a:rPr lang="fr-FR" b="1" dirty="0">
                <a:solidFill>
                  <a:schemeClr val="tx1"/>
                </a:solidFill>
              </a:rPr>
              <a:t>mettre en place des circuits compensatoires</a:t>
            </a:r>
            <a:r>
              <a:rPr lang="fr-FR" dirty="0">
                <a:solidFill>
                  <a:schemeClr val="tx1"/>
                </a:solidFill>
              </a:rPr>
              <a:t>. En d’autres termes, s’il n’est pas possible de guérir d’un trouble de l’apprentissage, il est possible de le contourner ou de le compenser, en permettant au cerveau d’exploiter d’autres réseaux de neurones. </a:t>
            </a:r>
          </a:p>
          <a:p>
            <a:pPr marL="0" indent="0">
              <a:buNone/>
            </a:pP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0453" y="2404541"/>
            <a:ext cx="5461547" cy="3640667"/>
          </a:xfrm>
          <a:prstGeom prst="rect">
            <a:avLst/>
          </a:prstGeom>
        </p:spPr>
      </p:pic>
    </p:spTree>
    <p:extLst>
      <p:ext uri="{BB962C8B-B14F-4D97-AF65-F5344CB8AC3E}">
        <p14:creationId xmlns:p14="http://schemas.microsoft.com/office/powerpoint/2010/main" val="831935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2" y="685800"/>
            <a:ext cx="8534400" cy="1507067"/>
          </a:xfrm>
        </p:spPr>
        <p:txBody>
          <a:bodyPr/>
          <a:lstStyle/>
          <a:p>
            <a:r>
              <a:rPr lang="fr-FR" dirty="0" smtClean="0"/>
              <a:t>Séverine GANGNEUX</a:t>
            </a:r>
            <a:endParaRPr lang="fr-FR" dirty="0"/>
          </a:p>
        </p:txBody>
      </p:sp>
      <p:sp>
        <p:nvSpPr>
          <p:cNvPr id="3" name="Espace réservé du contenu 2"/>
          <p:cNvSpPr>
            <a:spLocks noGrp="1"/>
          </p:cNvSpPr>
          <p:nvPr>
            <p:ph idx="1"/>
          </p:nvPr>
        </p:nvSpPr>
        <p:spPr>
          <a:xfrm>
            <a:off x="684212" y="1320074"/>
            <a:ext cx="10898188" cy="4318725"/>
          </a:xfrm>
        </p:spPr>
        <p:txBody>
          <a:bodyPr/>
          <a:lstStyle/>
          <a:p>
            <a:r>
              <a:rPr lang="fr-FR" dirty="0" smtClean="0">
                <a:solidFill>
                  <a:schemeClr val="tx1"/>
                </a:solidFill>
              </a:rPr>
              <a:t>Praticienne Certifiée par Tomatis</a:t>
            </a:r>
            <a:r>
              <a:rPr lang="fr-FR" b="1" dirty="0"/>
              <a:t> </a:t>
            </a:r>
            <a:r>
              <a:rPr lang="fr-FR" b="1" dirty="0">
                <a:solidFill>
                  <a:schemeClr val="tx1"/>
                </a:solidFill>
              </a:rPr>
              <a:t>®</a:t>
            </a:r>
            <a:r>
              <a:rPr lang="fr-FR" dirty="0" smtClean="0">
                <a:solidFill>
                  <a:schemeClr val="tx1"/>
                </a:solidFill>
              </a:rPr>
              <a:t> SA de niveau 3</a:t>
            </a:r>
          </a:p>
          <a:p>
            <a:r>
              <a:rPr lang="fr-FR" dirty="0" smtClean="0">
                <a:solidFill>
                  <a:schemeClr val="tx1"/>
                </a:solidFill>
              </a:rPr>
              <a:t>Expérience professionnelle et diplôme de Visiteuse Médicale</a:t>
            </a:r>
          </a:p>
          <a:p>
            <a:r>
              <a:rPr lang="fr-FR" dirty="0" smtClean="0">
                <a:solidFill>
                  <a:schemeClr val="tx1"/>
                </a:solidFill>
              </a:rPr>
              <a:t>Expérience personnelle depuis 8 ans avec ma fille porteuse de Trisomie 21</a:t>
            </a:r>
          </a:p>
          <a:p>
            <a:r>
              <a:rPr lang="fr-FR" dirty="0" smtClean="0"/>
              <a:t>Disponibilité 7j/7 de 9h à 19h</a:t>
            </a:r>
          </a:p>
          <a:p>
            <a:r>
              <a:rPr lang="fr-FR" dirty="0" smtClean="0"/>
              <a:t>Approche à votre domicile, sans surcoût d’hébergement ni de transport</a:t>
            </a:r>
          </a:p>
          <a:p>
            <a:r>
              <a:rPr lang="fr-FR" dirty="0" smtClean="0"/>
              <a:t>Suivi et accompagnement personnalisés</a:t>
            </a:r>
            <a:endParaRPr lang="fr-FR" dirty="0"/>
          </a:p>
        </p:txBody>
      </p:sp>
    </p:spTree>
    <p:extLst>
      <p:ext uri="{BB962C8B-B14F-4D97-AF65-F5344CB8AC3E}">
        <p14:creationId xmlns:p14="http://schemas.microsoft.com/office/powerpoint/2010/main" val="1441292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bed1ce7cc8.cbaul-cdnwnd.com/0766c10396c29c0e0cbc2631fad924e0/200000041-160f5160f7/Capture.PNG?ph=bed1ce7cc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15547" y="490592"/>
            <a:ext cx="9187920" cy="574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144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70933" y="423333"/>
            <a:ext cx="11379200" cy="1704751"/>
          </a:xfrm>
        </p:spPr>
        <p:txBody>
          <a:bodyPr/>
          <a:lstStyle/>
          <a:p>
            <a:r>
              <a:rPr lang="fr-FR" sz="3600" dirty="0" smtClean="0"/>
              <a:t>Victor, 11ans, </a:t>
            </a:r>
            <a:br>
              <a:rPr lang="fr-FR" sz="3600" dirty="0" smtClean="0"/>
            </a:br>
            <a:r>
              <a:rPr lang="fr-FR" sz="3600" dirty="0" smtClean="0"/>
              <a:t>Difficultés </a:t>
            </a:r>
            <a:r>
              <a:rPr lang="fr-FR" sz="3600" dirty="0"/>
              <a:t>d’apprentissage, de concentration et de </a:t>
            </a:r>
            <a:r>
              <a:rPr lang="fr-FR" sz="3600" dirty="0" smtClean="0"/>
              <a:t>compréhension + </a:t>
            </a:r>
            <a:r>
              <a:rPr lang="fr-FR" sz="3600" dirty="0"/>
              <a:t>anxiété</a:t>
            </a:r>
          </a:p>
        </p:txBody>
      </p:sp>
      <p:sp>
        <p:nvSpPr>
          <p:cNvPr id="4" name="Espace réservé du contenu 3"/>
          <p:cNvSpPr>
            <a:spLocks noGrp="1"/>
          </p:cNvSpPr>
          <p:nvPr>
            <p:ph sz="half" idx="2"/>
          </p:nvPr>
        </p:nvSpPr>
        <p:spPr>
          <a:xfrm>
            <a:off x="270933" y="2346521"/>
            <a:ext cx="10718800" cy="4172811"/>
          </a:xfrm>
        </p:spPr>
        <p:txBody>
          <a:bodyPr>
            <a:normAutofit/>
          </a:bodyPr>
          <a:lstStyle/>
          <a:p>
            <a:pPr marL="0" indent="0">
              <a:buNone/>
            </a:pPr>
            <a:r>
              <a:rPr lang="fr-FR" sz="2300" dirty="0" smtClean="0">
                <a:solidFill>
                  <a:schemeClr val="tx1"/>
                </a:solidFill>
              </a:rPr>
              <a:t>« Mon </a:t>
            </a:r>
            <a:r>
              <a:rPr lang="fr-FR" sz="2300" dirty="0">
                <a:solidFill>
                  <a:schemeClr val="tx1"/>
                </a:solidFill>
              </a:rPr>
              <a:t>mari et moi-même avons pu observer beaucoup d’évolutions chez notre fils Victor ; nous sommes désormais confiants pour le collège l’an prochain. Victor a gagné en concentration : il prend le temps de réfléchir avant de se mettre au travail à l’école. Sa compréhension s’est également améliorée grâce à la lecture à voix haute avec le micro, suivie de la reformulation. Son attitude face aux difficultés est plus mature : il les affronte et ne renonce plus. Son anxiété a diminué, il est moins stressé et a davantage confiance en lui</a:t>
            </a:r>
            <a:r>
              <a:rPr lang="fr-FR" sz="2300" dirty="0" smtClean="0">
                <a:solidFill>
                  <a:schemeClr val="tx1"/>
                </a:solidFill>
              </a:rPr>
              <a:t>. »</a:t>
            </a:r>
            <a:endParaRPr lang="fr-FR" sz="2300" dirty="0">
              <a:solidFill>
                <a:schemeClr val="tx1"/>
              </a:solidFill>
            </a:endParaRPr>
          </a:p>
          <a:p>
            <a:endParaRPr lang="fr-FR" dirty="0"/>
          </a:p>
        </p:txBody>
      </p:sp>
    </p:spTree>
    <p:extLst>
      <p:ext uri="{BB962C8B-B14F-4D97-AF65-F5344CB8AC3E}">
        <p14:creationId xmlns:p14="http://schemas.microsoft.com/office/powerpoint/2010/main" val="1895204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84212" y="575731"/>
            <a:ext cx="10847388" cy="1998130"/>
          </a:xfrm>
        </p:spPr>
        <p:txBody>
          <a:bodyPr>
            <a:normAutofit/>
          </a:bodyPr>
          <a:lstStyle/>
          <a:p>
            <a:pPr lvl="1" algn="l" defTabSz="457200" rtl="0">
              <a:spcBef>
                <a:spcPct val="0"/>
              </a:spcBef>
            </a:pPr>
            <a:r>
              <a:rPr lang="fr-FR" sz="2700" b="1" dirty="0" smtClean="0">
                <a:solidFill>
                  <a:schemeClr val="tx1"/>
                </a:solidFill>
                <a:latin typeface="+mj-lt"/>
              </a:rPr>
              <a:t>Les troubles du spectre autistique (TSA), </a:t>
            </a:r>
            <a:r>
              <a:rPr lang="fr-FR" sz="2700" b="1" dirty="0">
                <a:solidFill>
                  <a:schemeClr val="tx1"/>
                </a:solidFill>
                <a:latin typeface="+mj-lt"/>
              </a:rPr>
              <a:t>le syndrome d'Asperger, les troubles du traitement sensoriel, ou le syndrome de Down (Trisomie 21). </a:t>
            </a:r>
            <a:r>
              <a:rPr lang="fr-FR" sz="2700" dirty="0">
                <a:latin typeface="+mj-lt"/>
              </a:rPr>
              <a:t/>
            </a:r>
            <a:br>
              <a:rPr lang="fr-FR" sz="2700" dirty="0">
                <a:latin typeface="+mj-lt"/>
              </a:rPr>
            </a:br>
            <a:r>
              <a:rPr lang="fr-FR" dirty="0"/>
              <a:t/>
            </a:r>
            <a:br>
              <a:rPr lang="fr-FR" dirty="0"/>
            </a:br>
            <a:endParaRPr lang="fr-FR" dirty="0"/>
          </a:p>
        </p:txBody>
      </p:sp>
      <p:sp>
        <p:nvSpPr>
          <p:cNvPr id="8" name="Espace réservé du contenu 7"/>
          <p:cNvSpPr>
            <a:spLocks noGrp="1"/>
          </p:cNvSpPr>
          <p:nvPr>
            <p:ph idx="1"/>
          </p:nvPr>
        </p:nvSpPr>
        <p:spPr>
          <a:xfrm>
            <a:off x="684212" y="1710272"/>
            <a:ext cx="10847388" cy="5757334"/>
          </a:xfrm>
        </p:spPr>
        <p:txBody>
          <a:bodyPr>
            <a:normAutofit/>
          </a:bodyPr>
          <a:lstStyle/>
          <a:p>
            <a:r>
              <a:rPr lang="fr-FR" dirty="0">
                <a:solidFill>
                  <a:schemeClr val="tx1"/>
                </a:solidFill>
              </a:rPr>
              <a:t>Les </a:t>
            </a:r>
            <a:r>
              <a:rPr lang="fr-FR" dirty="0" smtClean="0">
                <a:solidFill>
                  <a:schemeClr val="tx1"/>
                </a:solidFill>
              </a:rPr>
              <a:t>TSA se </a:t>
            </a:r>
            <a:r>
              <a:rPr lang="fr-FR" dirty="0">
                <a:solidFill>
                  <a:schemeClr val="tx1"/>
                </a:solidFill>
              </a:rPr>
              <a:t>caractérisent, entre autres, par une</a:t>
            </a:r>
            <a:r>
              <a:rPr lang="fr-FR" b="1" dirty="0">
                <a:solidFill>
                  <a:schemeClr val="tx1"/>
                </a:solidFill>
              </a:rPr>
              <a:t> difficulté à interagir avec le monde extérieur </a:t>
            </a:r>
            <a:r>
              <a:rPr lang="fr-FR" dirty="0">
                <a:solidFill>
                  <a:schemeClr val="tx1"/>
                </a:solidFill>
              </a:rPr>
              <a:t>et notamment par une anomalie dans la communication sociale</a:t>
            </a:r>
            <a:r>
              <a:rPr lang="fr-FR" dirty="0" smtClean="0">
                <a:solidFill>
                  <a:schemeClr val="tx1"/>
                </a:solidFill>
              </a:rPr>
              <a:t>.</a:t>
            </a:r>
          </a:p>
          <a:p>
            <a:pPr marL="0" indent="0">
              <a:buNone/>
            </a:pPr>
            <a:endParaRPr lang="fr-FR" dirty="0" smtClean="0">
              <a:solidFill>
                <a:schemeClr val="tx1"/>
              </a:solidFill>
            </a:endParaRPr>
          </a:p>
          <a:p>
            <a:r>
              <a:rPr lang="fr-FR" dirty="0" smtClean="0">
                <a:solidFill>
                  <a:schemeClr val="tx1"/>
                </a:solidFill>
              </a:rPr>
              <a:t>La </a:t>
            </a:r>
            <a:r>
              <a:rPr lang="fr-FR" dirty="0">
                <a:solidFill>
                  <a:schemeClr val="tx1"/>
                </a:solidFill>
              </a:rPr>
              <a:t>Méthode Tomatis® est un système d’entrainement à la prédiction: </a:t>
            </a:r>
            <a:endParaRPr lang="fr-FR" dirty="0" smtClean="0">
              <a:solidFill>
                <a:schemeClr val="tx1"/>
              </a:solidFill>
            </a:endParaRPr>
          </a:p>
          <a:p>
            <a:pPr lvl="1"/>
            <a:r>
              <a:rPr lang="fr-FR" dirty="0" smtClean="0">
                <a:solidFill>
                  <a:schemeClr val="tx1"/>
                </a:solidFill>
              </a:rPr>
              <a:t>En </a:t>
            </a:r>
            <a:r>
              <a:rPr lang="fr-FR" dirty="0">
                <a:solidFill>
                  <a:schemeClr val="tx1"/>
                </a:solidFill>
              </a:rPr>
              <a:t>phase passive, </a:t>
            </a:r>
            <a:r>
              <a:rPr lang="fr-FR" dirty="0" smtClean="0">
                <a:solidFill>
                  <a:schemeClr val="tx1"/>
                </a:solidFill>
              </a:rPr>
              <a:t>le </a:t>
            </a:r>
            <a:r>
              <a:rPr lang="fr-FR" dirty="0">
                <a:solidFill>
                  <a:schemeClr val="tx1"/>
                </a:solidFill>
              </a:rPr>
              <a:t>cerveau tente de décrypter les effets </a:t>
            </a:r>
            <a:r>
              <a:rPr lang="fr-FR" dirty="0" smtClean="0">
                <a:solidFill>
                  <a:schemeClr val="tx1"/>
                </a:solidFill>
              </a:rPr>
              <a:t>des </a:t>
            </a:r>
            <a:r>
              <a:rPr lang="fr-FR" dirty="0">
                <a:solidFill>
                  <a:schemeClr val="tx1"/>
                </a:solidFill>
              </a:rPr>
              <a:t>changements. </a:t>
            </a:r>
            <a:endParaRPr lang="fr-FR" dirty="0" smtClean="0">
              <a:solidFill>
                <a:schemeClr val="tx1"/>
              </a:solidFill>
            </a:endParaRPr>
          </a:p>
          <a:p>
            <a:pPr lvl="1"/>
            <a:r>
              <a:rPr lang="fr-FR" dirty="0" smtClean="0">
                <a:solidFill>
                  <a:schemeClr val="tx1"/>
                </a:solidFill>
              </a:rPr>
              <a:t>En </a:t>
            </a:r>
            <a:r>
              <a:rPr lang="fr-FR" dirty="0">
                <a:solidFill>
                  <a:schemeClr val="tx1"/>
                </a:solidFill>
              </a:rPr>
              <a:t>phase active, le sujet émet un son qui est automatiquement corrigé par l’appareil. Ainsi, il ajuste naturellement le son de sa voix pour la faire correspondre à ce qu’il perçoit. </a:t>
            </a:r>
            <a:endParaRPr lang="fr-FR" dirty="0" smtClean="0">
              <a:solidFill>
                <a:schemeClr val="tx1"/>
              </a:solidFill>
            </a:endParaRPr>
          </a:p>
          <a:p>
            <a:pPr marL="457200" lvl="1" indent="0">
              <a:buNone/>
            </a:pPr>
            <a:endParaRPr lang="fr-FR" dirty="0">
              <a:solidFill>
                <a:schemeClr val="tx1"/>
              </a:solidFill>
            </a:endParaRPr>
          </a:p>
          <a:p>
            <a:pPr marL="457200" lvl="1" indent="0">
              <a:buNone/>
            </a:pPr>
            <a:r>
              <a:rPr lang="fr-FR" dirty="0" smtClean="0">
                <a:solidFill>
                  <a:schemeClr val="tx1"/>
                </a:solidFill>
              </a:rPr>
              <a:t>=&gt; De </a:t>
            </a:r>
            <a:r>
              <a:rPr lang="fr-FR" dirty="0">
                <a:solidFill>
                  <a:schemeClr val="tx1"/>
                </a:solidFill>
              </a:rPr>
              <a:t>cette manière, la Méthode Tomatis® peut être une aide aux personnes dont les troubles se caractérisent par des </a:t>
            </a:r>
            <a:r>
              <a:rPr lang="fr-FR" b="1" dirty="0">
                <a:solidFill>
                  <a:schemeClr val="tx1"/>
                </a:solidFill>
              </a:rPr>
              <a:t>retards</a:t>
            </a:r>
            <a:r>
              <a:rPr lang="fr-FR" dirty="0">
                <a:solidFill>
                  <a:schemeClr val="tx1"/>
                </a:solidFill>
              </a:rPr>
              <a:t> et des </a:t>
            </a:r>
            <a:r>
              <a:rPr lang="fr-FR" b="1" dirty="0">
                <a:solidFill>
                  <a:schemeClr val="tx1"/>
                </a:solidFill>
              </a:rPr>
              <a:t>altérations du développement des capacités cognitives, communicationnelles et d’interactions </a:t>
            </a:r>
            <a:r>
              <a:rPr lang="fr-FR" b="1" dirty="0" smtClean="0">
                <a:solidFill>
                  <a:schemeClr val="tx1"/>
                </a:solidFill>
              </a:rPr>
              <a:t>sociales. </a:t>
            </a:r>
            <a:r>
              <a:rPr lang="fr-FR" dirty="0">
                <a:solidFill>
                  <a:schemeClr val="tx1"/>
                </a:solidFill>
              </a:rPr>
              <a:t>  </a:t>
            </a:r>
            <a:r>
              <a:rPr lang="fr-FR" dirty="0"/>
              <a:t/>
            </a:r>
            <a:br>
              <a:rPr lang="fr-FR" dirty="0"/>
            </a:br>
            <a:endParaRPr lang="fr-FR" dirty="0"/>
          </a:p>
        </p:txBody>
      </p:sp>
    </p:spTree>
    <p:extLst>
      <p:ext uri="{BB962C8B-B14F-4D97-AF65-F5344CB8AC3E}">
        <p14:creationId xmlns:p14="http://schemas.microsoft.com/office/powerpoint/2010/main" val="560600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46881" y="5604925"/>
            <a:ext cx="8534400" cy="1507067"/>
          </a:xfrm>
        </p:spPr>
        <p:txBody>
          <a:bodyPr/>
          <a:lstStyle/>
          <a:p>
            <a:pPr lvl="1" algn="l" defTabSz="457200" rtl="0">
              <a:spcBef>
                <a:spcPct val="0"/>
              </a:spcBef>
            </a:pPr>
            <a:r>
              <a:rPr lang="fr-FR" b="1" i="1" dirty="0"/>
              <a:t>LA </a:t>
            </a:r>
            <a:r>
              <a:rPr lang="fr-FR" b="1" i="1" dirty="0" smtClean="0"/>
              <a:t>METHODE </a:t>
            </a:r>
            <a:r>
              <a:rPr lang="fr-FR" b="1" i="1" dirty="0"/>
              <a:t>TOMATIS EST UNE THERAPIE COMPLEMENTAIRE</a:t>
            </a:r>
            <a:br>
              <a:rPr lang="fr-FR" b="1" i="1" dirty="0"/>
            </a:br>
            <a:endParaRPr lang="fr-FR" dirty="0"/>
          </a:p>
        </p:txBody>
      </p:sp>
      <p:sp>
        <p:nvSpPr>
          <p:cNvPr id="3" name="Espace réservé du texte 2"/>
          <p:cNvSpPr>
            <a:spLocks noGrp="1"/>
          </p:cNvSpPr>
          <p:nvPr>
            <p:ph type="body" idx="1"/>
          </p:nvPr>
        </p:nvSpPr>
        <p:spPr>
          <a:xfrm>
            <a:off x="412485" y="1066799"/>
            <a:ext cx="5395649" cy="576262"/>
          </a:xfrm>
        </p:spPr>
        <p:txBody>
          <a:bodyPr/>
          <a:lstStyle/>
          <a:p>
            <a:r>
              <a:rPr lang="fr-FR" dirty="0" err="1" smtClean="0"/>
              <a:t>Léane</a:t>
            </a:r>
            <a:r>
              <a:rPr lang="fr-FR" dirty="0" smtClean="0"/>
              <a:t>, 8 ans, porteuse de T21, </a:t>
            </a:r>
            <a:r>
              <a:rPr lang="fr-FR" b="1" dirty="0" smtClean="0"/>
              <a:t>avec</a:t>
            </a:r>
            <a:r>
              <a:rPr lang="fr-FR" dirty="0" smtClean="0"/>
              <a:t> Méthode Tomatis</a:t>
            </a:r>
            <a:r>
              <a:rPr lang="fr-FR" b="1" dirty="0" smtClean="0"/>
              <a:t>®</a:t>
            </a:r>
            <a:endParaRPr lang="fr-FR" dirty="0"/>
          </a:p>
        </p:txBody>
      </p:sp>
      <p:sp>
        <p:nvSpPr>
          <p:cNvPr id="4" name="Espace réservé du contenu 3"/>
          <p:cNvSpPr>
            <a:spLocks noGrp="1"/>
          </p:cNvSpPr>
          <p:nvPr>
            <p:ph sz="half" idx="2"/>
          </p:nvPr>
        </p:nvSpPr>
        <p:spPr>
          <a:xfrm>
            <a:off x="311677" y="2286523"/>
            <a:ext cx="5564188" cy="3216803"/>
          </a:xfrm>
        </p:spPr>
        <p:txBody>
          <a:bodyPr>
            <a:normAutofit fontScale="92500"/>
          </a:bodyPr>
          <a:lstStyle/>
          <a:p>
            <a:r>
              <a:rPr lang="fr-FR" sz="2100" dirty="0" smtClean="0">
                <a:solidFill>
                  <a:schemeClr val="tx1"/>
                </a:solidFill>
              </a:rPr>
              <a:t>Motricité globale: Méthode TOMATIS</a:t>
            </a:r>
            <a:r>
              <a:rPr lang="fr-FR" sz="2400" b="1" dirty="0" smtClean="0">
                <a:solidFill>
                  <a:schemeClr val="tx1"/>
                </a:solidFill>
              </a:rPr>
              <a:t>®</a:t>
            </a:r>
            <a:r>
              <a:rPr lang="fr-FR" sz="2100" dirty="0" smtClean="0">
                <a:solidFill>
                  <a:schemeClr val="tx1"/>
                </a:solidFill>
              </a:rPr>
              <a:t> + Kiné CME </a:t>
            </a:r>
            <a:r>
              <a:rPr lang="fr-FR" sz="2100" dirty="0" err="1" smtClean="0">
                <a:solidFill>
                  <a:schemeClr val="tx1"/>
                </a:solidFill>
              </a:rPr>
              <a:t>Medek</a:t>
            </a:r>
            <a:r>
              <a:rPr lang="fr-FR" sz="2100" dirty="0" smtClean="0">
                <a:solidFill>
                  <a:schemeClr val="tx1"/>
                </a:solidFill>
              </a:rPr>
              <a:t> = Marche à 25 mois</a:t>
            </a:r>
          </a:p>
          <a:p>
            <a:r>
              <a:rPr lang="fr-FR" sz="2100" dirty="0" smtClean="0">
                <a:solidFill>
                  <a:schemeClr val="tx1"/>
                </a:solidFill>
              </a:rPr>
              <a:t> Socialisation en Ecole ordinaire (classe de CE1) </a:t>
            </a:r>
          </a:p>
          <a:p>
            <a:r>
              <a:rPr lang="fr-FR" sz="2100" dirty="0" smtClean="0">
                <a:solidFill>
                  <a:schemeClr val="tx1"/>
                </a:solidFill>
              </a:rPr>
              <a:t>Recharge corticale (rythme soutenu)</a:t>
            </a:r>
          </a:p>
          <a:p>
            <a:r>
              <a:rPr lang="fr-FR" sz="2100" dirty="0" smtClean="0">
                <a:solidFill>
                  <a:schemeClr val="tx1"/>
                </a:solidFill>
              </a:rPr>
              <a:t>Communication et langage audibles </a:t>
            </a:r>
          </a:p>
          <a:p>
            <a:r>
              <a:rPr lang="fr-FR" sz="2100" dirty="0" smtClean="0">
                <a:solidFill>
                  <a:schemeClr val="tx1"/>
                </a:solidFill>
              </a:rPr>
              <a:t>Elle est autonome (hygiène, habillage,…)</a:t>
            </a:r>
            <a:endParaRPr lang="fr-FR" sz="2100" dirty="0">
              <a:solidFill>
                <a:schemeClr val="tx1"/>
              </a:solidFill>
            </a:endParaRPr>
          </a:p>
          <a:p>
            <a:r>
              <a:rPr lang="fr-FR" sz="2100" dirty="0" smtClean="0">
                <a:solidFill>
                  <a:schemeClr val="tx1"/>
                </a:solidFill>
              </a:rPr>
              <a:t>Elle sait lire, écrire et compter à 8 ans</a:t>
            </a:r>
          </a:p>
          <a:p>
            <a:pPr marL="457200" lvl="1" indent="0">
              <a:buNone/>
            </a:pPr>
            <a:endParaRPr lang="fr-FR" b="1" dirty="0"/>
          </a:p>
        </p:txBody>
      </p:sp>
      <p:sp>
        <p:nvSpPr>
          <p:cNvPr id="5" name="Espace réservé du texte 4"/>
          <p:cNvSpPr>
            <a:spLocks noGrp="1"/>
          </p:cNvSpPr>
          <p:nvPr>
            <p:ph type="body" sz="quarter" idx="3"/>
          </p:nvPr>
        </p:nvSpPr>
        <p:spPr>
          <a:xfrm>
            <a:off x="6433076" y="550331"/>
            <a:ext cx="5454124" cy="1092729"/>
          </a:xfrm>
        </p:spPr>
        <p:txBody>
          <a:bodyPr/>
          <a:lstStyle/>
          <a:p>
            <a:r>
              <a:rPr lang="fr-FR" dirty="0" smtClean="0"/>
              <a:t>Anatole, 8 ans, porteur de T21, sans Méthode Tomatis</a:t>
            </a:r>
            <a:r>
              <a:rPr lang="fr-FR" b="1" dirty="0" smtClean="0"/>
              <a:t>®</a:t>
            </a:r>
            <a:endParaRPr lang="fr-FR" dirty="0"/>
          </a:p>
        </p:txBody>
      </p:sp>
      <p:sp>
        <p:nvSpPr>
          <p:cNvPr id="6" name="Espace réservé du contenu 5"/>
          <p:cNvSpPr>
            <a:spLocks noGrp="1"/>
          </p:cNvSpPr>
          <p:nvPr>
            <p:ph sz="quarter" idx="4"/>
          </p:nvPr>
        </p:nvSpPr>
        <p:spPr>
          <a:xfrm>
            <a:off x="6433076" y="2261123"/>
            <a:ext cx="5454123" cy="3428471"/>
          </a:xfrm>
        </p:spPr>
        <p:txBody>
          <a:bodyPr>
            <a:normAutofit fontScale="92500" lnSpcReduction="20000"/>
          </a:bodyPr>
          <a:lstStyle/>
          <a:p>
            <a:r>
              <a:rPr lang="fr-FR" dirty="0" smtClean="0">
                <a:solidFill>
                  <a:schemeClr val="tx1"/>
                </a:solidFill>
              </a:rPr>
              <a:t>Motricité globale: marche à 4,5 ans</a:t>
            </a:r>
          </a:p>
          <a:p>
            <a:r>
              <a:rPr lang="fr-FR" dirty="0" smtClean="0">
                <a:solidFill>
                  <a:schemeClr val="tx1"/>
                </a:solidFill>
              </a:rPr>
              <a:t>Socialisation en IME (institut médicaux éducatif)</a:t>
            </a:r>
          </a:p>
          <a:p>
            <a:r>
              <a:rPr lang="fr-FR" dirty="0" smtClean="0">
                <a:solidFill>
                  <a:schemeClr val="tx1"/>
                </a:solidFill>
              </a:rPr>
              <a:t>Communication et langage audibles par les personnes sensibilisées ou dans son environnement proche</a:t>
            </a:r>
          </a:p>
          <a:p>
            <a:r>
              <a:rPr lang="fr-FR" dirty="0" smtClean="0">
                <a:solidFill>
                  <a:schemeClr val="tx1"/>
                </a:solidFill>
              </a:rPr>
              <a:t>Il sait ni compter ni lire</a:t>
            </a:r>
          </a:p>
          <a:p>
            <a:r>
              <a:rPr lang="fr-FR" dirty="0" smtClean="0">
                <a:solidFill>
                  <a:schemeClr val="tx1"/>
                </a:solidFill>
              </a:rPr>
              <a:t>Il a un déficit des fonctions exécutives: il a besoin d’un accompagnant pour ordonner les étapes des tâches quotidiennes</a:t>
            </a:r>
          </a:p>
          <a:p>
            <a:endParaRPr lang="fr-FR" dirty="0"/>
          </a:p>
        </p:txBody>
      </p:sp>
    </p:spTree>
    <p:extLst>
      <p:ext uri="{BB962C8B-B14F-4D97-AF65-F5344CB8AC3E}">
        <p14:creationId xmlns:p14="http://schemas.microsoft.com/office/powerpoint/2010/main" val="3089790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65679" y="296337"/>
            <a:ext cx="11507790" cy="1507067"/>
          </a:xfrm>
        </p:spPr>
        <p:txBody>
          <a:bodyPr/>
          <a:lstStyle/>
          <a:p>
            <a:r>
              <a:rPr lang="fr-FR" dirty="0" err="1" smtClean="0"/>
              <a:t>equilibre</a:t>
            </a:r>
            <a:r>
              <a:rPr lang="fr-FR" dirty="0" smtClean="0"/>
              <a:t> </a:t>
            </a:r>
            <a:r>
              <a:rPr lang="fr-FR" dirty="0" err="1" smtClean="0"/>
              <a:t>emotionnel</a:t>
            </a:r>
            <a:r>
              <a:rPr lang="fr-FR" dirty="0" smtClean="0"/>
              <a:t>: </a:t>
            </a:r>
            <a:r>
              <a:rPr lang="fr-FR" sz="2200" dirty="0" smtClean="0"/>
              <a:t>REGULER SES EMOTIONS ET SE RECHARGER</a:t>
            </a:r>
            <a:endParaRPr lang="fr-FR" sz="2200" dirty="0"/>
          </a:p>
        </p:txBody>
      </p:sp>
      <p:sp>
        <p:nvSpPr>
          <p:cNvPr id="3" name="Espace réservé du contenu 2"/>
          <p:cNvSpPr>
            <a:spLocks noGrp="1"/>
          </p:cNvSpPr>
          <p:nvPr>
            <p:ph sz="half" idx="1"/>
          </p:nvPr>
        </p:nvSpPr>
        <p:spPr>
          <a:xfrm>
            <a:off x="-26993" y="1837270"/>
            <a:ext cx="6597122" cy="5422900"/>
          </a:xfrm>
        </p:spPr>
        <p:txBody>
          <a:bodyPr>
            <a:normAutofit fontScale="85000" lnSpcReduction="10000"/>
          </a:bodyPr>
          <a:lstStyle/>
          <a:p>
            <a:r>
              <a:rPr lang="fr-FR" dirty="0" smtClean="0">
                <a:solidFill>
                  <a:schemeClr val="tx1"/>
                </a:solidFill>
              </a:rPr>
              <a:t>Pour notre bien-être = bouger </a:t>
            </a:r>
            <a:r>
              <a:rPr lang="fr-FR" dirty="0">
                <a:solidFill>
                  <a:schemeClr val="tx1"/>
                </a:solidFill>
              </a:rPr>
              <a:t>pour entretenir son </a:t>
            </a:r>
            <a:r>
              <a:rPr lang="fr-FR" dirty="0" smtClean="0">
                <a:solidFill>
                  <a:schemeClr val="tx1"/>
                </a:solidFill>
              </a:rPr>
              <a:t>corps + </a:t>
            </a:r>
            <a:r>
              <a:rPr lang="fr-FR" b="1" dirty="0" smtClean="0">
                <a:solidFill>
                  <a:schemeClr val="tx1"/>
                </a:solidFill>
              </a:rPr>
              <a:t>entretenir </a:t>
            </a:r>
            <a:r>
              <a:rPr lang="fr-FR" b="1" dirty="0">
                <a:solidFill>
                  <a:schemeClr val="tx1"/>
                </a:solidFill>
              </a:rPr>
              <a:t>son </a:t>
            </a:r>
            <a:r>
              <a:rPr lang="fr-FR" b="1" dirty="0" smtClean="0">
                <a:solidFill>
                  <a:schemeClr val="tx1"/>
                </a:solidFill>
              </a:rPr>
              <a:t>cerveau</a:t>
            </a:r>
          </a:p>
          <a:p>
            <a:r>
              <a:rPr lang="fr-FR" b="1" dirty="0" smtClean="0">
                <a:solidFill>
                  <a:schemeClr val="tx1"/>
                </a:solidFill>
              </a:rPr>
              <a:t>Entretenir son cerveau: </a:t>
            </a:r>
            <a:r>
              <a:rPr lang="fr-FR" dirty="0" smtClean="0">
                <a:solidFill>
                  <a:schemeClr val="tx1"/>
                </a:solidFill>
              </a:rPr>
              <a:t> </a:t>
            </a:r>
            <a:r>
              <a:rPr lang="fr-FR" dirty="0">
                <a:solidFill>
                  <a:schemeClr val="tx1"/>
                </a:solidFill>
              </a:rPr>
              <a:t>en le stimulant par l’envoi de messages sensoriels </a:t>
            </a:r>
            <a:r>
              <a:rPr lang="fr-FR" dirty="0" smtClean="0">
                <a:solidFill>
                  <a:schemeClr val="tx1"/>
                </a:solidFill>
              </a:rPr>
              <a:t>dynamisants </a:t>
            </a:r>
            <a:r>
              <a:rPr lang="fr-FR" dirty="0">
                <a:solidFill>
                  <a:schemeClr val="tx1"/>
                </a:solidFill>
              </a:rPr>
              <a:t>et </a:t>
            </a:r>
            <a:r>
              <a:rPr lang="fr-FR" dirty="0" smtClean="0">
                <a:solidFill>
                  <a:schemeClr val="tx1"/>
                </a:solidFill>
              </a:rPr>
              <a:t>aussi nous détendre. L’oreille, le </a:t>
            </a:r>
            <a:r>
              <a:rPr lang="fr-FR" dirty="0">
                <a:solidFill>
                  <a:schemeClr val="tx1"/>
                </a:solidFill>
              </a:rPr>
              <a:t>plus important canal de passage des messages sensoriels du corps humain, </a:t>
            </a:r>
            <a:r>
              <a:rPr lang="fr-FR" dirty="0" smtClean="0">
                <a:solidFill>
                  <a:schemeClr val="tx1"/>
                </a:solidFill>
              </a:rPr>
              <a:t>a un</a:t>
            </a:r>
            <a:r>
              <a:rPr lang="fr-FR" dirty="0">
                <a:solidFill>
                  <a:schemeClr val="tx1"/>
                </a:solidFill>
              </a:rPr>
              <a:t> </a:t>
            </a:r>
            <a:r>
              <a:rPr lang="fr-FR" b="1" dirty="0">
                <a:solidFill>
                  <a:schemeClr val="tx1"/>
                </a:solidFill>
              </a:rPr>
              <a:t>rôle de recharge corticale</a:t>
            </a:r>
            <a:r>
              <a:rPr lang="fr-FR" dirty="0">
                <a:solidFill>
                  <a:schemeClr val="tx1"/>
                </a:solidFill>
              </a:rPr>
              <a:t>. </a:t>
            </a:r>
            <a:r>
              <a:rPr lang="fr-FR" dirty="0" smtClean="0">
                <a:solidFill>
                  <a:schemeClr val="tx1"/>
                </a:solidFill>
              </a:rPr>
              <a:t/>
            </a:r>
            <a:br>
              <a:rPr lang="fr-FR" dirty="0" smtClean="0">
                <a:solidFill>
                  <a:schemeClr val="tx1"/>
                </a:solidFill>
              </a:rPr>
            </a:br>
            <a:r>
              <a:rPr lang="fr-FR" dirty="0" smtClean="0">
                <a:solidFill>
                  <a:schemeClr val="tx1"/>
                </a:solidFill>
              </a:rPr>
              <a:t>Si elle est </a:t>
            </a:r>
            <a:r>
              <a:rPr lang="fr-FR" dirty="0">
                <a:solidFill>
                  <a:schemeClr val="tx1"/>
                </a:solidFill>
              </a:rPr>
              <a:t>bien entraînée, elle permet de </a:t>
            </a:r>
            <a:r>
              <a:rPr lang="fr-FR" b="1" dirty="0">
                <a:solidFill>
                  <a:schemeClr val="tx1"/>
                </a:solidFill>
              </a:rPr>
              <a:t>conserver le tonus et le moral </a:t>
            </a:r>
            <a:r>
              <a:rPr lang="fr-FR" b="1" dirty="0" smtClean="0">
                <a:solidFill>
                  <a:schemeClr val="tx1"/>
                </a:solidFill>
              </a:rPr>
              <a:t>afin de lutter contre le</a:t>
            </a:r>
            <a:r>
              <a:rPr lang="fr-FR" dirty="0">
                <a:solidFill>
                  <a:schemeClr val="tx1"/>
                </a:solidFill>
              </a:rPr>
              <a:t> </a:t>
            </a:r>
            <a:r>
              <a:rPr lang="fr-FR" b="1" dirty="0" smtClean="0">
                <a:solidFill>
                  <a:schemeClr val="tx1"/>
                </a:solidFill>
              </a:rPr>
              <a:t>stress et les chocs émotionnels</a:t>
            </a:r>
            <a:r>
              <a:rPr lang="fr-FR" dirty="0" smtClean="0">
                <a:solidFill>
                  <a:schemeClr val="tx1"/>
                </a:solidFill>
              </a:rPr>
              <a:t>.</a:t>
            </a:r>
          </a:p>
          <a:p>
            <a:r>
              <a:rPr lang="fr-FR" dirty="0" smtClean="0">
                <a:solidFill>
                  <a:schemeClr val="tx1"/>
                </a:solidFill>
              </a:rPr>
              <a:t>Ces </a:t>
            </a:r>
            <a:r>
              <a:rPr lang="fr-FR" dirty="0">
                <a:solidFill>
                  <a:schemeClr val="tx1"/>
                </a:solidFill>
              </a:rPr>
              <a:t>moments de vie négatifs </a:t>
            </a:r>
            <a:r>
              <a:rPr lang="fr-FR" dirty="0" smtClean="0">
                <a:solidFill>
                  <a:schemeClr val="tx1"/>
                </a:solidFill>
              </a:rPr>
              <a:t>= manque </a:t>
            </a:r>
            <a:r>
              <a:rPr lang="fr-FR" dirty="0">
                <a:solidFill>
                  <a:schemeClr val="tx1"/>
                </a:solidFill>
              </a:rPr>
              <a:t>de </a:t>
            </a:r>
            <a:r>
              <a:rPr lang="fr-FR" dirty="0" smtClean="0">
                <a:solidFill>
                  <a:schemeClr val="tx1"/>
                </a:solidFill>
              </a:rPr>
              <a:t>stimulations     (l’oreille </a:t>
            </a:r>
            <a:r>
              <a:rPr lang="fr-FR" dirty="0">
                <a:solidFill>
                  <a:schemeClr val="tx1"/>
                </a:solidFill>
              </a:rPr>
              <a:t>se relâche, ne fait plus d’efforts pour écouter, elle va </a:t>
            </a:r>
            <a:r>
              <a:rPr lang="fr-FR" b="1" dirty="0">
                <a:solidFill>
                  <a:schemeClr val="tx1"/>
                </a:solidFill>
              </a:rPr>
              <a:t>perdre progressivement ses </a:t>
            </a:r>
            <a:r>
              <a:rPr lang="fr-FR" b="1" dirty="0" smtClean="0">
                <a:solidFill>
                  <a:schemeClr val="tx1"/>
                </a:solidFill>
              </a:rPr>
              <a:t>fonctions) =&gt; </a:t>
            </a:r>
            <a:r>
              <a:rPr lang="fr-FR" dirty="0" smtClean="0">
                <a:solidFill>
                  <a:schemeClr val="tx1"/>
                </a:solidFill>
              </a:rPr>
              <a:t>baisse </a:t>
            </a:r>
            <a:r>
              <a:rPr lang="fr-FR" dirty="0">
                <a:solidFill>
                  <a:schemeClr val="tx1"/>
                </a:solidFill>
              </a:rPr>
              <a:t>voire une surdité des </a:t>
            </a:r>
            <a:r>
              <a:rPr lang="fr-FR" dirty="0" smtClean="0">
                <a:solidFill>
                  <a:schemeClr val="tx1"/>
                </a:solidFill>
              </a:rPr>
              <a:t>aigus: le </a:t>
            </a:r>
            <a:r>
              <a:rPr lang="fr-FR" dirty="0">
                <a:solidFill>
                  <a:schemeClr val="tx1"/>
                </a:solidFill>
              </a:rPr>
              <a:t>sujet n’est plus dynamique, a de moins en </a:t>
            </a:r>
            <a:r>
              <a:rPr lang="fr-FR" b="1" dirty="0">
                <a:solidFill>
                  <a:schemeClr val="tx1"/>
                </a:solidFill>
              </a:rPr>
              <a:t>moins d’énergie, dort de moins en moins bien, sa mémoire ne fonctionne plus comme il le voudrait, son langage se déconnecte et sa voix peut devenir plus grave, plus terne, plus monotone. Même la posture peut être affectée</a:t>
            </a:r>
            <a:r>
              <a:rPr lang="fr-FR" b="1" dirty="0" smtClean="0">
                <a:solidFill>
                  <a:schemeClr val="tx1"/>
                </a:solidFill>
              </a:rPr>
              <a:t>.</a:t>
            </a:r>
            <a:endParaRPr lang="fr-FR" dirty="0" smtClean="0">
              <a:solidFill>
                <a:schemeClr val="tx1"/>
              </a:solidFill>
            </a:endParaRPr>
          </a:p>
          <a:p>
            <a:pPr marL="0" indent="0">
              <a:buNone/>
            </a:pPr>
            <a:r>
              <a:rPr lang="fr-FR" dirty="0" smtClean="0"/>
              <a:t/>
            </a:r>
            <a:br>
              <a:rPr lang="fr-FR" dirty="0" smtClean="0"/>
            </a:br>
            <a:endParaRPr lang="fr-FR" dirty="0"/>
          </a:p>
        </p:txBody>
      </p:sp>
      <p:pic>
        <p:nvPicPr>
          <p:cNvPr id="2056" name="Picture 8" descr="https://www.tomatis.com/app/uploads/2024/10/3.Study-of-100-adults-with-Stress-Disorder_900px_FR.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85465" y="2512619"/>
            <a:ext cx="5662612" cy="325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601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972080" y="25403"/>
            <a:ext cx="10762720" cy="1566333"/>
          </a:xfrm>
        </p:spPr>
        <p:txBody>
          <a:bodyPr/>
          <a:lstStyle/>
          <a:p>
            <a:r>
              <a:rPr lang="fr-FR" sz="3600" dirty="0"/>
              <a:t>Sébastien, 47 ans, </a:t>
            </a:r>
            <a:r>
              <a:rPr lang="fr-FR" sz="3600" dirty="0" smtClean="0"/>
              <a:t>acouphène </a:t>
            </a:r>
            <a:r>
              <a:rPr lang="fr-FR" sz="3600" dirty="0"/>
              <a:t>et </a:t>
            </a:r>
            <a:r>
              <a:rPr lang="fr-FR" sz="3600" dirty="0" smtClean="0"/>
              <a:t>rééquilibrage </a:t>
            </a:r>
            <a:endParaRPr lang="fr-FR" sz="3600" dirty="0"/>
          </a:p>
        </p:txBody>
      </p:sp>
      <p:sp>
        <p:nvSpPr>
          <p:cNvPr id="4" name="Espace réservé du contenu 3"/>
          <p:cNvSpPr>
            <a:spLocks noGrp="1"/>
          </p:cNvSpPr>
          <p:nvPr>
            <p:ph sz="half" idx="2"/>
          </p:nvPr>
        </p:nvSpPr>
        <p:spPr>
          <a:xfrm>
            <a:off x="921274" y="2404533"/>
            <a:ext cx="10051526" cy="3691468"/>
          </a:xfrm>
        </p:spPr>
        <p:txBody>
          <a:bodyPr/>
          <a:lstStyle/>
          <a:p>
            <a:pPr marL="0" indent="0">
              <a:buNone/>
            </a:pPr>
            <a:r>
              <a:rPr lang="fr-FR" sz="2600" dirty="0">
                <a:solidFill>
                  <a:schemeClr val="tx1"/>
                </a:solidFill>
              </a:rPr>
              <a:t>« Mon acouphène est toujours présent mais beaucoup plus léger, </a:t>
            </a:r>
            <a:r>
              <a:rPr lang="fr-FR" sz="2600" dirty="0" smtClean="0">
                <a:solidFill>
                  <a:schemeClr val="tx1"/>
                </a:solidFill>
              </a:rPr>
              <a:t>je l’entends quand je me concentre dessus. Mon </a:t>
            </a:r>
            <a:r>
              <a:rPr lang="fr-FR" sz="2600" dirty="0">
                <a:solidFill>
                  <a:schemeClr val="tx1"/>
                </a:solidFill>
              </a:rPr>
              <a:t>bruxisme est nettement calmé. Je me sens mieux, plus concentré et je réagis plus vite. La session a été très bénéfique. »</a:t>
            </a:r>
          </a:p>
          <a:p>
            <a:endParaRPr lang="fr-FR" dirty="0"/>
          </a:p>
        </p:txBody>
      </p:sp>
    </p:spTree>
    <p:extLst>
      <p:ext uri="{BB962C8B-B14F-4D97-AF65-F5344CB8AC3E}">
        <p14:creationId xmlns:p14="http://schemas.microsoft.com/office/powerpoint/2010/main" val="2067713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1" y="-16933"/>
            <a:ext cx="10457922" cy="1507067"/>
          </a:xfrm>
        </p:spPr>
        <p:txBody>
          <a:bodyPr/>
          <a:lstStyle/>
          <a:p>
            <a:r>
              <a:rPr lang="fr-FR" dirty="0" smtClean="0"/>
              <a:t>Troubles auditifs:			ACOUPHENES:</a:t>
            </a:r>
            <a:endParaRPr lang="fr-FR" dirty="0"/>
          </a:p>
        </p:txBody>
      </p:sp>
      <p:sp>
        <p:nvSpPr>
          <p:cNvPr id="3" name="Espace réservé du contenu 2"/>
          <p:cNvSpPr>
            <a:spLocks noGrp="1"/>
          </p:cNvSpPr>
          <p:nvPr>
            <p:ph sz="half" idx="1"/>
          </p:nvPr>
        </p:nvSpPr>
        <p:spPr>
          <a:xfrm>
            <a:off x="169333" y="2015066"/>
            <a:ext cx="5452533" cy="4555067"/>
          </a:xfrm>
        </p:spPr>
        <p:txBody>
          <a:bodyPr>
            <a:normAutofit/>
          </a:bodyPr>
          <a:lstStyle/>
          <a:p>
            <a:r>
              <a:rPr lang="fr-FR" dirty="0" smtClean="0">
                <a:solidFill>
                  <a:schemeClr val="tx1"/>
                </a:solidFill>
              </a:rPr>
              <a:t>Face </a:t>
            </a:r>
            <a:r>
              <a:rPr lang="fr-FR" dirty="0">
                <a:solidFill>
                  <a:schemeClr val="tx1"/>
                </a:solidFill>
              </a:rPr>
              <a:t>à une perte d’audition subite ou progressive, quel que soit l’âge, on se sent soudain démuni et anxieux</a:t>
            </a:r>
            <a:r>
              <a:rPr lang="fr-FR" dirty="0" smtClean="0">
                <a:solidFill>
                  <a:schemeClr val="tx1"/>
                </a:solidFill>
              </a:rPr>
              <a:t>.</a:t>
            </a:r>
          </a:p>
          <a:p>
            <a:r>
              <a:rPr lang="fr-FR" dirty="0" smtClean="0">
                <a:solidFill>
                  <a:schemeClr val="tx1"/>
                </a:solidFill>
              </a:rPr>
              <a:t>Les </a:t>
            </a:r>
            <a:r>
              <a:rPr lang="fr-FR" dirty="0">
                <a:solidFill>
                  <a:schemeClr val="tx1"/>
                </a:solidFill>
              </a:rPr>
              <a:t>découvertes du Pr Alfred Tomatis® apportent une réponse et une aide non négligeables : l’entraînement </a:t>
            </a:r>
            <a:r>
              <a:rPr lang="fr-FR" dirty="0" err="1">
                <a:solidFill>
                  <a:schemeClr val="tx1"/>
                </a:solidFill>
              </a:rPr>
              <a:t>ostéomusculaire</a:t>
            </a:r>
            <a:r>
              <a:rPr lang="fr-FR" dirty="0">
                <a:solidFill>
                  <a:schemeClr val="tx1"/>
                </a:solidFill>
              </a:rPr>
              <a:t>, apporté par les séances audio-vocales, </a:t>
            </a:r>
            <a:r>
              <a:rPr lang="fr-FR" b="1" dirty="0">
                <a:solidFill>
                  <a:schemeClr val="tx1"/>
                </a:solidFill>
              </a:rPr>
              <a:t>évite toute dégradation trop rapide en stabilisant l’audition.</a:t>
            </a:r>
            <a:r>
              <a:rPr lang="fr-FR" b="1" dirty="0"/>
              <a:t/>
            </a:r>
            <a:br>
              <a:rPr lang="fr-FR" b="1" dirty="0"/>
            </a:br>
            <a:endParaRPr lang="fr-FR" dirty="0"/>
          </a:p>
          <a:p>
            <a:endParaRPr lang="fr-FR" dirty="0"/>
          </a:p>
        </p:txBody>
      </p:sp>
      <p:sp>
        <p:nvSpPr>
          <p:cNvPr id="4" name="Espace réservé du contenu 3"/>
          <p:cNvSpPr>
            <a:spLocks noGrp="1"/>
          </p:cNvSpPr>
          <p:nvPr>
            <p:ph sz="half" idx="2"/>
          </p:nvPr>
        </p:nvSpPr>
        <p:spPr>
          <a:xfrm>
            <a:off x="5994400" y="1676400"/>
            <a:ext cx="5943600" cy="5181600"/>
          </a:xfrm>
        </p:spPr>
        <p:txBody>
          <a:bodyPr>
            <a:normAutofit/>
          </a:bodyPr>
          <a:lstStyle/>
          <a:p>
            <a:r>
              <a:rPr lang="fr-FR" dirty="0" smtClean="0">
                <a:solidFill>
                  <a:schemeClr val="tx1"/>
                </a:solidFill>
              </a:rPr>
              <a:t>Soigner </a:t>
            </a:r>
            <a:r>
              <a:rPr lang="fr-FR" dirty="0">
                <a:solidFill>
                  <a:schemeClr val="tx1"/>
                </a:solidFill>
              </a:rPr>
              <a:t>des acouphènes relève d’une démarche médicale qui reste difficile et aléatoire. </a:t>
            </a:r>
          </a:p>
          <a:p>
            <a:r>
              <a:rPr lang="fr-FR" dirty="0">
                <a:solidFill>
                  <a:schemeClr val="tx1"/>
                </a:solidFill>
              </a:rPr>
              <a:t>L’hypothèse du Pr Tomatis® est que les acouphènes sont en grande partie la conséquence de l’impossibilité pour l’oreille de se protéger de ses propres bruits internes. </a:t>
            </a:r>
            <a:endParaRPr lang="fr-FR" dirty="0" smtClean="0">
              <a:solidFill>
                <a:schemeClr val="tx1"/>
              </a:solidFill>
            </a:endParaRPr>
          </a:p>
          <a:p>
            <a:pPr marL="0" indent="0">
              <a:buNone/>
            </a:pPr>
            <a:r>
              <a:rPr lang="fr-FR" dirty="0" smtClean="0">
                <a:solidFill>
                  <a:schemeClr val="tx1"/>
                </a:solidFill>
              </a:rPr>
              <a:t>=&gt; Amélioration </a:t>
            </a:r>
            <a:r>
              <a:rPr lang="fr-FR" dirty="0">
                <a:solidFill>
                  <a:schemeClr val="tx1"/>
                </a:solidFill>
              </a:rPr>
              <a:t>des </a:t>
            </a:r>
            <a:r>
              <a:rPr lang="fr-FR" dirty="0" smtClean="0">
                <a:solidFill>
                  <a:schemeClr val="tx1"/>
                </a:solidFill>
              </a:rPr>
              <a:t>acouphènes: ils </a:t>
            </a:r>
            <a:r>
              <a:rPr lang="fr-FR" b="1" dirty="0" smtClean="0">
                <a:solidFill>
                  <a:schemeClr val="tx1"/>
                </a:solidFill>
              </a:rPr>
              <a:t>diminuent </a:t>
            </a:r>
            <a:r>
              <a:rPr lang="fr-FR" b="1" dirty="0">
                <a:solidFill>
                  <a:schemeClr val="tx1"/>
                </a:solidFill>
              </a:rPr>
              <a:t>d’intensité ou changent de </a:t>
            </a:r>
            <a:r>
              <a:rPr lang="fr-FR" b="1" dirty="0" smtClean="0">
                <a:solidFill>
                  <a:schemeClr val="tx1"/>
                </a:solidFill>
              </a:rPr>
              <a:t>fréquences</a:t>
            </a:r>
            <a:r>
              <a:rPr lang="fr-FR" dirty="0" smtClean="0">
                <a:solidFill>
                  <a:schemeClr val="tx1"/>
                </a:solidFill>
              </a:rPr>
              <a:t> </a:t>
            </a:r>
            <a:r>
              <a:rPr lang="fr-FR" b="1" dirty="0" smtClean="0">
                <a:solidFill>
                  <a:schemeClr val="tx1"/>
                </a:solidFill>
              </a:rPr>
              <a:t>mais </a:t>
            </a:r>
            <a:r>
              <a:rPr lang="fr-FR" b="1" dirty="0">
                <a:solidFill>
                  <a:schemeClr val="tx1"/>
                </a:solidFill>
              </a:rPr>
              <a:t>disparaissent rarement en totalité</a:t>
            </a:r>
            <a:r>
              <a:rPr lang="fr-FR" dirty="0">
                <a:solidFill>
                  <a:schemeClr val="tx1"/>
                </a:solidFill>
              </a:rPr>
              <a:t>.</a:t>
            </a:r>
            <a:br>
              <a:rPr lang="fr-FR" dirty="0">
                <a:solidFill>
                  <a:schemeClr val="tx1"/>
                </a:solidFill>
              </a:rPr>
            </a:br>
            <a:endParaRPr lang="fr-FR" dirty="0">
              <a:solidFill>
                <a:schemeClr val="tx1"/>
              </a:solidFill>
            </a:endParaRPr>
          </a:p>
          <a:p>
            <a:r>
              <a:rPr lang="fr-FR" dirty="0">
                <a:solidFill>
                  <a:schemeClr val="tx1"/>
                </a:solidFill>
              </a:rPr>
              <a:t>Dans le même temps, cette thérapie psychosensorielle </a:t>
            </a:r>
            <a:r>
              <a:rPr lang="fr-FR" b="1" dirty="0">
                <a:solidFill>
                  <a:schemeClr val="tx1"/>
                </a:solidFill>
              </a:rPr>
              <a:t>réduit le niveau de stress, de fatigue et d’anxiété</a:t>
            </a:r>
            <a:r>
              <a:rPr lang="fr-FR" dirty="0">
                <a:solidFill>
                  <a:schemeClr val="tx1"/>
                </a:solidFill>
              </a:rPr>
              <a:t>, qui sont souvent des facteurs aggravants voire déclencheurs.</a:t>
            </a:r>
          </a:p>
          <a:p>
            <a:endParaRPr lang="fr-FR" dirty="0"/>
          </a:p>
        </p:txBody>
      </p:sp>
    </p:spTree>
    <p:extLst>
      <p:ext uri="{BB962C8B-B14F-4D97-AF65-F5344CB8AC3E}">
        <p14:creationId xmlns:p14="http://schemas.microsoft.com/office/powerpoint/2010/main" val="234477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3" y="0"/>
            <a:ext cx="10711920" cy="2281600"/>
          </a:xfrm>
        </p:spPr>
        <p:txBody>
          <a:bodyPr/>
          <a:lstStyle/>
          <a:p>
            <a:r>
              <a:rPr lang="fr-FR" dirty="0"/>
              <a:t>Marie-Laurence, 61 ans, pertes auditives</a:t>
            </a:r>
            <a:br>
              <a:rPr lang="fr-FR" dirty="0"/>
            </a:br>
            <a:endParaRPr lang="fr-FR" dirty="0"/>
          </a:p>
        </p:txBody>
      </p:sp>
      <p:sp>
        <p:nvSpPr>
          <p:cNvPr id="3" name="Espace réservé du texte 2"/>
          <p:cNvSpPr>
            <a:spLocks noGrp="1"/>
          </p:cNvSpPr>
          <p:nvPr>
            <p:ph type="body" idx="1"/>
          </p:nvPr>
        </p:nvSpPr>
        <p:spPr>
          <a:xfrm>
            <a:off x="684213" y="1947333"/>
            <a:ext cx="9763654" cy="4047067"/>
          </a:xfrm>
        </p:spPr>
        <p:txBody>
          <a:bodyPr>
            <a:normAutofit fontScale="92500" lnSpcReduction="10000"/>
          </a:bodyPr>
          <a:lstStyle/>
          <a:p>
            <a:r>
              <a:rPr lang="fr-FR" sz="2500" dirty="0">
                <a:solidFill>
                  <a:schemeClr val="tx1"/>
                </a:solidFill>
              </a:rPr>
              <a:t>« J’avoue avoir été agréablement surprise par la Méthode Tomatis. J’ai vraiment le sentiment que cela agit en profondeur, notamment au niveau du cerveau. Beaucoup de choses ont évolué : je ne fais quasiment plus répéter, ce qui soulage aussi mon mari et a amélioré nos échanges au quotidien. J’ai l’impression de traiter les informations plus rapidement, sans ce temps de latence que je ressentais auparavant.</a:t>
            </a:r>
            <a:br>
              <a:rPr lang="fr-FR" sz="2500" dirty="0">
                <a:solidFill>
                  <a:schemeClr val="tx1"/>
                </a:solidFill>
              </a:rPr>
            </a:br>
            <a:r>
              <a:rPr lang="fr-FR" sz="2500" dirty="0">
                <a:solidFill>
                  <a:schemeClr val="tx1"/>
                </a:solidFill>
              </a:rPr>
              <a:t>Mes perceptions sont également plus fines, y compris dans des environnements bruyants, comme lors de stages. Je me sens plus posée, avec davantage de recul sur les situations. Et surtout, j’ai retrouvé une certaine quiétude intérieure, que mon mari a lui aussi remarqué. »</a:t>
            </a:r>
          </a:p>
          <a:p>
            <a:endParaRPr lang="fr-FR" dirty="0"/>
          </a:p>
        </p:txBody>
      </p:sp>
    </p:spTree>
    <p:extLst>
      <p:ext uri="{BB962C8B-B14F-4D97-AF65-F5344CB8AC3E}">
        <p14:creationId xmlns:p14="http://schemas.microsoft.com/office/powerpoint/2010/main" val="27022659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2074" y="143933"/>
            <a:ext cx="10058401" cy="1507067"/>
          </a:xfrm>
        </p:spPr>
        <p:txBody>
          <a:bodyPr/>
          <a:lstStyle/>
          <a:p>
            <a:r>
              <a:rPr lang="fr-FR" dirty="0" err="1" smtClean="0"/>
              <a:t>integration</a:t>
            </a:r>
            <a:r>
              <a:rPr lang="fr-FR" dirty="0" smtClean="0"/>
              <a:t> des langues étrangères</a:t>
            </a:r>
            <a:endParaRPr lang="fr-FR" dirty="0"/>
          </a:p>
        </p:txBody>
      </p:sp>
      <p:sp>
        <p:nvSpPr>
          <p:cNvPr id="3" name="Espace réservé du contenu 2"/>
          <p:cNvSpPr>
            <a:spLocks noGrp="1"/>
          </p:cNvSpPr>
          <p:nvPr>
            <p:ph sz="half" idx="1"/>
          </p:nvPr>
        </p:nvSpPr>
        <p:spPr>
          <a:xfrm>
            <a:off x="1" y="1811867"/>
            <a:ext cx="5621866" cy="5012267"/>
          </a:xfrm>
        </p:spPr>
        <p:txBody>
          <a:bodyPr>
            <a:normAutofit fontScale="77500" lnSpcReduction="20000"/>
          </a:bodyPr>
          <a:lstStyle/>
          <a:p>
            <a:r>
              <a:rPr lang="fr-FR" dirty="0" smtClean="0">
                <a:solidFill>
                  <a:schemeClr val="tx1"/>
                </a:solidFill>
              </a:rPr>
              <a:t>Le </a:t>
            </a:r>
            <a:r>
              <a:rPr lang="fr-FR" dirty="0">
                <a:solidFill>
                  <a:schemeClr val="tx1"/>
                </a:solidFill>
              </a:rPr>
              <a:t>"don des langues" n'est autre que la capacité à reproduire l'ensemble des sons propres à chaque langue vivante : c’est ce qu’on appelle </a:t>
            </a:r>
            <a:r>
              <a:rPr lang="fr-FR" b="1" dirty="0">
                <a:solidFill>
                  <a:schemeClr val="tx1"/>
                </a:solidFill>
              </a:rPr>
              <a:t>la bande passante</a:t>
            </a:r>
            <a:r>
              <a:rPr lang="fr-FR" dirty="0">
                <a:solidFill>
                  <a:schemeClr val="tx1"/>
                </a:solidFill>
              </a:rPr>
              <a:t>. La bande passante française et très étroite, ce qui explique en général la difficulté pour les français de parler d’autres langues, notamment l’anglais qui se situe dans une sphère plus aiguë</a:t>
            </a:r>
            <a:r>
              <a:rPr lang="fr-FR" dirty="0" smtClean="0">
                <a:solidFill>
                  <a:schemeClr val="tx1"/>
                </a:solidFill>
              </a:rPr>
              <a:t>.</a:t>
            </a:r>
          </a:p>
          <a:p>
            <a:r>
              <a:rPr lang="fr-FR" dirty="0" smtClean="0">
                <a:solidFill>
                  <a:schemeClr val="tx1"/>
                </a:solidFill>
              </a:rPr>
              <a:t>Le </a:t>
            </a:r>
            <a:r>
              <a:rPr lang="fr-FR" dirty="0">
                <a:solidFill>
                  <a:schemeClr val="tx1"/>
                </a:solidFill>
              </a:rPr>
              <a:t>Pr </a:t>
            </a:r>
            <a:r>
              <a:rPr lang="fr-FR" dirty="0" smtClean="0">
                <a:solidFill>
                  <a:schemeClr val="tx1"/>
                </a:solidFill>
              </a:rPr>
              <a:t>Tomatis</a:t>
            </a:r>
            <a:r>
              <a:rPr lang="fr-FR" b="1" dirty="0" smtClean="0">
                <a:solidFill>
                  <a:schemeClr val="tx1"/>
                </a:solidFill>
              </a:rPr>
              <a:t>®</a:t>
            </a:r>
            <a:r>
              <a:rPr lang="fr-FR" dirty="0" smtClean="0">
                <a:solidFill>
                  <a:schemeClr val="tx1"/>
                </a:solidFill>
              </a:rPr>
              <a:t> </a:t>
            </a:r>
            <a:r>
              <a:rPr lang="fr-FR" dirty="0">
                <a:solidFill>
                  <a:schemeClr val="tx1"/>
                </a:solidFill>
              </a:rPr>
              <a:t>a pu établir les caractéristiques fréquentielles de chaque langue et les intégrer dans les paramètres de l'appareil </a:t>
            </a:r>
            <a:r>
              <a:rPr lang="fr-FR" dirty="0" err="1">
                <a:solidFill>
                  <a:schemeClr val="tx1"/>
                </a:solidFill>
              </a:rPr>
              <a:t>TalksUp</a:t>
            </a:r>
            <a:r>
              <a:rPr lang="fr-FR" dirty="0">
                <a:solidFill>
                  <a:schemeClr val="tx1"/>
                </a:solidFill>
              </a:rPr>
              <a:t>®. Il est donc possible </a:t>
            </a:r>
            <a:r>
              <a:rPr lang="fr-FR" b="1" dirty="0">
                <a:solidFill>
                  <a:schemeClr val="tx1"/>
                </a:solidFill>
              </a:rPr>
              <a:t>d'ouvrir l'oreille d'un sujet aux sons d'une langue qui lui est étrangère</a:t>
            </a:r>
            <a:r>
              <a:rPr lang="fr-FR" dirty="0">
                <a:solidFill>
                  <a:schemeClr val="tx1"/>
                </a:solidFill>
              </a:rPr>
              <a:t>. Ainsi, le sujet </a:t>
            </a:r>
            <a:r>
              <a:rPr lang="fr-FR" b="1" dirty="0">
                <a:solidFill>
                  <a:schemeClr val="tx1"/>
                </a:solidFill>
              </a:rPr>
              <a:t>développe des réflexes audio-linguistiques indispensables pour apprendre rapidement une nouvelle langue</a:t>
            </a:r>
            <a:r>
              <a:rPr lang="fr-FR" b="1" dirty="0" smtClean="0">
                <a:solidFill>
                  <a:schemeClr val="tx1"/>
                </a:solidFill>
              </a:rPr>
              <a:t>.</a:t>
            </a:r>
          </a:p>
          <a:p>
            <a:r>
              <a:rPr lang="fr-FR" dirty="0" smtClean="0">
                <a:solidFill>
                  <a:schemeClr val="tx1"/>
                </a:solidFill>
              </a:rPr>
              <a:t>Les </a:t>
            </a:r>
            <a:r>
              <a:rPr lang="fr-FR" dirty="0">
                <a:solidFill>
                  <a:schemeClr val="tx1"/>
                </a:solidFill>
              </a:rPr>
              <a:t>résultats d'une étude européenne (Audio-Lingua), dans le cadre du programme européen SOCRATES, menée sur 3 ans (1993-1996), auprès de différentes universités, montrent que l</a:t>
            </a:r>
            <a:r>
              <a:rPr lang="fr-FR" b="1" dirty="0">
                <a:solidFill>
                  <a:schemeClr val="tx1"/>
                </a:solidFill>
              </a:rPr>
              <a:t>a méthode Tomatis® permet un gain de 50% sur le temps d'intégration, comparée aux autres méthodes d'enseignement.</a:t>
            </a:r>
          </a:p>
          <a:p>
            <a:endParaRPr lang="fr-FR" dirty="0"/>
          </a:p>
        </p:txBody>
      </p:sp>
      <p:pic>
        <p:nvPicPr>
          <p:cNvPr id="7" name="Espace réservé du contenu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621867" y="2536110"/>
            <a:ext cx="6570133" cy="350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467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467" y="705635"/>
            <a:ext cx="11921066" cy="1851298"/>
          </a:xfrm>
        </p:spPr>
        <p:txBody>
          <a:bodyPr>
            <a:normAutofit fontScale="90000"/>
          </a:bodyPr>
          <a:lstStyle/>
          <a:p>
            <a:pPr algn="ctr"/>
            <a:r>
              <a:rPr lang="fr-FR" dirty="0"/>
              <a:t>Merci pour votre écoute </a:t>
            </a:r>
            <a:r>
              <a:rPr lang="fr-FR" dirty="0" smtClean="0"/>
              <a:t/>
            </a:r>
            <a:br>
              <a:rPr lang="fr-FR" dirty="0" smtClean="0"/>
            </a:br>
            <a:r>
              <a:rPr lang="fr-FR" dirty="0" smtClean="0"/>
              <a:t>et </a:t>
            </a:r>
            <a:br>
              <a:rPr lang="fr-FR" dirty="0" smtClean="0"/>
            </a:br>
            <a:r>
              <a:rPr lang="fr-FR" sz="3100" dirty="0" smtClean="0"/>
              <a:t>merci </a:t>
            </a:r>
            <a:r>
              <a:rPr lang="fr-FR" sz="3100" dirty="0"/>
              <a:t>d’avance pour les connexions que vous </a:t>
            </a:r>
            <a:r>
              <a:rPr lang="fr-FR" sz="3100" dirty="0" smtClean="0"/>
              <a:t>créerez!</a:t>
            </a:r>
            <a:endParaRPr lang="fr-FR" sz="3100" dirty="0"/>
          </a:p>
        </p:txBody>
      </p:sp>
      <p:sp>
        <p:nvSpPr>
          <p:cNvPr id="3" name="Espace réservé du contenu 2"/>
          <p:cNvSpPr>
            <a:spLocks noGrp="1"/>
          </p:cNvSpPr>
          <p:nvPr>
            <p:ph idx="1"/>
          </p:nvPr>
        </p:nvSpPr>
        <p:spPr>
          <a:xfrm>
            <a:off x="684212" y="2472264"/>
            <a:ext cx="9729788" cy="4091094"/>
          </a:xfrm>
        </p:spPr>
        <p:txBody>
          <a:bodyPr>
            <a:normAutofit/>
          </a:bodyPr>
          <a:lstStyle/>
          <a:p>
            <a:r>
              <a:rPr lang="fr-FR" sz="2500" dirty="0" smtClean="0">
                <a:solidFill>
                  <a:schemeClr val="tx1"/>
                </a:solidFill>
              </a:rPr>
              <a:t>Séverine GANGNEUX</a:t>
            </a:r>
          </a:p>
          <a:p>
            <a:r>
              <a:rPr lang="fr-FR" sz="2500" dirty="0" smtClean="0">
                <a:solidFill>
                  <a:schemeClr val="tx1"/>
                </a:solidFill>
              </a:rPr>
              <a:t>Centre TOMATIS 17 et 37</a:t>
            </a:r>
          </a:p>
          <a:p>
            <a:r>
              <a:rPr lang="fr-FR" sz="2500" dirty="0" smtClean="0">
                <a:solidFill>
                  <a:schemeClr val="tx1"/>
                </a:solidFill>
              </a:rPr>
              <a:t>Cabinets à Royan et à Tours (Ballan-Miré)</a:t>
            </a:r>
          </a:p>
          <a:p>
            <a:endParaRPr lang="fr-FR" sz="2500" dirty="0">
              <a:solidFill>
                <a:schemeClr val="tx1"/>
              </a:solidFill>
            </a:endParaRPr>
          </a:p>
          <a:p>
            <a:r>
              <a:rPr lang="fr-FR" sz="2500" dirty="0" smtClean="0">
                <a:solidFill>
                  <a:schemeClr val="tx1"/>
                </a:solidFill>
              </a:rPr>
              <a:t>Téléphone: 06 03 18 33 25</a:t>
            </a:r>
          </a:p>
          <a:p>
            <a:r>
              <a:rPr lang="fr-FR" sz="2500" dirty="0" smtClean="0">
                <a:solidFill>
                  <a:schemeClr val="tx1"/>
                </a:solidFill>
              </a:rPr>
              <a:t>Mail: contact@tomatis-royan.fr</a:t>
            </a:r>
            <a:endParaRPr lang="fr-FR" sz="2500" dirty="0">
              <a:solidFill>
                <a:schemeClr val="tx1"/>
              </a:solidFill>
            </a:endParaRPr>
          </a:p>
        </p:txBody>
      </p:sp>
    </p:spTree>
    <p:extLst>
      <p:ext uri="{BB962C8B-B14F-4D97-AF65-F5344CB8AC3E}">
        <p14:creationId xmlns:p14="http://schemas.microsoft.com/office/powerpoint/2010/main" val="173765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6267" y="355602"/>
            <a:ext cx="11345334" cy="1507067"/>
          </a:xfrm>
        </p:spPr>
        <p:txBody>
          <a:bodyPr>
            <a:normAutofit/>
          </a:bodyPr>
          <a:lstStyle/>
          <a:p>
            <a:r>
              <a:rPr lang="fr-FR" sz="2500" dirty="0" smtClean="0"/>
              <a:t>LES EFFETS DE LA METHODE TOMATIS</a:t>
            </a:r>
            <a:r>
              <a:rPr lang="fr-FR" sz="2800" b="1" dirty="0"/>
              <a:t> ®</a:t>
            </a:r>
            <a:r>
              <a:rPr lang="fr-FR" sz="2500" dirty="0" smtClean="0"/>
              <a:t> SUR NOTRE PLASTICITE CEREBRALE</a:t>
            </a:r>
            <a:endParaRPr lang="fr-FR" sz="2500" dirty="0"/>
          </a:p>
        </p:txBody>
      </p:sp>
      <p:pic>
        <p:nvPicPr>
          <p:cNvPr id="4" name="Espace réservé du contenu 3"/>
          <p:cNvPicPr>
            <a:picLocks noGrp="1" noChangeAspect="1"/>
          </p:cNvPicPr>
          <p:nvPr>
            <p:ph idx="1"/>
          </p:nvPr>
        </p:nvPicPr>
        <p:blipFill rotWithShape="1">
          <a:blip r:embed="rId2"/>
          <a:srcRect l="21638" t="33352" r="21585" b="13978"/>
          <a:stretch/>
        </p:blipFill>
        <p:spPr>
          <a:xfrm>
            <a:off x="1493582" y="1845733"/>
            <a:ext cx="9253071" cy="4826000"/>
          </a:xfrm>
          <a:prstGeom prst="rect">
            <a:avLst/>
          </a:prstGeom>
        </p:spPr>
      </p:pic>
    </p:spTree>
    <p:extLst>
      <p:ext uri="{BB962C8B-B14F-4D97-AF65-F5344CB8AC3E}">
        <p14:creationId xmlns:p14="http://schemas.microsoft.com/office/powerpoint/2010/main" val="19083218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1" y="-186262"/>
            <a:ext cx="11016721" cy="1507067"/>
          </a:xfrm>
        </p:spPr>
        <p:txBody>
          <a:bodyPr/>
          <a:lstStyle/>
          <a:p>
            <a:r>
              <a:rPr lang="fr-FR" dirty="0" smtClean="0"/>
              <a:t>La musique </a:t>
            </a:r>
            <a:r>
              <a:rPr lang="fr-FR" sz="3000" dirty="0" smtClean="0"/>
              <a:t>a un impact sur l’ensemble du cerveau  </a:t>
            </a:r>
            <a:endParaRPr lang="fr-FR" sz="3000" dirty="0"/>
          </a:p>
        </p:txBody>
      </p:sp>
      <p:pic>
        <p:nvPicPr>
          <p:cNvPr id="4" name="Espace réservé du contenu 3"/>
          <p:cNvPicPr>
            <a:picLocks noGrp="1" noChangeAspect="1"/>
          </p:cNvPicPr>
          <p:nvPr>
            <p:ph idx="1"/>
          </p:nvPr>
        </p:nvPicPr>
        <p:blipFill rotWithShape="1">
          <a:blip r:embed="rId2">
            <a:extLst>
              <a:ext uri="{28A0092B-C50C-407E-A947-70E740481C1C}">
                <a14:useLocalDpi xmlns:a14="http://schemas.microsoft.com/office/drawing/2010/main" val="0"/>
              </a:ext>
            </a:extLst>
          </a:blip>
          <a:srcRect l="5309" t="20585" r="28946" b="16848"/>
          <a:stretch/>
        </p:blipFill>
        <p:spPr>
          <a:xfrm>
            <a:off x="1659466" y="891353"/>
            <a:ext cx="9228668" cy="5729581"/>
          </a:xfrm>
        </p:spPr>
      </p:pic>
    </p:spTree>
    <p:extLst>
      <p:ext uri="{BB962C8B-B14F-4D97-AF65-F5344CB8AC3E}">
        <p14:creationId xmlns:p14="http://schemas.microsoft.com/office/powerpoint/2010/main" val="2468818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7340" y="475672"/>
            <a:ext cx="8534400" cy="1507067"/>
          </a:xfrm>
        </p:spPr>
        <p:txBody>
          <a:bodyPr/>
          <a:lstStyle/>
          <a:p>
            <a:r>
              <a:rPr lang="fr-FR" dirty="0" smtClean="0"/>
              <a:t>Pr Alfred </a:t>
            </a:r>
            <a:r>
              <a:rPr lang="fr-FR" dirty="0" err="1" smtClean="0"/>
              <a:t>tomatis</a:t>
            </a:r>
            <a:r>
              <a:rPr lang="fr-FR" dirty="0" smtClean="0"/>
              <a:t> (1920-2001)</a:t>
            </a:r>
            <a:endParaRPr lang="fr-FR" dirty="0"/>
          </a:p>
        </p:txBody>
      </p:sp>
      <p:pic>
        <p:nvPicPr>
          <p:cNvPr id="4" name="Espace réservé du contenu 3"/>
          <p:cNvPicPr>
            <a:picLocks noGrp="1" noChangeAspect="1"/>
          </p:cNvPicPr>
          <p:nvPr>
            <p:ph idx="1"/>
          </p:nvPr>
        </p:nvPicPr>
        <p:blipFill rotWithShape="1">
          <a:blip r:embed="rId2"/>
          <a:srcRect l="18240" t="35645" r="21639" b="14912"/>
          <a:stretch/>
        </p:blipFill>
        <p:spPr>
          <a:xfrm>
            <a:off x="767340" y="2253672"/>
            <a:ext cx="10683442" cy="4391956"/>
          </a:xfrm>
          <a:prstGeom prst="rect">
            <a:avLst/>
          </a:prstGeom>
        </p:spPr>
      </p:pic>
    </p:spTree>
    <p:extLst>
      <p:ext uri="{BB962C8B-B14F-4D97-AF65-F5344CB8AC3E}">
        <p14:creationId xmlns:p14="http://schemas.microsoft.com/office/powerpoint/2010/main" val="2751767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1944" y="160873"/>
            <a:ext cx="8534400" cy="1507067"/>
          </a:xfrm>
        </p:spPr>
        <p:txBody>
          <a:bodyPr/>
          <a:lstStyle/>
          <a:p>
            <a:r>
              <a:rPr lang="fr-FR" dirty="0" smtClean="0"/>
              <a:t>LES 3 PRINCIPES TOMATIS</a:t>
            </a:r>
            <a:r>
              <a:rPr lang="fr-FR" b="1" dirty="0" smtClean="0"/>
              <a:t>®</a:t>
            </a:r>
            <a:endParaRPr lang="fr-FR" dirty="0"/>
          </a:p>
        </p:txBody>
      </p:sp>
      <p:sp>
        <p:nvSpPr>
          <p:cNvPr id="3" name="Espace réservé du contenu 2"/>
          <p:cNvSpPr>
            <a:spLocks noGrp="1"/>
          </p:cNvSpPr>
          <p:nvPr>
            <p:ph idx="1"/>
          </p:nvPr>
        </p:nvSpPr>
        <p:spPr>
          <a:xfrm>
            <a:off x="152400" y="1625601"/>
            <a:ext cx="11853333" cy="4859867"/>
          </a:xfrm>
        </p:spPr>
        <p:txBody>
          <a:bodyPr>
            <a:normAutofit/>
          </a:bodyPr>
          <a:lstStyle/>
          <a:p>
            <a:pPr marL="0" indent="0">
              <a:buNone/>
            </a:pPr>
            <a:r>
              <a:rPr lang="fr-FR" sz="2400" dirty="0">
                <a:solidFill>
                  <a:schemeClr val="tx1"/>
                </a:solidFill>
              </a:rPr>
              <a:t>De ses découvertes, le Pr Tomatis a pu établir les lois suivantes :</a:t>
            </a:r>
            <a:br>
              <a:rPr lang="fr-FR" sz="2400" dirty="0">
                <a:solidFill>
                  <a:schemeClr val="tx1"/>
                </a:solidFill>
              </a:rPr>
            </a:br>
            <a:endParaRPr lang="fr-FR" sz="2400" dirty="0">
              <a:solidFill>
                <a:schemeClr val="tx1"/>
              </a:solidFill>
            </a:endParaRPr>
          </a:p>
          <a:p>
            <a:r>
              <a:rPr lang="fr-FR" sz="2400" b="1" dirty="0" smtClean="0">
                <a:solidFill>
                  <a:schemeClr val="tx1"/>
                </a:solidFill>
              </a:rPr>
              <a:t>« La </a:t>
            </a:r>
            <a:r>
              <a:rPr lang="fr-FR" sz="2400" b="1" dirty="0">
                <a:solidFill>
                  <a:schemeClr val="tx1"/>
                </a:solidFill>
              </a:rPr>
              <a:t>voix ne contient que ce que l'oreille </a:t>
            </a:r>
            <a:r>
              <a:rPr lang="fr-FR" sz="2400" b="1" dirty="0" smtClean="0">
                <a:solidFill>
                  <a:schemeClr val="tx1"/>
                </a:solidFill>
              </a:rPr>
              <a:t>entend »</a:t>
            </a:r>
          </a:p>
          <a:p>
            <a:endParaRPr lang="fr-FR" sz="1500" b="1" dirty="0" smtClean="0">
              <a:solidFill>
                <a:schemeClr val="tx1"/>
              </a:solidFill>
            </a:endParaRPr>
          </a:p>
          <a:p>
            <a:r>
              <a:rPr lang="fr-FR" sz="2400" b="1" dirty="0" smtClean="0">
                <a:solidFill>
                  <a:schemeClr val="tx1"/>
                </a:solidFill>
              </a:rPr>
              <a:t>« Si </a:t>
            </a:r>
            <a:r>
              <a:rPr lang="fr-FR" sz="2400" b="1" dirty="0">
                <a:solidFill>
                  <a:schemeClr val="tx1"/>
                </a:solidFill>
              </a:rPr>
              <a:t>l’écoute est modifiée, la voix l’est aussi de manière immédiate et inconsciente</a:t>
            </a:r>
            <a:r>
              <a:rPr lang="fr-FR" sz="2400" b="1" dirty="0" smtClean="0">
                <a:solidFill>
                  <a:schemeClr val="tx1"/>
                </a:solidFill>
              </a:rPr>
              <a:t>. »</a:t>
            </a:r>
          </a:p>
          <a:p>
            <a:endParaRPr lang="fr-FR" sz="1500" b="1" dirty="0" smtClean="0">
              <a:solidFill>
                <a:schemeClr val="tx1"/>
              </a:solidFill>
            </a:endParaRPr>
          </a:p>
          <a:p>
            <a:r>
              <a:rPr lang="fr-FR" sz="2400" b="1" dirty="0" smtClean="0">
                <a:solidFill>
                  <a:schemeClr val="tx1"/>
                </a:solidFill>
              </a:rPr>
              <a:t>« La</a:t>
            </a:r>
            <a:r>
              <a:rPr lang="fr-FR" sz="2400" b="1" dirty="0">
                <a:solidFill>
                  <a:schemeClr val="tx1"/>
                </a:solidFill>
              </a:rPr>
              <a:t> </a:t>
            </a:r>
            <a:r>
              <a:rPr lang="fr-FR" sz="2400" b="1" dirty="0" smtClean="0">
                <a:solidFill>
                  <a:schemeClr val="tx1"/>
                </a:solidFill>
              </a:rPr>
              <a:t>stimulation </a:t>
            </a:r>
            <a:r>
              <a:rPr lang="fr-FR" sz="2400" b="1" dirty="0">
                <a:solidFill>
                  <a:schemeClr val="tx1"/>
                </a:solidFill>
              </a:rPr>
              <a:t>maintenue de la Méthode Tomatis® entraîne des améliorations durables (loi de rémanence</a:t>
            </a:r>
            <a:r>
              <a:rPr lang="fr-FR" sz="2400" b="1" dirty="0" smtClean="0">
                <a:solidFill>
                  <a:schemeClr val="tx1"/>
                </a:solidFill>
              </a:rPr>
              <a:t>). »</a:t>
            </a:r>
            <a:endParaRPr lang="fr-FR" sz="2400" dirty="0">
              <a:solidFill>
                <a:schemeClr val="tx1"/>
              </a:solidFill>
            </a:endParaRPr>
          </a:p>
          <a:p>
            <a:pPr marL="0" indent="0">
              <a:buNone/>
            </a:pPr>
            <a:r>
              <a:rPr lang="fr-FR" sz="2400" dirty="0">
                <a:solidFill>
                  <a:schemeClr val="tx1"/>
                </a:solidFill>
              </a:rPr>
              <a:t/>
            </a:r>
            <a:br>
              <a:rPr lang="fr-FR" sz="2400" dirty="0">
                <a:solidFill>
                  <a:schemeClr val="tx1"/>
                </a:solidFill>
              </a:rPr>
            </a:br>
            <a:r>
              <a:rPr lang="fr-FR" dirty="0" smtClean="0">
                <a:solidFill>
                  <a:schemeClr val="tx1"/>
                </a:solidFill>
              </a:rPr>
              <a:t>Ces </a:t>
            </a:r>
            <a:r>
              <a:rPr lang="fr-FR" dirty="0">
                <a:solidFill>
                  <a:schemeClr val="tx1"/>
                </a:solidFill>
              </a:rPr>
              <a:t>lois prennent toute leur </a:t>
            </a:r>
            <a:r>
              <a:rPr lang="fr-FR" dirty="0" smtClean="0">
                <a:solidFill>
                  <a:schemeClr val="tx1"/>
                </a:solidFill>
              </a:rPr>
              <a:t>valeur lorsqu’on les mets en relation </a:t>
            </a:r>
            <a:r>
              <a:rPr lang="fr-FR" dirty="0">
                <a:solidFill>
                  <a:schemeClr val="tx1"/>
                </a:solidFill>
              </a:rPr>
              <a:t>avec les fonctions de </a:t>
            </a:r>
            <a:r>
              <a:rPr lang="fr-FR" dirty="0" smtClean="0">
                <a:solidFill>
                  <a:schemeClr val="tx1"/>
                </a:solidFill>
              </a:rPr>
              <a:t>l'oreille</a:t>
            </a:r>
            <a:r>
              <a:rPr lang="fr-FR" dirty="0">
                <a:solidFill>
                  <a:schemeClr val="tx1"/>
                </a:solidFill>
              </a:rPr>
              <a:t>.</a:t>
            </a:r>
          </a:p>
        </p:txBody>
      </p:sp>
    </p:spTree>
    <p:extLst>
      <p:ext uri="{BB962C8B-B14F-4D97-AF65-F5344CB8AC3E}">
        <p14:creationId xmlns:p14="http://schemas.microsoft.com/office/powerpoint/2010/main" val="567621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613" y="-110063"/>
            <a:ext cx="7917921" cy="1507067"/>
          </a:xfrm>
        </p:spPr>
        <p:txBody>
          <a:bodyPr>
            <a:normAutofit/>
          </a:bodyPr>
          <a:lstStyle/>
          <a:p>
            <a:r>
              <a:rPr lang="fr-FR" sz="3400" dirty="0" smtClean="0"/>
              <a:t>Les TROIS fonctions de l’oreille</a:t>
            </a:r>
            <a:endParaRPr lang="fr-FR" sz="3400" dirty="0"/>
          </a:p>
        </p:txBody>
      </p:sp>
      <p:sp>
        <p:nvSpPr>
          <p:cNvPr id="3" name="Espace réservé du contenu 2"/>
          <p:cNvSpPr>
            <a:spLocks noGrp="1"/>
          </p:cNvSpPr>
          <p:nvPr>
            <p:ph idx="1"/>
          </p:nvPr>
        </p:nvSpPr>
        <p:spPr>
          <a:xfrm>
            <a:off x="-26984" y="1430870"/>
            <a:ext cx="11507788" cy="5460990"/>
          </a:xfrm>
        </p:spPr>
        <p:txBody>
          <a:bodyPr>
            <a:normAutofit fontScale="25000" lnSpcReduction="20000"/>
          </a:bodyPr>
          <a:lstStyle/>
          <a:p>
            <a:r>
              <a:rPr lang="fr-FR" sz="6400" b="1" dirty="0">
                <a:solidFill>
                  <a:schemeClr val="tx1"/>
                </a:solidFill>
              </a:rPr>
              <a:t>La fonction d'audition</a:t>
            </a:r>
            <a:r>
              <a:rPr lang="fr-FR" sz="6400" b="1" dirty="0" smtClean="0">
                <a:solidFill>
                  <a:schemeClr val="tx1"/>
                </a:solidFill>
              </a:rPr>
              <a:t>: </a:t>
            </a:r>
            <a:r>
              <a:rPr lang="fr-FR" sz="6400" dirty="0" smtClean="0">
                <a:solidFill>
                  <a:schemeClr val="tx1"/>
                </a:solidFill>
              </a:rPr>
              <a:t/>
            </a:r>
            <a:br>
              <a:rPr lang="fr-FR" sz="6400" dirty="0" smtClean="0">
                <a:solidFill>
                  <a:schemeClr val="tx1"/>
                </a:solidFill>
              </a:rPr>
            </a:br>
            <a:r>
              <a:rPr lang="fr-FR" sz="6400" dirty="0" smtClean="0">
                <a:solidFill>
                  <a:schemeClr val="tx1"/>
                </a:solidFill>
              </a:rPr>
              <a:t>La </a:t>
            </a:r>
            <a:r>
              <a:rPr lang="fr-FR" sz="6400" dirty="0">
                <a:solidFill>
                  <a:schemeClr val="tx1"/>
                </a:solidFill>
              </a:rPr>
              <a:t>cochlée transforme les sons en signaux nerveux transmis au cerveau</a:t>
            </a:r>
            <a:r>
              <a:rPr lang="fr-FR" sz="6400" dirty="0" smtClean="0">
                <a:solidFill>
                  <a:schemeClr val="tx1"/>
                </a:solidFill>
              </a:rPr>
              <a:t>.</a:t>
            </a:r>
            <a:r>
              <a:rPr lang="fr-FR" sz="6400" dirty="0">
                <a:solidFill>
                  <a:schemeClr val="tx1"/>
                </a:solidFill>
              </a:rPr>
              <a:t/>
            </a:r>
            <a:br>
              <a:rPr lang="fr-FR" sz="6400" dirty="0">
                <a:solidFill>
                  <a:schemeClr val="tx1"/>
                </a:solidFill>
              </a:rPr>
            </a:br>
            <a:r>
              <a:rPr lang="fr-FR" sz="6400" dirty="0">
                <a:solidFill>
                  <a:schemeClr val="tx1"/>
                </a:solidFill>
              </a:rPr>
              <a:t>Lorsque l’audition est perturbée, on voit apparaître non seulement des </a:t>
            </a:r>
            <a:r>
              <a:rPr lang="fr-FR" sz="6400" dirty="0" smtClean="0">
                <a:solidFill>
                  <a:schemeClr val="tx1"/>
                </a:solidFill>
              </a:rPr>
              <a:t/>
            </a:r>
            <a:br>
              <a:rPr lang="fr-FR" sz="6400" dirty="0" smtClean="0">
                <a:solidFill>
                  <a:schemeClr val="tx1"/>
                </a:solidFill>
              </a:rPr>
            </a:br>
            <a:r>
              <a:rPr lang="fr-FR" sz="6400" b="1" dirty="0" smtClean="0">
                <a:solidFill>
                  <a:schemeClr val="tx1"/>
                </a:solidFill>
              </a:rPr>
              <a:t>troubles </a:t>
            </a:r>
            <a:r>
              <a:rPr lang="fr-FR" sz="6400" b="1" dirty="0">
                <a:solidFill>
                  <a:schemeClr val="tx1"/>
                </a:solidFill>
              </a:rPr>
              <a:t>de discrimination, de </a:t>
            </a:r>
            <a:r>
              <a:rPr lang="fr-FR" sz="6400" b="1" dirty="0" smtClean="0">
                <a:solidFill>
                  <a:schemeClr val="tx1"/>
                </a:solidFill>
              </a:rPr>
              <a:t>spatialisation et </a:t>
            </a:r>
            <a:r>
              <a:rPr lang="fr-FR" sz="6400" b="1" dirty="0">
                <a:solidFill>
                  <a:schemeClr val="tx1"/>
                </a:solidFill>
              </a:rPr>
              <a:t>de </a:t>
            </a:r>
            <a:r>
              <a:rPr lang="fr-FR" sz="6400" b="1" dirty="0" smtClean="0">
                <a:solidFill>
                  <a:schemeClr val="tx1"/>
                </a:solidFill>
              </a:rPr>
              <a:t>latéralisation </a:t>
            </a:r>
            <a:r>
              <a:rPr lang="fr-FR" sz="6400" b="1" dirty="0">
                <a:solidFill>
                  <a:schemeClr val="tx1"/>
                </a:solidFill>
              </a:rPr>
              <a:t>auditive</a:t>
            </a:r>
            <a:r>
              <a:rPr lang="fr-FR" sz="6400" dirty="0">
                <a:solidFill>
                  <a:schemeClr val="tx1"/>
                </a:solidFill>
              </a:rPr>
              <a:t> </a:t>
            </a:r>
            <a:r>
              <a:rPr lang="fr-FR" sz="6400" dirty="0" smtClean="0">
                <a:solidFill>
                  <a:schemeClr val="tx1"/>
                </a:solidFill>
              </a:rPr>
              <a:t/>
            </a:r>
            <a:br>
              <a:rPr lang="fr-FR" sz="6400" dirty="0" smtClean="0">
                <a:solidFill>
                  <a:schemeClr val="tx1"/>
                </a:solidFill>
              </a:rPr>
            </a:br>
            <a:r>
              <a:rPr lang="fr-FR" sz="6400" dirty="0" smtClean="0">
                <a:solidFill>
                  <a:schemeClr val="tx1"/>
                </a:solidFill>
              </a:rPr>
              <a:t>mais </a:t>
            </a:r>
            <a:r>
              <a:rPr lang="fr-FR" sz="6400" dirty="0">
                <a:solidFill>
                  <a:schemeClr val="tx1"/>
                </a:solidFill>
              </a:rPr>
              <a:t>aussi une </a:t>
            </a:r>
            <a:r>
              <a:rPr lang="fr-FR" sz="6400" b="1" dirty="0">
                <a:solidFill>
                  <a:schemeClr val="tx1"/>
                </a:solidFill>
              </a:rPr>
              <a:t>perte de la capacité à extraire un message sonore du </a:t>
            </a:r>
            <a:r>
              <a:rPr lang="fr-FR" sz="6400" b="1" dirty="0" smtClean="0">
                <a:solidFill>
                  <a:schemeClr val="tx1"/>
                </a:solidFill>
              </a:rPr>
              <a:t/>
            </a:r>
            <a:br>
              <a:rPr lang="fr-FR" sz="6400" b="1" dirty="0" smtClean="0">
                <a:solidFill>
                  <a:schemeClr val="tx1"/>
                </a:solidFill>
              </a:rPr>
            </a:br>
            <a:r>
              <a:rPr lang="fr-FR" sz="6400" b="1" dirty="0" smtClean="0">
                <a:solidFill>
                  <a:schemeClr val="tx1"/>
                </a:solidFill>
              </a:rPr>
              <a:t>bruit </a:t>
            </a:r>
            <a:r>
              <a:rPr lang="fr-FR" sz="6400" b="1" dirty="0">
                <a:solidFill>
                  <a:schemeClr val="tx1"/>
                </a:solidFill>
              </a:rPr>
              <a:t>environnant =&gt; transmission de l’information est altérée. </a:t>
            </a:r>
            <a:r>
              <a:rPr lang="fr-FR" sz="6400" b="1" dirty="0" smtClean="0">
                <a:solidFill>
                  <a:schemeClr val="tx1"/>
                </a:solidFill>
              </a:rPr>
              <a:t/>
            </a:r>
            <a:br>
              <a:rPr lang="fr-FR" sz="6400" b="1" dirty="0" smtClean="0">
                <a:solidFill>
                  <a:schemeClr val="tx1"/>
                </a:solidFill>
              </a:rPr>
            </a:br>
            <a:r>
              <a:rPr lang="fr-FR" sz="6400" dirty="0" smtClean="0">
                <a:solidFill>
                  <a:schemeClr val="tx1"/>
                </a:solidFill>
              </a:rPr>
              <a:t>La </a:t>
            </a:r>
            <a:r>
              <a:rPr lang="fr-FR" sz="6400" dirty="0">
                <a:solidFill>
                  <a:schemeClr val="tx1"/>
                </a:solidFill>
              </a:rPr>
              <a:t>compréhension des messages ne peut alors se faire qu’au </a:t>
            </a:r>
            <a:r>
              <a:rPr lang="fr-FR" sz="6400" dirty="0" smtClean="0">
                <a:solidFill>
                  <a:schemeClr val="tx1"/>
                </a:solidFill>
              </a:rPr>
              <a:t>prix  </a:t>
            </a:r>
            <a:br>
              <a:rPr lang="fr-FR" sz="6400" dirty="0" smtClean="0">
                <a:solidFill>
                  <a:schemeClr val="tx1"/>
                </a:solidFill>
              </a:rPr>
            </a:br>
            <a:r>
              <a:rPr lang="fr-FR" sz="6400" dirty="0" smtClean="0">
                <a:solidFill>
                  <a:schemeClr val="tx1"/>
                </a:solidFill>
              </a:rPr>
              <a:t>d’efforts </a:t>
            </a:r>
            <a:r>
              <a:rPr lang="fr-FR" sz="6400" dirty="0">
                <a:solidFill>
                  <a:schemeClr val="tx1"/>
                </a:solidFill>
              </a:rPr>
              <a:t>, </a:t>
            </a:r>
            <a:r>
              <a:rPr lang="fr-FR" sz="6400" dirty="0" smtClean="0">
                <a:solidFill>
                  <a:schemeClr val="tx1"/>
                </a:solidFill>
              </a:rPr>
              <a:t>d’erreurs</a:t>
            </a:r>
            <a:r>
              <a:rPr lang="fr-FR" sz="6400" dirty="0">
                <a:solidFill>
                  <a:schemeClr val="tx1"/>
                </a:solidFill>
              </a:rPr>
              <a:t>, de fatigue, d’irritabilité, jusqu’à une fermeture sur soi</a:t>
            </a:r>
            <a:r>
              <a:rPr lang="fr-FR" sz="6400" dirty="0" smtClean="0">
                <a:solidFill>
                  <a:schemeClr val="tx1"/>
                </a:solidFill>
              </a:rPr>
              <a:t>.</a:t>
            </a:r>
            <a:br>
              <a:rPr lang="fr-FR" sz="6400" dirty="0" smtClean="0">
                <a:solidFill>
                  <a:schemeClr val="tx1"/>
                </a:solidFill>
              </a:rPr>
            </a:br>
            <a:r>
              <a:rPr lang="fr-FR" sz="6400" dirty="0" smtClean="0">
                <a:solidFill>
                  <a:schemeClr val="tx1"/>
                </a:solidFill>
              </a:rPr>
              <a:t>L’environnement </a:t>
            </a:r>
            <a:r>
              <a:rPr lang="fr-FR" sz="6400" dirty="0">
                <a:solidFill>
                  <a:schemeClr val="tx1"/>
                </a:solidFill>
              </a:rPr>
              <a:t>est ainsi vécu comme problématique. </a:t>
            </a:r>
            <a:r>
              <a:rPr lang="fr-FR" sz="6400" dirty="0" smtClean="0">
                <a:solidFill>
                  <a:schemeClr val="tx1"/>
                </a:solidFill>
              </a:rPr>
              <a:t/>
            </a:r>
            <a:br>
              <a:rPr lang="fr-FR" sz="6400" dirty="0" smtClean="0">
                <a:solidFill>
                  <a:schemeClr val="tx1"/>
                </a:solidFill>
              </a:rPr>
            </a:br>
            <a:r>
              <a:rPr lang="fr-FR" sz="6400" dirty="0" smtClean="0">
                <a:solidFill>
                  <a:schemeClr val="tx1"/>
                </a:solidFill>
              </a:rPr>
              <a:t>Dans </a:t>
            </a:r>
            <a:r>
              <a:rPr lang="fr-FR" sz="6400" dirty="0">
                <a:solidFill>
                  <a:schemeClr val="tx1"/>
                </a:solidFill>
              </a:rPr>
              <a:t>ces conditions, il est évident que l’attention et la mémorisation </a:t>
            </a:r>
            <a:r>
              <a:rPr lang="fr-FR" sz="6400" dirty="0" smtClean="0">
                <a:solidFill>
                  <a:schemeClr val="tx1"/>
                </a:solidFill>
              </a:rPr>
              <a:t/>
            </a:r>
            <a:br>
              <a:rPr lang="fr-FR" sz="6400" dirty="0" smtClean="0">
                <a:solidFill>
                  <a:schemeClr val="tx1"/>
                </a:solidFill>
              </a:rPr>
            </a:br>
            <a:r>
              <a:rPr lang="fr-FR" sz="6400" dirty="0" smtClean="0">
                <a:solidFill>
                  <a:schemeClr val="tx1"/>
                </a:solidFill>
              </a:rPr>
              <a:t>sont </a:t>
            </a:r>
            <a:r>
              <a:rPr lang="fr-FR" sz="6400" dirty="0">
                <a:solidFill>
                  <a:schemeClr val="tx1"/>
                </a:solidFill>
              </a:rPr>
              <a:t>déficientes</a:t>
            </a:r>
            <a:r>
              <a:rPr lang="fr-FR" sz="6400" dirty="0" smtClean="0">
                <a:solidFill>
                  <a:schemeClr val="tx1"/>
                </a:solidFill>
              </a:rPr>
              <a:t>.</a:t>
            </a:r>
          </a:p>
          <a:p>
            <a:endParaRPr lang="fr-FR" sz="4000" dirty="0" smtClean="0">
              <a:solidFill>
                <a:schemeClr val="tx1"/>
              </a:solidFill>
            </a:endParaRPr>
          </a:p>
          <a:p>
            <a:r>
              <a:rPr lang="fr-FR" sz="6400" b="1" dirty="0" smtClean="0">
                <a:solidFill>
                  <a:schemeClr val="tx1"/>
                </a:solidFill>
              </a:rPr>
              <a:t>La </a:t>
            </a:r>
            <a:r>
              <a:rPr lang="fr-FR" sz="6400" b="1" dirty="0">
                <a:solidFill>
                  <a:schemeClr val="tx1"/>
                </a:solidFill>
              </a:rPr>
              <a:t>fonction </a:t>
            </a:r>
            <a:r>
              <a:rPr lang="fr-FR" sz="6400" b="1" dirty="0" smtClean="0">
                <a:solidFill>
                  <a:schemeClr val="tx1"/>
                </a:solidFill>
              </a:rPr>
              <a:t>d'équilibre: </a:t>
            </a:r>
            <a:r>
              <a:rPr lang="fr-FR" sz="6400" dirty="0" smtClean="0">
                <a:solidFill>
                  <a:schemeClr val="tx1"/>
                </a:solidFill>
              </a:rPr>
              <a:t/>
            </a:r>
            <a:br>
              <a:rPr lang="fr-FR" sz="6400" dirty="0" smtClean="0">
                <a:solidFill>
                  <a:schemeClr val="tx1"/>
                </a:solidFill>
              </a:rPr>
            </a:br>
            <a:r>
              <a:rPr lang="fr-FR" sz="6400" dirty="0" smtClean="0">
                <a:solidFill>
                  <a:schemeClr val="tx1"/>
                </a:solidFill>
              </a:rPr>
              <a:t>Elle </a:t>
            </a:r>
            <a:r>
              <a:rPr lang="fr-FR" sz="6400" dirty="0">
                <a:solidFill>
                  <a:schemeClr val="tx1"/>
                </a:solidFill>
              </a:rPr>
              <a:t>dépend du </a:t>
            </a:r>
            <a:r>
              <a:rPr lang="fr-FR" sz="6400" dirty="0" smtClean="0">
                <a:solidFill>
                  <a:schemeClr val="tx1"/>
                </a:solidFill>
              </a:rPr>
              <a:t>vestibule et des canaux semi-circulaires (oreille interne) </a:t>
            </a:r>
            <a:r>
              <a:rPr lang="fr-FR" sz="6400" dirty="0">
                <a:solidFill>
                  <a:schemeClr val="tx1"/>
                </a:solidFill>
              </a:rPr>
              <a:t>qui informe le cerveau du moindre mouvement corporel. </a:t>
            </a:r>
            <a:r>
              <a:rPr lang="fr-FR" sz="6400" b="1" dirty="0" smtClean="0">
                <a:solidFill>
                  <a:schemeClr val="tx1"/>
                </a:solidFill>
              </a:rPr>
              <a:t>L’oreille </a:t>
            </a:r>
            <a:r>
              <a:rPr lang="fr-FR" sz="6400" b="1" dirty="0">
                <a:solidFill>
                  <a:schemeClr val="tx1"/>
                </a:solidFill>
              </a:rPr>
              <a:t>intervient donc dans le contrôle postural et le maintien de </a:t>
            </a:r>
            <a:r>
              <a:rPr lang="fr-FR" sz="6400" b="1" dirty="0" smtClean="0">
                <a:solidFill>
                  <a:schemeClr val="tx1"/>
                </a:solidFill>
              </a:rPr>
              <a:t>l’équilibre</a:t>
            </a:r>
            <a:r>
              <a:rPr lang="fr-FR" sz="6400" dirty="0">
                <a:solidFill>
                  <a:schemeClr val="tx1"/>
                </a:solidFill>
              </a:rPr>
              <a:t>:</a:t>
            </a:r>
            <a:endParaRPr lang="fr-FR" sz="6400" dirty="0" smtClean="0">
              <a:solidFill>
                <a:schemeClr val="tx1"/>
              </a:solidFill>
            </a:endParaRPr>
          </a:p>
          <a:p>
            <a:pPr lvl="1"/>
            <a:r>
              <a:rPr lang="fr-FR" sz="6200" dirty="0" smtClean="0">
                <a:solidFill>
                  <a:schemeClr val="tx1"/>
                </a:solidFill>
              </a:rPr>
              <a:t>Retrouver </a:t>
            </a:r>
            <a:r>
              <a:rPr lang="fr-FR" sz="6200" dirty="0">
                <a:solidFill>
                  <a:schemeClr val="tx1"/>
                </a:solidFill>
              </a:rPr>
              <a:t>sa </a:t>
            </a:r>
            <a:r>
              <a:rPr lang="fr-FR" sz="6200" dirty="0" smtClean="0">
                <a:solidFill>
                  <a:schemeClr val="tx1"/>
                </a:solidFill>
              </a:rPr>
              <a:t>verticalité et permettre au </a:t>
            </a:r>
            <a:r>
              <a:rPr lang="fr-FR" sz="6200" dirty="0">
                <a:solidFill>
                  <a:schemeClr val="tx1"/>
                </a:solidFill>
              </a:rPr>
              <a:t>squelette de se </a:t>
            </a:r>
            <a:r>
              <a:rPr lang="fr-FR" sz="6200" dirty="0" smtClean="0">
                <a:solidFill>
                  <a:schemeClr val="tx1"/>
                </a:solidFill>
              </a:rPr>
              <a:t>repositionner</a:t>
            </a:r>
          </a:p>
          <a:p>
            <a:pPr lvl="1"/>
            <a:r>
              <a:rPr lang="fr-FR" sz="6200" dirty="0" smtClean="0">
                <a:solidFill>
                  <a:schemeClr val="tx1"/>
                </a:solidFill>
              </a:rPr>
              <a:t>Harmoniser le corps grâce aux sons transmis à l’oreille </a:t>
            </a:r>
            <a:r>
              <a:rPr lang="fr-FR" sz="6200" dirty="0">
                <a:solidFill>
                  <a:schemeClr val="tx1"/>
                </a:solidFill>
              </a:rPr>
              <a:t>droite et </a:t>
            </a:r>
            <a:r>
              <a:rPr lang="fr-FR" sz="6200" dirty="0" smtClean="0">
                <a:solidFill>
                  <a:schemeClr val="tx1"/>
                </a:solidFill>
              </a:rPr>
              <a:t>à l’oreille </a:t>
            </a:r>
            <a:r>
              <a:rPr lang="fr-FR" sz="6200" dirty="0">
                <a:solidFill>
                  <a:schemeClr val="tx1"/>
                </a:solidFill>
              </a:rPr>
              <a:t>gauche </a:t>
            </a:r>
          </a:p>
          <a:p>
            <a:pPr lvl="1"/>
            <a:r>
              <a:rPr lang="fr-FR" sz="6200" b="1" dirty="0" smtClean="0">
                <a:solidFill>
                  <a:schemeClr val="tx1"/>
                </a:solidFill>
              </a:rPr>
              <a:t>Améliorer la motricité globale: moins anarchique, </a:t>
            </a:r>
            <a:r>
              <a:rPr lang="fr-FR" sz="6200" b="1" dirty="0">
                <a:solidFill>
                  <a:schemeClr val="tx1"/>
                </a:solidFill>
              </a:rPr>
              <a:t>plus </a:t>
            </a:r>
            <a:r>
              <a:rPr lang="fr-FR" sz="6200" b="1" dirty="0" smtClean="0">
                <a:solidFill>
                  <a:schemeClr val="tx1"/>
                </a:solidFill>
              </a:rPr>
              <a:t>fluide </a:t>
            </a:r>
            <a:r>
              <a:rPr lang="fr-FR" sz="6200" b="1" dirty="0">
                <a:solidFill>
                  <a:schemeClr val="tx1"/>
                </a:solidFill>
              </a:rPr>
              <a:t>et mieux </a:t>
            </a:r>
            <a:r>
              <a:rPr lang="fr-FR" sz="6200" b="1" dirty="0" smtClean="0">
                <a:solidFill>
                  <a:schemeClr val="tx1"/>
                </a:solidFill>
              </a:rPr>
              <a:t>organisée</a:t>
            </a:r>
            <a:r>
              <a:rPr lang="fr-FR" sz="6200" dirty="0">
                <a:solidFill>
                  <a:schemeClr val="tx1"/>
                </a:solidFill>
              </a:rPr>
              <a:t> </a:t>
            </a:r>
            <a:endParaRPr lang="fr-FR" sz="6200" dirty="0" smtClean="0">
              <a:solidFill>
                <a:schemeClr val="tx1"/>
              </a:solidFill>
            </a:endParaRPr>
          </a:p>
          <a:p>
            <a:pPr lvl="1"/>
            <a:r>
              <a:rPr lang="fr-FR" sz="6200" b="1" dirty="0" smtClean="0">
                <a:solidFill>
                  <a:schemeClr val="tx1"/>
                </a:solidFill>
              </a:rPr>
              <a:t>Permettre l’intégration </a:t>
            </a:r>
            <a:r>
              <a:rPr lang="fr-FR" sz="6200" b="1" dirty="0">
                <a:solidFill>
                  <a:schemeClr val="tx1"/>
                </a:solidFill>
              </a:rPr>
              <a:t>des rythmes musicaux et </a:t>
            </a:r>
            <a:r>
              <a:rPr lang="fr-FR" sz="6200" b="1" dirty="0" smtClean="0">
                <a:solidFill>
                  <a:schemeClr val="tx1"/>
                </a:solidFill>
              </a:rPr>
              <a:t>linguistiques</a:t>
            </a:r>
          </a:p>
          <a:p>
            <a:pPr marL="457200" lvl="1" indent="0">
              <a:buNone/>
            </a:pPr>
            <a:endParaRPr lang="fr-FR" sz="4000" dirty="0">
              <a:solidFill>
                <a:schemeClr val="tx1"/>
              </a:solidFill>
            </a:endParaRPr>
          </a:p>
          <a:p>
            <a:r>
              <a:rPr lang="fr-FR" sz="6400" b="1" dirty="0">
                <a:solidFill>
                  <a:schemeClr val="tx1"/>
                </a:solidFill>
              </a:rPr>
              <a:t>La fonction de </a:t>
            </a:r>
            <a:r>
              <a:rPr lang="fr-FR" sz="6400" b="1" dirty="0" smtClean="0">
                <a:solidFill>
                  <a:schemeClr val="tx1"/>
                </a:solidFill>
              </a:rPr>
              <a:t>dynamisation cérébrale: </a:t>
            </a:r>
            <a:r>
              <a:rPr lang="fr-FR" sz="6400" dirty="0" smtClean="0">
                <a:solidFill>
                  <a:schemeClr val="tx1"/>
                </a:solidFill>
              </a:rPr>
              <a:t/>
            </a:r>
            <a:br>
              <a:rPr lang="fr-FR" sz="6400" dirty="0" smtClean="0">
                <a:solidFill>
                  <a:schemeClr val="tx1"/>
                </a:solidFill>
              </a:rPr>
            </a:br>
            <a:r>
              <a:rPr lang="fr-FR" sz="6400" dirty="0" smtClean="0">
                <a:solidFill>
                  <a:schemeClr val="tx1"/>
                </a:solidFill>
              </a:rPr>
              <a:t>Elle </a:t>
            </a:r>
            <a:r>
              <a:rPr lang="fr-FR" sz="6400" dirty="0">
                <a:solidFill>
                  <a:schemeClr val="tx1"/>
                </a:solidFill>
              </a:rPr>
              <a:t>assure une fonction de « </a:t>
            </a:r>
            <a:r>
              <a:rPr lang="fr-FR" sz="6400" b="1" dirty="0">
                <a:solidFill>
                  <a:schemeClr val="tx1"/>
                </a:solidFill>
              </a:rPr>
              <a:t>charge corticale</a:t>
            </a:r>
            <a:r>
              <a:rPr lang="fr-FR" sz="6400" dirty="0">
                <a:solidFill>
                  <a:schemeClr val="tx1"/>
                </a:solidFill>
              </a:rPr>
              <a:t> ». Elle a donc besoin d’être stimulée pour </a:t>
            </a:r>
            <a:r>
              <a:rPr lang="fr-FR" sz="6400" dirty="0" smtClean="0">
                <a:solidFill>
                  <a:schemeClr val="tx1"/>
                </a:solidFill>
              </a:rPr>
              <a:t>dynamiser </a:t>
            </a:r>
            <a:r>
              <a:rPr lang="fr-FR" sz="6400" dirty="0">
                <a:solidFill>
                  <a:schemeClr val="tx1"/>
                </a:solidFill>
              </a:rPr>
              <a:t>le cerveau et le corps. Le son est nécessaire pour notre épanouissement personnel et en particulier lorsqu’il est riche en harmoniques hautes. En effet, ces sons dits dynamiques stimulent l’activité </a:t>
            </a:r>
            <a:r>
              <a:rPr lang="fr-FR" sz="6400" dirty="0" smtClean="0">
                <a:solidFill>
                  <a:schemeClr val="tx1"/>
                </a:solidFill>
              </a:rPr>
              <a:t>cérébrale =&gt; utilisation </a:t>
            </a:r>
            <a:r>
              <a:rPr lang="fr-FR" sz="6400" dirty="0">
                <a:solidFill>
                  <a:schemeClr val="tx1"/>
                </a:solidFill>
              </a:rPr>
              <a:t>principalement </a:t>
            </a:r>
            <a:r>
              <a:rPr lang="fr-FR" sz="6400" dirty="0" smtClean="0">
                <a:solidFill>
                  <a:schemeClr val="tx1"/>
                </a:solidFill>
              </a:rPr>
              <a:t>des</a:t>
            </a:r>
            <a:r>
              <a:rPr lang="fr-FR" sz="6400" dirty="0">
                <a:solidFill>
                  <a:schemeClr val="tx1"/>
                </a:solidFill>
              </a:rPr>
              <a:t> </a:t>
            </a:r>
            <a:r>
              <a:rPr lang="fr-FR" sz="6400" b="1" dirty="0" smtClean="0">
                <a:solidFill>
                  <a:schemeClr val="tx1"/>
                </a:solidFill>
              </a:rPr>
              <a:t>musiques </a:t>
            </a:r>
            <a:r>
              <a:rPr lang="fr-FR" sz="6400" b="1" dirty="0">
                <a:solidFill>
                  <a:schemeClr val="tx1"/>
                </a:solidFill>
              </a:rPr>
              <a:t>de </a:t>
            </a:r>
            <a:r>
              <a:rPr lang="fr-FR" sz="6400" b="1" dirty="0" smtClean="0">
                <a:solidFill>
                  <a:schemeClr val="tx1"/>
                </a:solidFill>
              </a:rPr>
              <a:t>Mozart. </a:t>
            </a:r>
            <a:r>
              <a:rPr lang="fr-FR" sz="6400" dirty="0">
                <a:solidFill>
                  <a:schemeClr val="tx1"/>
                </a:solidFill>
              </a:rPr>
              <a:t/>
            </a:r>
            <a:br>
              <a:rPr lang="fr-FR" sz="6400" dirty="0">
                <a:solidFill>
                  <a:schemeClr val="tx1"/>
                </a:solidFill>
              </a:rPr>
            </a:br>
            <a:endParaRPr lang="fr-FR" sz="6400" dirty="0">
              <a:solidFill>
                <a:schemeClr val="tx1"/>
              </a:solidFill>
            </a:endParaRPr>
          </a:p>
          <a:p>
            <a:r>
              <a:rPr lang="fr-FR" dirty="0">
                <a:solidFill>
                  <a:schemeClr val="tx1"/>
                </a:solidFill>
              </a:rPr>
              <a:t/>
            </a:r>
            <a:br>
              <a:rPr lang="fr-FR" dirty="0">
                <a:solidFill>
                  <a:schemeClr val="tx1"/>
                </a:solidFill>
              </a:rPr>
            </a:br>
            <a:endParaRPr lang="fr-FR" dirty="0">
              <a:solidFill>
                <a:schemeClr val="tx1"/>
              </a:solidFill>
            </a:endParaRPr>
          </a:p>
        </p:txBody>
      </p:sp>
      <p:pic>
        <p:nvPicPr>
          <p:cNvPr id="5" name="Picture 2" descr="Structure et fonctionnement de l’oreille hum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2112" y="228605"/>
            <a:ext cx="4629889" cy="327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679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7867" y="220140"/>
            <a:ext cx="11734800" cy="1507067"/>
          </a:xfrm>
        </p:spPr>
        <p:txBody>
          <a:bodyPr>
            <a:normAutofit/>
          </a:bodyPr>
          <a:lstStyle/>
          <a:p>
            <a:r>
              <a:rPr lang="fr-FR" sz="3200" dirty="0" smtClean="0"/>
              <a:t>LE Rôle INCONTOURNABLE des nerfs auditifs et vagues</a:t>
            </a:r>
            <a:endParaRPr lang="fr-FR" sz="3200" dirty="0"/>
          </a:p>
        </p:txBody>
      </p:sp>
      <p:sp>
        <p:nvSpPr>
          <p:cNvPr id="3" name="Espace réservé du contenu 2"/>
          <p:cNvSpPr>
            <a:spLocks noGrp="1"/>
          </p:cNvSpPr>
          <p:nvPr>
            <p:ph idx="1"/>
          </p:nvPr>
        </p:nvSpPr>
        <p:spPr>
          <a:xfrm>
            <a:off x="684211" y="1439333"/>
            <a:ext cx="10932055" cy="5130801"/>
          </a:xfrm>
        </p:spPr>
        <p:txBody>
          <a:bodyPr>
            <a:normAutofit fontScale="92500" lnSpcReduction="10000"/>
          </a:bodyPr>
          <a:lstStyle/>
          <a:p>
            <a:r>
              <a:rPr lang="fr-FR" dirty="0">
                <a:solidFill>
                  <a:schemeClr val="tx1"/>
                </a:solidFill>
              </a:rPr>
              <a:t>La méthode </a:t>
            </a:r>
            <a:r>
              <a:rPr lang="fr-FR" dirty="0" smtClean="0">
                <a:solidFill>
                  <a:schemeClr val="tx1"/>
                </a:solidFill>
              </a:rPr>
              <a:t>Tomatis</a:t>
            </a:r>
            <a:r>
              <a:rPr lang="fr-FR" b="1" dirty="0" smtClean="0"/>
              <a:t> </a:t>
            </a:r>
            <a:r>
              <a:rPr lang="fr-FR" b="1" dirty="0">
                <a:solidFill>
                  <a:schemeClr val="tx1"/>
                </a:solidFill>
              </a:rPr>
              <a:t>®</a:t>
            </a:r>
            <a:r>
              <a:rPr lang="fr-FR" dirty="0" smtClean="0">
                <a:solidFill>
                  <a:schemeClr val="tx1"/>
                </a:solidFill>
              </a:rPr>
              <a:t> </a:t>
            </a:r>
            <a:r>
              <a:rPr lang="fr-FR" dirty="0">
                <a:solidFill>
                  <a:schemeClr val="tx1"/>
                </a:solidFill>
              </a:rPr>
              <a:t>repose sur l’idée que </a:t>
            </a:r>
            <a:r>
              <a:rPr lang="fr-FR" b="1" dirty="0">
                <a:solidFill>
                  <a:schemeClr val="tx1"/>
                </a:solidFill>
              </a:rPr>
              <a:t>l’oreille ne sert pas seulement à entendre, mais aussi à stimuler le cerveau</a:t>
            </a:r>
            <a:r>
              <a:rPr lang="fr-FR" dirty="0">
                <a:solidFill>
                  <a:schemeClr val="tx1"/>
                </a:solidFill>
              </a:rPr>
              <a:t>. Les nerfs impliqués transmettent ces stimulations </a:t>
            </a:r>
            <a:r>
              <a:rPr lang="fr-FR" dirty="0" smtClean="0">
                <a:solidFill>
                  <a:schemeClr val="tx1"/>
                </a:solidFill>
              </a:rPr>
              <a:t>:</a:t>
            </a:r>
          </a:p>
          <a:p>
            <a:r>
              <a:rPr lang="fr-FR" b="1" dirty="0" smtClean="0">
                <a:solidFill>
                  <a:schemeClr val="tx1"/>
                </a:solidFill>
              </a:rPr>
              <a:t>1</a:t>
            </a:r>
            <a:r>
              <a:rPr lang="fr-FR" b="1" dirty="0">
                <a:solidFill>
                  <a:schemeClr val="tx1"/>
                </a:solidFill>
              </a:rPr>
              <a:t>. Nerf auditif (cochléaire)</a:t>
            </a:r>
          </a:p>
          <a:p>
            <a:pPr lvl="1"/>
            <a:r>
              <a:rPr lang="fr-FR" dirty="0">
                <a:solidFill>
                  <a:schemeClr val="tx1"/>
                </a:solidFill>
              </a:rPr>
              <a:t>Il transporte les sons de l’oreille interne vers le cerveau. </a:t>
            </a:r>
          </a:p>
          <a:p>
            <a:pPr lvl="1"/>
            <a:r>
              <a:rPr lang="fr-FR" dirty="0">
                <a:solidFill>
                  <a:schemeClr val="tx1"/>
                </a:solidFill>
              </a:rPr>
              <a:t>Dans la méthode Tomatis, des sons filtrés </a:t>
            </a:r>
            <a:r>
              <a:rPr lang="fr-FR" dirty="0" smtClean="0">
                <a:solidFill>
                  <a:schemeClr val="tx1"/>
                </a:solidFill>
              </a:rPr>
              <a:t>sont </a:t>
            </a:r>
            <a:r>
              <a:rPr lang="fr-FR" dirty="0">
                <a:solidFill>
                  <a:schemeClr val="tx1"/>
                </a:solidFill>
              </a:rPr>
              <a:t>utilisés pour </a:t>
            </a:r>
            <a:r>
              <a:rPr lang="fr-FR" b="1" dirty="0">
                <a:solidFill>
                  <a:schemeClr val="tx1"/>
                </a:solidFill>
              </a:rPr>
              <a:t>“rééduquer” l’écoute</a:t>
            </a:r>
            <a:r>
              <a:rPr lang="fr-FR" dirty="0">
                <a:solidFill>
                  <a:schemeClr val="tx1"/>
                </a:solidFill>
              </a:rPr>
              <a:t>. </a:t>
            </a:r>
          </a:p>
          <a:p>
            <a:pPr lvl="1"/>
            <a:r>
              <a:rPr lang="fr-FR" dirty="0">
                <a:solidFill>
                  <a:schemeClr val="tx1"/>
                </a:solidFill>
              </a:rPr>
              <a:t>Cette stimulation </a:t>
            </a:r>
            <a:r>
              <a:rPr lang="fr-FR" dirty="0" smtClean="0">
                <a:solidFill>
                  <a:schemeClr val="tx1"/>
                </a:solidFill>
              </a:rPr>
              <a:t>améliore </a:t>
            </a:r>
            <a:r>
              <a:rPr lang="fr-FR" dirty="0">
                <a:solidFill>
                  <a:schemeClr val="tx1"/>
                </a:solidFill>
              </a:rPr>
              <a:t>l’attention, le langage et la communication. </a:t>
            </a:r>
          </a:p>
          <a:p>
            <a:r>
              <a:rPr lang="fr-FR" b="1" dirty="0">
                <a:solidFill>
                  <a:schemeClr val="tx1"/>
                </a:solidFill>
              </a:rPr>
              <a:t>2. Nerf vague</a:t>
            </a:r>
          </a:p>
          <a:p>
            <a:pPr lvl="1"/>
            <a:r>
              <a:rPr lang="fr-FR" dirty="0">
                <a:solidFill>
                  <a:schemeClr val="tx1"/>
                </a:solidFill>
              </a:rPr>
              <a:t>Il relie le cerveau à plusieurs organes (cœur, poumons, système digestif). </a:t>
            </a:r>
          </a:p>
          <a:p>
            <a:pPr lvl="1"/>
            <a:r>
              <a:rPr lang="fr-FR" dirty="0">
                <a:solidFill>
                  <a:schemeClr val="tx1"/>
                </a:solidFill>
              </a:rPr>
              <a:t>La stimulation sonore </a:t>
            </a:r>
            <a:r>
              <a:rPr lang="fr-FR" dirty="0" smtClean="0">
                <a:solidFill>
                  <a:schemeClr val="tx1"/>
                </a:solidFill>
              </a:rPr>
              <a:t>influence </a:t>
            </a:r>
            <a:r>
              <a:rPr lang="fr-FR" dirty="0">
                <a:solidFill>
                  <a:schemeClr val="tx1"/>
                </a:solidFill>
              </a:rPr>
              <a:t>ce nerf et donc : </a:t>
            </a:r>
          </a:p>
          <a:p>
            <a:pPr lvl="2"/>
            <a:r>
              <a:rPr lang="fr-FR" dirty="0">
                <a:solidFill>
                  <a:schemeClr val="tx1"/>
                </a:solidFill>
              </a:rPr>
              <a:t>réguler les émotions </a:t>
            </a:r>
          </a:p>
          <a:p>
            <a:pPr lvl="2"/>
            <a:r>
              <a:rPr lang="fr-FR" dirty="0">
                <a:solidFill>
                  <a:schemeClr val="tx1"/>
                </a:solidFill>
              </a:rPr>
              <a:t>réduire le stress </a:t>
            </a:r>
          </a:p>
          <a:p>
            <a:pPr lvl="2"/>
            <a:r>
              <a:rPr lang="fr-FR" dirty="0">
                <a:solidFill>
                  <a:schemeClr val="tx1"/>
                </a:solidFill>
              </a:rPr>
              <a:t>améliorer la posture et la voix </a:t>
            </a:r>
          </a:p>
          <a:p>
            <a:pPr marL="0" indent="0">
              <a:buNone/>
            </a:pPr>
            <a:r>
              <a:rPr lang="fr-FR" b="1" dirty="0" smtClean="0">
                <a:solidFill>
                  <a:schemeClr val="tx1"/>
                </a:solidFill>
              </a:rPr>
              <a:t>=&gt; </a:t>
            </a:r>
            <a:r>
              <a:rPr lang="fr-FR" dirty="0" smtClean="0">
                <a:solidFill>
                  <a:schemeClr val="tx1"/>
                </a:solidFill>
              </a:rPr>
              <a:t>Les nerfs sont </a:t>
            </a:r>
            <a:r>
              <a:rPr lang="fr-FR" dirty="0">
                <a:solidFill>
                  <a:schemeClr val="tx1"/>
                </a:solidFill>
              </a:rPr>
              <a:t>considérés comme les </a:t>
            </a:r>
            <a:r>
              <a:rPr lang="fr-FR" b="1" dirty="0">
                <a:solidFill>
                  <a:schemeClr val="tx1"/>
                </a:solidFill>
              </a:rPr>
              <a:t>voies de transmission</a:t>
            </a:r>
            <a:r>
              <a:rPr lang="fr-FR" dirty="0">
                <a:solidFill>
                  <a:schemeClr val="tx1"/>
                </a:solidFill>
              </a:rPr>
              <a:t> permettant aux stimulations sonores d’agir sur le cerveau et le </a:t>
            </a:r>
            <a:r>
              <a:rPr lang="fr-FR" dirty="0" smtClean="0">
                <a:solidFill>
                  <a:schemeClr val="tx1"/>
                </a:solidFill>
              </a:rPr>
              <a:t>corps.</a:t>
            </a:r>
          </a:p>
        </p:txBody>
      </p:sp>
    </p:spTree>
    <p:extLst>
      <p:ext uri="{BB962C8B-B14F-4D97-AF65-F5344CB8AC3E}">
        <p14:creationId xmlns:p14="http://schemas.microsoft.com/office/powerpoint/2010/main" val="575852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211" y="8467"/>
            <a:ext cx="10184679" cy="1507067"/>
          </a:xfrm>
        </p:spPr>
        <p:txBody>
          <a:bodyPr/>
          <a:lstStyle/>
          <a:p>
            <a:r>
              <a:rPr lang="fr-FR" dirty="0" smtClean="0"/>
              <a:t>LES FONDEMENTS DE LA METHODE TOMATIS</a:t>
            </a:r>
            <a:endParaRPr lang="fr-FR" dirty="0"/>
          </a:p>
        </p:txBody>
      </p:sp>
      <p:pic>
        <p:nvPicPr>
          <p:cNvPr id="6" name="Image 5"/>
          <p:cNvPicPr>
            <a:picLocks noChangeAspect="1"/>
          </p:cNvPicPr>
          <p:nvPr/>
        </p:nvPicPr>
        <p:blipFill rotWithShape="1">
          <a:blip r:embed="rId2"/>
          <a:srcRect l="40045" t="32387" r="41427" b="35227"/>
          <a:stretch/>
        </p:blipFill>
        <p:spPr>
          <a:xfrm>
            <a:off x="9889067" y="5339294"/>
            <a:ext cx="2302933" cy="1550307"/>
          </a:xfrm>
          <a:prstGeom prst="rect">
            <a:avLst/>
          </a:prstGeom>
        </p:spPr>
      </p:pic>
      <p:sp>
        <p:nvSpPr>
          <p:cNvPr id="7" name="ZoneTexte 6"/>
          <p:cNvSpPr txBox="1"/>
          <p:nvPr/>
        </p:nvSpPr>
        <p:spPr>
          <a:xfrm>
            <a:off x="203201" y="1270002"/>
            <a:ext cx="11819466" cy="4708981"/>
          </a:xfrm>
          <a:prstGeom prst="rect">
            <a:avLst/>
          </a:prstGeom>
          <a:noFill/>
        </p:spPr>
        <p:txBody>
          <a:bodyPr wrap="square" rtlCol="0">
            <a:spAutoFit/>
          </a:bodyPr>
          <a:lstStyle/>
          <a:p>
            <a:pPr algn="ctr"/>
            <a:r>
              <a:rPr lang="fr-FR" sz="2000" b="1" dirty="0"/>
              <a:t>« L’écoute est la capacité à pouvoir utiliser son audition d’une manière volontaire </a:t>
            </a:r>
            <a:r>
              <a:rPr lang="fr-FR" sz="2000" b="1" dirty="0" smtClean="0"/>
              <a:t>et </a:t>
            </a:r>
            <a:r>
              <a:rPr lang="fr-FR" sz="2000" b="1" dirty="0"/>
              <a:t>attentive dans le but d’apprendre et de communiquer. </a:t>
            </a:r>
            <a:r>
              <a:rPr lang="fr-FR" sz="2000" b="1" dirty="0" smtClean="0"/>
              <a:t>»</a:t>
            </a:r>
          </a:p>
          <a:p>
            <a:endParaRPr lang="fr-FR" sz="2000" dirty="0"/>
          </a:p>
          <a:p>
            <a:r>
              <a:rPr lang="fr-FR" sz="2000" dirty="0"/>
              <a:t>Créer un outil pédagogique : </a:t>
            </a:r>
            <a:r>
              <a:rPr lang="fr-FR" sz="2000" b="1" dirty="0"/>
              <a:t>Oreille Electronique </a:t>
            </a:r>
            <a:r>
              <a:rPr lang="fr-FR" sz="2000" dirty="0"/>
              <a:t>= </a:t>
            </a:r>
            <a:r>
              <a:rPr lang="fr-FR" sz="2000" dirty="0" err="1"/>
              <a:t>Talksup</a:t>
            </a:r>
            <a:r>
              <a:rPr lang="fr-FR" sz="2000" dirty="0"/>
              <a:t> =&gt; </a:t>
            </a:r>
            <a:r>
              <a:rPr lang="fr-FR" sz="2000" dirty="0" smtClean="0"/>
              <a:t>Maestro (janvier 2026)</a:t>
            </a:r>
          </a:p>
          <a:p>
            <a:endParaRPr lang="fr-FR" sz="2000" dirty="0"/>
          </a:p>
          <a:p>
            <a:pPr marL="0" lvl="1"/>
            <a:r>
              <a:rPr lang="fr-FR" sz="2000" dirty="0" smtClean="0"/>
              <a:t>=&gt; Redonner </a:t>
            </a:r>
            <a:r>
              <a:rPr lang="fr-FR" sz="2000" dirty="0"/>
              <a:t>aux muscles de l’oreille moyenne leur pleine capacité de fonctionnement </a:t>
            </a:r>
            <a:r>
              <a:rPr lang="fr-FR" sz="2000" dirty="0" smtClean="0"/>
              <a:t>grâce notamment aux musiques filtrées de Mozart </a:t>
            </a:r>
            <a:r>
              <a:rPr lang="fr-FR" sz="2000" dirty="0"/>
              <a:t>qui alternativement</a:t>
            </a:r>
            <a:r>
              <a:rPr lang="fr-FR" sz="2000" dirty="0" smtClean="0"/>
              <a:t>: (</a:t>
            </a:r>
            <a:r>
              <a:rPr lang="fr-FR" sz="2000" b="1" i="1" dirty="0" smtClean="0"/>
              <a:t>Extrait sonore)</a:t>
            </a:r>
            <a:endParaRPr lang="fr-FR" sz="2000" b="1" dirty="0"/>
          </a:p>
          <a:p>
            <a:pPr lvl="1"/>
            <a:r>
              <a:rPr lang="fr-FR" sz="2000" dirty="0" smtClean="0"/>
              <a:t>-   Mettent </a:t>
            </a:r>
            <a:r>
              <a:rPr lang="fr-FR" sz="2000" dirty="0"/>
              <a:t>l’oreille au « repos » ou au « travail </a:t>
            </a:r>
            <a:r>
              <a:rPr lang="fr-FR" sz="2000" dirty="0" smtClean="0"/>
              <a:t>» en changeant de façon soudaine et imprévisible le timbre et l’intensité</a:t>
            </a:r>
            <a:endParaRPr lang="fr-FR" sz="2000" dirty="0"/>
          </a:p>
          <a:p>
            <a:pPr marL="800100" lvl="1" indent="-342900">
              <a:buFontTx/>
              <a:buChar char="-"/>
            </a:pPr>
            <a:r>
              <a:rPr lang="fr-FR" sz="2000" dirty="0" smtClean="0"/>
              <a:t>Varient </a:t>
            </a:r>
            <a:r>
              <a:rPr lang="fr-FR" sz="2000" dirty="0"/>
              <a:t>entre des canaux </a:t>
            </a:r>
            <a:r>
              <a:rPr lang="fr-FR" sz="2000" dirty="0" smtClean="0"/>
              <a:t>aigus (tension) </a:t>
            </a:r>
            <a:r>
              <a:rPr lang="fr-FR" sz="2000" dirty="0"/>
              <a:t>et des canaux </a:t>
            </a:r>
            <a:r>
              <a:rPr lang="fr-FR" sz="2000" dirty="0" smtClean="0"/>
              <a:t>graves (relâchement)</a:t>
            </a:r>
          </a:p>
          <a:p>
            <a:pPr marL="800100" lvl="1" indent="-342900">
              <a:buFontTx/>
              <a:buChar char="-"/>
            </a:pPr>
            <a:r>
              <a:rPr lang="fr-FR" sz="2000" dirty="0" smtClean="0"/>
              <a:t>Et ce </a:t>
            </a:r>
            <a:r>
              <a:rPr lang="fr-FR" sz="2000" dirty="0"/>
              <a:t>par conduction aérienne et </a:t>
            </a:r>
            <a:r>
              <a:rPr lang="fr-FR" sz="2000" dirty="0" smtClean="0"/>
              <a:t>par conduction osseuse</a:t>
            </a:r>
          </a:p>
          <a:p>
            <a:pPr lvl="1"/>
            <a:endParaRPr lang="fr-FR" sz="2000" dirty="0"/>
          </a:p>
          <a:p>
            <a:r>
              <a:rPr lang="fr-FR" sz="2000" dirty="0" smtClean="0"/>
              <a:t>Cette </a:t>
            </a:r>
            <a:r>
              <a:rPr lang="fr-FR" sz="2000" dirty="0"/>
              <a:t>gymnastique répétée va permettre d’optimiser la transmission du </a:t>
            </a:r>
            <a:r>
              <a:rPr lang="fr-FR" sz="2000" dirty="0" smtClean="0"/>
              <a:t>message au cerveau et de rétablir </a:t>
            </a:r>
            <a:r>
              <a:rPr lang="fr-FR" sz="2000" dirty="0"/>
              <a:t>les connexions neuronales ou d’en créer de </a:t>
            </a:r>
            <a:r>
              <a:rPr lang="fr-FR" sz="2000" dirty="0" smtClean="0"/>
              <a:t>nouvelles:</a:t>
            </a:r>
            <a:br>
              <a:rPr lang="fr-FR" sz="2000" dirty="0" smtClean="0"/>
            </a:br>
            <a:r>
              <a:rPr lang="fr-FR" sz="2000" b="1" dirty="0" smtClean="0"/>
              <a:t>la boucle </a:t>
            </a:r>
            <a:r>
              <a:rPr lang="fr-FR" sz="2000" b="1" dirty="0"/>
              <a:t>audio vocale</a:t>
            </a:r>
            <a:r>
              <a:rPr lang="fr-FR" sz="2000" dirty="0"/>
              <a:t>: « On ne peut émettre que ce que l’on </a:t>
            </a:r>
            <a:r>
              <a:rPr lang="fr-FR" sz="2000" dirty="0" smtClean="0"/>
              <a:t>entend »</a:t>
            </a:r>
            <a:endParaRPr lang="fr-FR" sz="2000" dirty="0"/>
          </a:p>
        </p:txBody>
      </p:sp>
    </p:spTree>
    <p:extLst>
      <p:ext uri="{BB962C8B-B14F-4D97-AF65-F5344CB8AC3E}">
        <p14:creationId xmlns:p14="http://schemas.microsoft.com/office/powerpoint/2010/main" val="2988883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9901" y="152400"/>
            <a:ext cx="11336360" cy="1388533"/>
          </a:xfrm>
        </p:spPr>
        <p:txBody>
          <a:bodyPr>
            <a:normAutofit/>
          </a:bodyPr>
          <a:lstStyle/>
          <a:p>
            <a:r>
              <a:rPr lang="fr-FR" sz="3000" dirty="0" smtClean="0"/>
              <a:t>L’implication du système auditif dans notre quotidien</a:t>
            </a:r>
            <a:endParaRPr lang="fr-FR" sz="3000" dirty="0"/>
          </a:p>
        </p:txBody>
      </p:sp>
      <p:pic>
        <p:nvPicPr>
          <p:cNvPr id="4" name="Espace réservé du contenu 3"/>
          <p:cNvPicPr>
            <a:picLocks noGrp="1" noChangeAspect="1"/>
          </p:cNvPicPr>
          <p:nvPr>
            <p:ph idx="1"/>
          </p:nvPr>
        </p:nvPicPr>
        <p:blipFill rotWithShape="1">
          <a:blip r:embed="rId2"/>
          <a:srcRect l="19000" t="27898" r="19509" b="11696"/>
          <a:stretch/>
        </p:blipFill>
        <p:spPr>
          <a:xfrm>
            <a:off x="1772723" y="1388530"/>
            <a:ext cx="8906972" cy="5452532"/>
          </a:xfrm>
          <a:prstGeom prst="rect">
            <a:avLst/>
          </a:prstGeom>
        </p:spPr>
      </p:pic>
    </p:spTree>
    <p:extLst>
      <p:ext uri="{BB962C8B-B14F-4D97-AF65-F5344CB8AC3E}">
        <p14:creationId xmlns:p14="http://schemas.microsoft.com/office/powerpoint/2010/main" val="1094667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eur">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587</TotalTime>
  <Words>966</Words>
  <Application>Microsoft Office PowerPoint</Application>
  <PresentationFormat>Grand écran</PresentationFormat>
  <Paragraphs>147</Paragraphs>
  <Slides>30</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30</vt:i4>
      </vt:variant>
    </vt:vector>
  </HeadingPairs>
  <TitlesOfParts>
    <vt:vector size="34" baseType="lpstr">
      <vt:lpstr>Calibri</vt:lpstr>
      <vt:lpstr>Century Gothic</vt:lpstr>
      <vt:lpstr>Wingdings 3</vt:lpstr>
      <vt:lpstr>Secteur</vt:lpstr>
      <vt:lpstr>La methode tomatis </vt:lpstr>
      <vt:lpstr>Séverine GANGNEUX</vt:lpstr>
      <vt:lpstr>LES EFFETS DE LA METHODE TOMATIS ® SUR NOTRE PLASTICITE CEREBRALE</vt:lpstr>
      <vt:lpstr>Pr Alfred tomatis (1920-2001)</vt:lpstr>
      <vt:lpstr>LES 3 PRINCIPES TOMATIS®</vt:lpstr>
      <vt:lpstr>Les TROIS fonctions de l’oreille</vt:lpstr>
      <vt:lpstr>LE Rôle INCONTOURNABLE des nerfs auditifs et vagues</vt:lpstr>
      <vt:lpstr>LES FONDEMENTS DE LA METHODE TOMATIS</vt:lpstr>
      <vt:lpstr>L’implication du système auditif dans notre quotidien</vt:lpstr>
      <vt:lpstr>BILAN : anamnèse (TEQ) et test d’écoute </vt:lpstr>
      <vt:lpstr>PROGRAMME PERSONNALISE :</vt:lpstr>
      <vt:lpstr>Quel matériel pour qui?</vt:lpstr>
      <vt:lpstr>LE SUIVI DES SEANCES a votre domicile</vt:lpstr>
      <vt:lpstr>LES Domaines d’application</vt:lpstr>
      <vt:lpstr>LES TROUBLES DE LA MOTRICITE</vt:lpstr>
      <vt:lpstr>LES TROUBLES DE LA COMMUNICATION</vt:lpstr>
      <vt:lpstr>Les troubles du comportement</vt:lpstr>
      <vt:lpstr>TDAH</vt:lpstr>
      <vt:lpstr>Les troubles des apprentissages</vt:lpstr>
      <vt:lpstr>Présentation PowerPoint</vt:lpstr>
      <vt:lpstr>Présentation PowerPoint</vt:lpstr>
      <vt:lpstr>Les troubles du spectre autistique (TSA), le syndrome d'Asperger, les troubles du traitement sensoriel, ou le syndrome de Down (Trisomie 21).   </vt:lpstr>
      <vt:lpstr>LA METHODE TOMATIS EST UNE THERAPIE COMPLEMENTAIRE </vt:lpstr>
      <vt:lpstr>equilibre emotionnel: REGULER SES EMOTIONS ET SE RECHARGER</vt:lpstr>
      <vt:lpstr>Présentation PowerPoint</vt:lpstr>
      <vt:lpstr>Troubles auditifs:   ACOUPHENES:</vt:lpstr>
      <vt:lpstr>Marie-Laurence, 61 ans, pertes auditives </vt:lpstr>
      <vt:lpstr>integration des langues étrangères</vt:lpstr>
      <vt:lpstr>Merci pour votre écoute  et  merci d’avance pour les connexions que vous créerez!</vt:lpstr>
      <vt:lpstr>La musique a un impact sur l’ensemble du cerveau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methode tomatis</dc:title>
  <dc:creator>User</dc:creator>
  <cp:lastModifiedBy>User</cp:lastModifiedBy>
  <cp:revision>120</cp:revision>
  <dcterms:created xsi:type="dcterms:W3CDTF">2026-04-10T13:09:04Z</dcterms:created>
  <dcterms:modified xsi:type="dcterms:W3CDTF">2026-05-08T09:36:26Z</dcterms:modified>
</cp:coreProperties>
</file>