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56" r:id="rId3"/>
    <p:sldId id="258" r:id="rId4"/>
    <p:sldId id="259" r:id="rId5"/>
    <p:sldId id="260" r:id="rId6"/>
    <p:sldId id="261" r:id="rId7"/>
    <p:sldId id="262" r:id="rId8"/>
    <p:sldId id="257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7" r:id="rId23"/>
    <p:sldId id="278" r:id="rId24"/>
    <p:sldId id="279" r:id="rId25"/>
    <p:sldId id="283" r:id="rId26"/>
    <p:sldId id="282" r:id="rId27"/>
    <p:sldId id="284" r:id="rId28"/>
    <p:sldId id="285" r:id="rId29"/>
    <p:sldId id="287" r:id="rId30"/>
    <p:sldId id="286" r:id="rId31"/>
    <p:sldId id="281" r:id="rId32"/>
    <p:sldId id="280" r:id="rId33"/>
    <p:sldId id="288" r:id="rId3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71" d="100"/>
          <a:sy n="71" d="100"/>
        </p:scale>
        <p:origin x="403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0BC8D2-F611-A7C9-C5BE-A612A2ED8C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E0278FE-5476-5CFF-5157-B55D1A6F0F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178C12A-9C42-FF0A-360C-D74FD19493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B5BF6-87E1-45D4-A094-ED4489B49386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3D584AD-65A3-0968-56AD-1E5F028C6D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8909442-B020-29E8-E64D-215C8F182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18816-C126-40F8-9425-4C608D1FAD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94628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drape"/>
      </p:transition>
    </mc:Choice>
    <mc:Fallback xmlns="">
      <p:transition spd="slow" advClick="0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9064D2-AF82-6C51-E06C-96D4719476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F44158C-02E6-EB31-50AB-FF1570B51A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653F424-B2FE-D53F-6147-07582117F6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B5BF6-87E1-45D4-A094-ED4489B49386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F8E1864-08E7-7CE4-C863-7A057FD674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00B9688-7220-1A15-E701-98EF51FB69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18816-C126-40F8-9425-4C608D1FAD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1041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drape"/>
      </p:transition>
    </mc:Choice>
    <mc:Fallback xmlns="">
      <p:transition spd="slow" advClick="0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D77DD8-6341-C6FE-C473-6F81F4F22F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7DE1722-5C40-D4A5-A707-5ED31EEAF2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CC84C81-D4F2-FBCA-4358-499A93AD61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B5BF6-87E1-45D4-A094-ED4489B49386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F862A0-0EA5-C44B-5FA3-F3A24349B2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66125A9-D217-1B94-BE26-70F3724FD3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18816-C126-40F8-9425-4C608D1FAD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79593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drape"/>
      </p:transition>
    </mc:Choice>
    <mc:Fallback xmlns="">
      <p:transition spd="slow" advClick="0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7B4A24-0730-5A23-EC9A-4399EB7508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DFB61ED-97E3-46E7-2185-A9CFD8C72D2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A8F9493-7037-4D39-2407-4DD2A413C0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E908D41-9EE5-2021-00AF-3F50BE22A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B5BF6-87E1-45D4-A094-ED4489B49386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E95B08B-1EF6-92A5-3465-078641B264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11B6E35-A917-7140-4B5A-D1037A86E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18816-C126-40F8-9425-4C608D1FAD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96763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drape"/>
      </p:transition>
    </mc:Choice>
    <mc:Fallback xmlns="">
      <p:transition spd="slow" advClick="0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8DC7A5-FE5D-623E-3518-5C764E26B1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F891A72-EBC0-8128-3FA7-B6F20466F4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6A9BC1F-006D-ACE2-3503-673AD161CA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AAA37E1-7890-D00D-7479-F5C22DAAB57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1F23CB6-FA9A-E42A-6282-5CB5358224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54D1B9E-278D-3EF2-57D5-2D14487572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B5BF6-87E1-45D4-A094-ED4489B49386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4DA05B5-6C28-7CC6-44F4-4C46AD6336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B13E2A4-B224-8E0C-3001-853B8023B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18816-C126-40F8-9425-4C608D1FAD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77105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drape"/>
      </p:transition>
    </mc:Choice>
    <mc:Fallback xmlns="">
      <p:transition spd="slow" advClick="0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4A90EF-B88D-271C-F0FB-862D75211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4DF86609-A9BF-7455-1E8A-A2571CD450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B5BF6-87E1-45D4-A094-ED4489B49386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57725EC-5EE5-C5B8-9526-7FABC1ADB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05517D6-6A68-4FB6-C163-06C3D99B2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18816-C126-40F8-9425-4C608D1FAD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87929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drape"/>
      </p:transition>
    </mc:Choice>
    <mc:Fallback xmlns="">
      <p:transition spd="slow" advClick="0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E7DD431-045A-31D8-6E93-2B594CD9A5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B5BF6-87E1-45D4-A094-ED4489B49386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5A2637E-31C9-4F4C-87E8-B43DB32FCA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7A36894-2B87-3E30-E62C-F11946040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18816-C126-40F8-9425-4C608D1FAD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4161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drape"/>
      </p:transition>
    </mc:Choice>
    <mc:Fallback xmlns="">
      <p:transition spd="slow" advClick="0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620845-5CAD-B86A-171A-B351F615FD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D6CDC52-C6C0-B580-5DE9-E9FD7741F2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3BE1DB8-5BC3-0F40-8D13-7C8C69432E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AE26B71-46F9-C380-4E4D-97F36388F3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B5BF6-87E1-45D4-A094-ED4489B49386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475D568-998A-8916-FA5B-A19830C05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C9E95EA-DCAE-E10A-B25E-1F0F7D7097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18816-C126-40F8-9425-4C608D1FAD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45155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drape"/>
      </p:transition>
    </mc:Choice>
    <mc:Fallback xmlns="">
      <p:transition spd="slow" advClick="0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C4F79C-1133-45E9-4C83-D8CC0FB157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F1C6556-17A1-F657-DCE3-07FB5A7A0D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8855253-07A1-CDCB-EAD9-3B2157ADB2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F6455DA-3F89-2A69-1C62-4B023FBFA7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B5BF6-87E1-45D4-A094-ED4489B49386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95CF456-E827-BCE5-72F4-FB9B25911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AEFE65-0E12-A524-9B8C-5E6CBEBF8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18816-C126-40F8-9425-4C608D1FAD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29792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drape"/>
      </p:transition>
    </mc:Choice>
    <mc:Fallback xmlns="">
      <p:transition spd="slow" advClick="0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704E2B-5278-4F59-EB59-51DDD9A44F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EA7C8E9-8C32-1E8F-1751-609BDE7A07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3424D1D-2ABD-FC68-FE70-0DC92A02FF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B5BF6-87E1-45D4-A094-ED4489B49386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6AFE85C-9D0E-15EB-5FBE-667D515302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83D4CB-BE46-2D13-AFB7-63E776AAEA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18816-C126-40F8-9425-4C608D1FAD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88132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drape"/>
      </p:transition>
    </mc:Choice>
    <mc:Fallback xmlns="">
      <p:transition spd="slow" advClick="0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B2CD87A-8DDC-47B1-3C38-FD408EBDCA5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A453E06-D24E-9C2A-3743-2399219EAF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78F640-E2AD-6F1B-642F-7CD07ACBE1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B5BF6-87E1-45D4-A094-ED4489B49386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F3FA3A9-B6AB-52D2-9B3A-71015FDA13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D0E41E3-F80C-58AE-9977-F4726A6510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A18816-C126-40F8-9425-4C608D1FAD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68031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drape"/>
      </p:transition>
    </mc:Choice>
    <mc:Fallback xmlns="">
      <p:transition spd="slow" advClick="0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C1DB9A3E-F726-B147-0071-3E8FD1A6E5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B6BCC1F-BB56-56CB-D398-7ABFABDD73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0067541-5297-3F4D-FF04-9C9F7162F3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8B5BF6-87E1-45D4-A094-ED4489B49386}" type="datetimeFigureOut">
              <a:rPr lang="fr-FR" smtClean="0"/>
              <a:t>08/05/2026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C6A9702-C279-623D-76E4-6C0C676E0C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D6CD26C-D3C7-F3A1-FE71-3EF0A7E29C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A18816-C126-40F8-9425-4C608D1FAD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0849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drape"/>
      </p:transition>
    </mc:Choice>
    <mc:Fallback xmlns="">
      <p:transition spd="slow" advClick="0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6F82C30-7CF4-3397-FD82-BE23F107D2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000" y="836939"/>
            <a:ext cx="8370000" cy="55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592F259-58B4-2B03-DF2B-EEB0CF625BD9}"/>
              </a:ext>
            </a:extLst>
          </p:cNvPr>
          <p:cNvSpPr/>
          <p:nvPr/>
        </p:nvSpPr>
        <p:spPr>
          <a:xfrm>
            <a:off x="2676101" y="0"/>
            <a:ext cx="662829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GORGES de l’AVEYRON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603005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drape"/>
        <p:sndAc>
          <p:stSnd loop="1">
            <p:snd r:embed="rId2" name="Mon Aveyron par André Roques.wav"/>
          </p:stSnd>
        </p:sndAc>
      </p:transition>
    </mc:Choice>
    <mc:Fallback xmlns="">
      <p:transition spd="slow" advClick="0" advTm="12000">
        <p:fade/>
        <p:sndAc>
          <p:stSnd loop="1">
            <p:snd r:embed="rId4" name="Mon Aveyron par André Roque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784B6EBA-364C-01D0-C2E3-50F5364384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345" y="936204"/>
            <a:ext cx="8100001" cy="54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7C361423-C9FC-8FEB-016E-935E3F15EE13}"/>
              </a:ext>
            </a:extLst>
          </p:cNvPr>
          <p:cNvSpPr txBox="1"/>
          <p:nvPr/>
        </p:nvSpPr>
        <p:spPr>
          <a:xfrm>
            <a:off x="1054248" y="105207"/>
            <a:ext cx="118692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Découverte sur le parcours des Gorges de localités et sites superbes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     Roc d’</a:t>
            </a:r>
            <a:r>
              <a:rPr lang="fr-FR" sz="2400" b="1" i="1" dirty="0" err="1">
                <a:solidFill>
                  <a:schemeClr val="bg1"/>
                </a:solidFill>
              </a:rPr>
              <a:t>Anglars</a:t>
            </a:r>
            <a:r>
              <a:rPr lang="fr-FR" sz="2400" b="1" i="1" dirty="0">
                <a:solidFill>
                  <a:schemeClr val="bg1"/>
                </a:solidFill>
              </a:rPr>
              <a:t> -   Saint Antonin Noble Val -  Bruniquel – Penne  - Montricoux .</a:t>
            </a:r>
          </a:p>
        </p:txBody>
      </p:sp>
    </p:spTree>
    <p:extLst>
      <p:ext uri="{BB962C8B-B14F-4D97-AF65-F5344CB8AC3E}">
        <p14:creationId xmlns:p14="http://schemas.microsoft.com/office/powerpoint/2010/main" val="40062304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drape"/>
      </p:transition>
    </mc:Choice>
    <mc:Fallback xmlns="">
      <p:transition spd="slow" advClick="0" advTm="1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425CAB6-23DF-242E-A933-3684F0925A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976" y="974532"/>
            <a:ext cx="10460048" cy="43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155B4EF-AC01-5494-662C-B151CA1124A0}"/>
              </a:ext>
            </a:extLst>
          </p:cNvPr>
          <p:cNvSpPr txBox="1"/>
          <p:nvPr/>
        </p:nvSpPr>
        <p:spPr>
          <a:xfrm>
            <a:off x="497221" y="5294532"/>
            <a:ext cx="1154058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 ROC D’ANGLARS  350m alt.  Site escalade, parapente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sur le territoire de Saint Antonin Noble Val, au bord de l’Aveyron, sommet avec belvédère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 sur celui de Belcastel, avec sa base sur le site Lourdou, sommet avec fortin daté du 5eme siècle</a:t>
            </a:r>
          </a:p>
        </p:txBody>
      </p:sp>
    </p:spTree>
    <p:extLst>
      <p:ext uri="{BB962C8B-B14F-4D97-AF65-F5344CB8AC3E}">
        <p14:creationId xmlns:p14="http://schemas.microsoft.com/office/powerpoint/2010/main" val="17742867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drape"/>
      </p:transition>
    </mc:Choice>
    <mc:Fallback xmlns="">
      <p:transition spd="slow" advClick="0" advTm="1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209CE07-B5BA-6B87-1E39-4C0FB41919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50" y="254000"/>
            <a:ext cx="11151000" cy="6300000"/>
          </a:xfrm>
          <a:prstGeom prst="ellipse">
            <a:avLst/>
          </a:prstGeom>
          <a:ln w="63500" cap="rnd">
            <a:solidFill>
              <a:schemeClr val="tx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83137A-AE8A-0BDA-3C38-8E8377165D3E}"/>
              </a:ext>
            </a:extLst>
          </p:cNvPr>
          <p:cNvSpPr txBox="1"/>
          <p:nvPr/>
        </p:nvSpPr>
        <p:spPr>
          <a:xfrm>
            <a:off x="9214406" y="5869821"/>
            <a:ext cx="21301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Site escalade</a:t>
            </a:r>
          </a:p>
          <a:p>
            <a:r>
              <a:rPr lang="fr-FR" sz="2400" b="1" i="1" dirty="0"/>
              <a:t>Roc d ’ </a:t>
            </a:r>
            <a:r>
              <a:rPr lang="fr-FR" sz="2400" b="1" i="1" dirty="0" err="1"/>
              <a:t>Anglars</a:t>
            </a:r>
            <a:endParaRPr lang="fr-FR" sz="2400" b="1" i="1" dirty="0"/>
          </a:p>
        </p:txBody>
      </p:sp>
    </p:spTree>
    <p:extLst>
      <p:ext uri="{BB962C8B-B14F-4D97-AF65-F5344CB8AC3E}">
        <p14:creationId xmlns:p14="http://schemas.microsoft.com/office/powerpoint/2010/main" val="6702390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drape"/>
      </p:transition>
    </mc:Choice>
    <mc:Fallback xmlns="">
      <p:transition spd="slow" advClick="0" advTm="1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9E38CB3-9EF6-755C-14BE-34024D24C1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81079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drape"/>
      </p:transition>
    </mc:Choice>
    <mc:Fallback xmlns="">
      <p:transition spd="slow" advClick="0" advTm="1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4B27636-69B7-708F-203A-048C5F26B8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7299" y="479479"/>
            <a:ext cx="5361700" cy="37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0D705C6E-5382-288D-3ED4-B05C86271C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001" y="2634712"/>
            <a:ext cx="5057562" cy="37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2F1D1425-282A-F7B3-937B-C29DF644B618}"/>
              </a:ext>
            </a:extLst>
          </p:cNvPr>
          <p:cNvSpPr txBox="1"/>
          <p:nvPr/>
        </p:nvSpPr>
        <p:spPr>
          <a:xfrm>
            <a:off x="5719482" y="4524712"/>
            <a:ext cx="49495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/>
              <a:t>animation sportive…</a:t>
            </a:r>
          </a:p>
        </p:txBody>
      </p:sp>
    </p:spTree>
    <p:extLst>
      <p:ext uri="{BB962C8B-B14F-4D97-AF65-F5344CB8AC3E}">
        <p14:creationId xmlns:p14="http://schemas.microsoft.com/office/powerpoint/2010/main" val="10406212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drape"/>
      </p:transition>
    </mc:Choice>
    <mc:Fallback xmlns="">
      <p:transition spd="slow" advClick="0" advTm="1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2447324E-2CFB-9517-E062-D3A147C67E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680" y="380618"/>
            <a:ext cx="5551589" cy="36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B547802F-C36A-7E63-F338-05A5596C7B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8320" y="2745789"/>
            <a:ext cx="5040000" cy="37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32C74531-171D-DA7A-1179-F2A49BEC23B4}"/>
              </a:ext>
            </a:extLst>
          </p:cNvPr>
          <p:cNvSpPr txBox="1"/>
          <p:nvPr/>
        </p:nvSpPr>
        <p:spPr>
          <a:xfrm>
            <a:off x="694022" y="4174124"/>
            <a:ext cx="67577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fortin (en ruines) au sommet (Belcastel)</a:t>
            </a:r>
          </a:p>
        </p:txBody>
      </p:sp>
    </p:spTree>
    <p:extLst>
      <p:ext uri="{BB962C8B-B14F-4D97-AF65-F5344CB8AC3E}">
        <p14:creationId xmlns:p14="http://schemas.microsoft.com/office/powerpoint/2010/main" val="26183228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drape"/>
      </p:transition>
    </mc:Choice>
    <mc:Fallback xmlns="">
      <p:transition spd="slow" advClick="0" advTm="1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CAAA5EE-CE84-70F9-D175-68F254EEB9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516" y="301894"/>
            <a:ext cx="6702139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3DF5035-668C-04E0-5F00-637CE9A900ED}"/>
              </a:ext>
            </a:extLst>
          </p:cNvPr>
          <p:cNvSpPr txBox="1"/>
          <p:nvPr/>
        </p:nvSpPr>
        <p:spPr>
          <a:xfrm>
            <a:off x="2196201" y="4081894"/>
            <a:ext cx="60753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Saint Antonin Noble Val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BC33CFBA-09A3-209C-23B2-D33B354D85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6560" y="301894"/>
            <a:ext cx="42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DDE83DE-1112-D8BD-2502-4BCF41144010}"/>
              </a:ext>
            </a:extLst>
          </p:cNvPr>
          <p:cNvSpPr txBox="1"/>
          <p:nvPr/>
        </p:nvSpPr>
        <p:spPr>
          <a:xfrm>
            <a:off x="3781585" y="5401565"/>
            <a:ext cx="41124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Beffroi de l’ Hôtel de ville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(a été remanié par Violet le Duc)</a:t>
            </a:r>
          </a:p>
        </p:txBody>
      </p:sp>
    </p:spTree>
    <p:extLst>
      <p:ext uri="{BB962C8B-B14F-4D97-AF65-F5344CB8AC3E}">
        <p14:creationId xmlns:p14="http://schemas.microsoft.com/office/powerpoint/2010/main" val="26858998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drape"/>
      </p:transition>
    </mc:Choice>
    <mc:Fallback xmlns="">
      <p:transition spd="slow" advClick="0" advTm="1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79A2BFE-9DB1-2468-B446-53D63628DF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2791" y="420041"/>
            <a:ext cx="5053463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4DC1B69-33DF-27A4-DFB0-11A6DC0723CD}"/>
              </a:ext>
            </a:extLst>
          </p:cNvPr>
          <p:cNvSpPr txBox="1"/>
          <p:nvPr/>
        </p:nvSpPr>
        <p:spPr>
          <a:xfrm>
            <a:off x="6943241" y="4200041"/>
            <a:ext cx="47579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rgbClr val="FFFF00"/>
                </a:solidFill>
              </a:rPr>
              <a:t>vue aérienne, depuis le Roc d’</a:t>
            </a:r>
            <a:r>
              <a:rPr lang="fr-FR" sz="2800" b="1" i="1" dirty="0" err="1">
                <a:solidFill>
                  <a:srgbClr val="FFFF00"/>
                </a:solidFill>
              </a:rPr>
              <a:t>Anglars</a:t>
            </a:r>
            <a:endParaRPr lang="fr-FR" sz="2800" b="1" i="1" dirty="0">
              <a:solidFill>
                <a:srgbClr val="FFFF00"/>
              </a:solidFill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8FD8F7A-A0F7-B238-9CBA-24B2655458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746" y="2679373"/>
            <a:ext cx="5053457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E6DA0B7-A467-1BFF-BA60-7E4E4C4631A4}"/>
              </a:ext>
            </a:extLst>
          </p:cNvPr>
          <p:cNvSpPr txBox="1"/>
          <p:nvPr/>
        </p:nvSpPr>
        <p:spPr>
          <a:xfrm>
            <a:off x="1858815" y="2156153"/>
            <a:ext cx="44790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rgbClr val="FFFF00"/>
                </a:solidFill>
              </a:rPr>
              <a:t>maison du Roy</a:t>
            </a:r>
          </a:p>
        </p:txBody>
      </p:sp>
    </p:spTree>
    <p:extLst>
      <p:ext uri="{BB962C8B-B14F-4D97-AF65-F5344CB8AC3E}">
        <p14:creationId xmlns:p14="http://schemas.microsoft.com/office/powerpoint/2010/main" val="14494485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drape"/>
      </p:transition>
    </mc:Choice>
    <mc:Fallback xmlns="">
      <p:transition spd="slow" advClick="0" advTm="1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5852368-7E66-6937-5123-03A545CB36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220" y="583229"/>
            <a:ext cx="6387098" cy="36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A40AA45D-FC50-FA7C-17F8-3F68464C8F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682" y="2788017"/>
            <a:ext cx="6387098" cy="36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23ECC61-F721-0567-1B4C-1CD7A02EB570}"/>
              </a:ext>
            </a:extLst>
          </p:cNvPr>
          <p:cNvSpPr txBox="1"/>
          <p:nvPr/>
        </p:nvSpPr>
        <p:spPr>
          <a:xfrm>
            <a:off x="991892" y="3998563"/>
            <a:ext cx="33321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canoé sur l’Aveyron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69CFF6B-01B6-8395-9E50-3843059AFF66}"/>
              </a:ext>
            </a:extLst>
          </p:cNvPr>
          <p:cNvSpPr txBox="1"/>
          <p:nvPr/>
        </p:nvSpPr>
        <p:spPr>
          <a:xfrm>
            <a:off x="7311007" y="1833910"/>
            <a:ext cx="438082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rgbClr val="FFFF00"/>
                </a:solidFill>
              </a:rPr>
              <a:t>le vieux pont et le clocher tour de l’église</a:t>
            </a:r>
          </a:p>
        </p:txBody>
      </p:sp>
    </p:spTree>
    <p:extLst>
      <p:ext uri="{BB962C8B-B14F-4D97-AF65-F5344CB8AC3E}">
        <p14:creationId xmlns:p14="http://schemas.microsoft.com/office/powerpoint/2010/main" val="3277826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drape"/>
      </p:transition>
    </mc:Choice>
    <mc:Fallback xmlns="">
      <p:transition spd="slow" advClick="0" advTm="1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496D1A9-DB49-49FD-BEB0-F38DD42338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200" y="813507"/>
            <a:ext cx="2737653" cy="54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6DC92213-3ED4-4812-EB1F-D72A86FEED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0863" y="1809000"/>
            <a:ext cx="4860000" cy="324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D513579-99B0-8DB8-E1C0-ED3C077884EC}"/>
              </a:ext>
            </a:extLst>
          </p:cNvPr>
          <p:cNvSpPr txBox="1"/>
          <p:nvPr/>
        </p:nvSpPr>
        <p:spPr>
          <a:xfrm>
            <a:off x="290200" y="6146908"/>
            <a:ext cx="61382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rgbClr val="FFFF00"/>
                </a:solidFill>
              </a:rPr>
              <a:t>clocher tour église Saint Antonin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5D5301F1-9A26-5751-06E0-F2C14A032D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4108" y="813507"/>
            <a:ext cx="3600000" cy="54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1EF911BF-C501-EF77-4AC4-43DEE8147A0E}"/>
              </a:ext>
            </a:extLst>
          </p:cNvPr>
          <p:cNvSpPr txBox="1"/>
          <p:nvPr/>
        </p:nvSpPr>
        <p:spPr>
          <a:xfrm>
            <a:off x="4809910" y="5074734"/>
            <a:ext cx="2248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</a:t>
            </a:r>
            <a:r>
              <a:rPr lang="fr-FR" sz="2800" b="1" i="1" dirty="0">
                <a:solidFill>
                  <a:srgbClr val="FFFF00"/>
                </a:solidFill>
              </a:rPr>
              <a:t>le chevet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FAC7379-0897-7E20-A43F-B6E590C4B477}"/>
              </a:ext>
            </a:extLst>
          </p:cNvPr>
          <p:cNvSpPr txBox="1"/>
          <p:nvPr/>
        </p:nvSpPr>
        <p:spPr>
          <a:xfrm>
            <a:off x="9625724" y="5767231"/>
            <a:ext cx="28051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 </a:t>
            </a:r>
            <a:r>
              <a:rPr lang="fr-FR" sz="2800" b="1" i="1" dirty="0">
                <a:solidFill>
                  <a:srgbClr val="FFFF00"/>
                </a:solidFill>
              </a:rPr>
              <a:t>la nef</a:t>
            </a:r>
          </a:p>
        </p:txBody>
      </p:sp>
    </p:spTree>
    <p:extLst>
      <p:ext uri="{BB962C8B-B14F-4D97-AF65-F5344CB8AC3E}">
        <p14:creationId xmlns:p14="http://schemas.microsoft.com/office/powerpoint/2010/main" val="41517140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drape"/>
      </p:transition>
    </mc:Choice>
    <mc:Fallback xmlns="">
      <p:transition spd="slow" advClick="0" advTm="1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44690D7-D7E0-4103-723E-F04F1EDC0F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7700" y="135000"/>
            <a:ext cx="3696600" cy="6588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4075B5-B765-109D-78AD-EA192BAEDB20}"/>
              </a:ext>
            </a:extLst>
          </p:cNvPr>
          <p:cNvSpPr txBox="1"/>
          <p:nvPr/>
        </p:nvSpPr>
        <p:spPr>
          <a:xfrm>
            <a:off x="8278100" y="622183"/>
            <a:ext cx="3595607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Saint Antonin Noble Val</a:t>
            </a:r>
          </a:p>
          <a:p>
            <a:endParaRPr lang="fr-FR" sz="2800" b="1" i="1" dirty="0"/>
          </a:p>
          <a:p>
            <a:r>
              <a:rPr lang="fr-FR" sz="2800" b="1" i="1" dirty="0"/>
              <a:t> village médiéval, ruelles étroites</a:t>
            </a:r>
          </a:p>
          <a:p>
            <a:endParaRPr lang="fr-FR" sz="2800" b="1" i="1" dirty="0"/>
          </a:p>
          <a:p>
            <a:r>
              <a:rPr lang="fr-FR" sz="2800" b="1" i="1" dirty="0"/>
              <a:t> et Halle datée du 12eme siècle</a:t>
            </a:r>
          </a:p>
          <a:p>
            <a:endParaRPr lang="fr-FR" sz="2800" b="1" i="1" dirty="0"/>
          </a:p>
          <a:p>
            <a:r>
              <a:rPr lang="fr-FR" sz="2800" b="1" i="1" dirty="0"/>
              <a:t>Marché traditionnel dimanche matin</a:t>
            </a:r>
          </a:p>
          <a:p>
            <a:endParaRPr lang="fr-FR" sz="2800" b="1" i="1" dirty="0"/>
          </a:p>
          <a:p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35549889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drape"/>
      </p:transition>
    </mc:Choice>
    <mc:Fallback xmlns="">
      <p:transition spd="slow" advClick="0" advTm="1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43DFDDC-5B77-1978-596C-F632D0ABD0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806" y="1432066"/>
            <a:ext cx="11148388" cy="433768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4B01C4-2DA3-5B62-6E9C-BB4B601F1D79}"/>
              </a:ext>
            </a:extLst>
          </p:cNvPr>
          <p:cNvSpPr txBox="1"/>
          <p:nvPr/>
        </p:nvSpPr>
        <p:spPr>
          <a:xfrm>
            <a:off x="934790" y="826644"/>
            <a:ext cx="106451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BRUNIQUEL  l’un des plus beaux villages  Châteaux – Tour – Donjon…  </a:t>
            </a:r>
          </a:p>
        </p:txBody>
      </p:sp>
    </p:spTree>
    <p:extLst>
      <p:ext uri="{BB962C8B-B14F-4D97-AF65-F5344CB8AC3E}">
        <p14:creationId xmlns:p14="http://schemas.microsoft.com/office/powerpoint/2010/main" val="42915369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drape"/>
      </p:transition>
    </mc:Choice>
    <mc:Fallback xmlns="">
      <p:transition spd="slow" advClick="0" advTm="1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4F19A57-D7FF-C9A9-A54F-0C10FCBF46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721" y="370721"/>
            <a:ext cx="6155421" cy="36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010EB503-971A-F9AC-2AD8-BAA6F1E815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9138" y="2887279"/>
            <a:ext cx="5373141" cy="36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5CF2BF2-6BB1-4943-8798-70539BCED6FE}"/>
              </a:ext>
            </a:extLst>
          </p:cNvPr>
          <p:cNvSpPr txBox="1"/>
          <p:nvPr/>
        </p:nvSpPr>
        <p:spPr>
          <a:xfrm>
            <a:off x="7474339" y="2364059"/>
            <a:ext cx="39413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/>
              <a:t>grotte de Bruniquel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FE58883-7E8A-C564-80FB-FF5351FE267A}"/>
              </a:ext>
            </a:extLst>
          </p:cNvPr>
          <p:cNvSpPr txBox="1"/>
          <p:nvPr/>
        </p:nvSpPr>
        <p:spPr>
          <a:xfrm>
            <a:off x="2274658" y="3970721"/>
            <a:ext cx="25855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/>
              <a:t>vue générale</a:t>
            </a:r>
          </a:p>
        </p:txBody>
      </p:sp>
    </p:spTree>
    <p:extLst>
      <p:ext uri="{BB962C8B-B14F-4D97-AF65-F5344CB8AC3E}">
        <p14:creationId xmlns:p14="http://schemas.microsoft.com/office/powerpoint/2010/main" val="1321707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drape"/>
      </p:transition>
    </mc:Choice>
    <mc:Fallback xmlns="">
      <p:transition spd="slow" advClick="0" advTm="1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5979A41-0A1B-2D31-A8AE-ED4186F1E7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3501" y="342549"/>
            <a:ext cx="5053457" cy="37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D200247-C641-D6B6-06B9-955F5D3FBAAD}"/>
              </a:ext>
            </a:extLst>
          </p:cNvPr>
          <p:cNvSpPr txBox="1"/>
          <p:nvPr/>
        </p:nvSpPr>
        <p:spPr>
          <a:xfrm>
            <a:off x="7739124" y="4122549"/>
            <a:ext cx="34871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Église Saint Maffre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71E60D88-64DA-8FE7-40D9-8FC92BE373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300" y="2755769"/>
            <a:ext cx="5050200" cy="37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B77B79A-A090-EB1D-A085-7E5CA263D7F3}"/>
              </a:ext>
            </a:extLst>
          </p:cNvPr>
          <p:cNvSpPr txBox="1"/>
          <p:nvPr/>
        </p:nvSpPr>
        <p:spPr>
          <a:xfrm>
            <a:off x="1564417" y="2173719"/>
            <a:ext cx="35801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Forges de </a:t>
            </a:r>
            <a:r>
              <a:rPr lang="fr-FR" sz="2800" b="1" i="1" dirty="0" err="1">
                <a:solidFill>
                  <a:schemeClr val="bg1"/>
                </a:solidFill>
              </a:rPr>
              <a:t>Caussanus</a:t>
            </a:r>
            <a:endParaRPr lang="fr-FR" sz="28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98714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drape"/>
      </p:transition>
    </mc:Choice>
    <mc:Fallback xmlns="">
      <p:transition spd="slow" advClick="0" advTm="1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974B156-AE75-9527-94A3-8E19289DF4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092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3CED5F-F985-863D-462E-529F3C489E40}"/>
              </a:ext>
            </a:extLst>
          </p:cNvPr>
          <p:cNvSpPr txBox="1"/>
          <p:nvPr/>
        </p:nvSpPr>
        <p:spPr>
          <a:xfrm>
            <a:off x="9660336" y="2474893"/>
            <a:ext cx="21852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Jardin du Château</a:t>
            </a:r>
          </a:p>
        </p:txBody>
      </p:sp>
    </p:spTree>
    <p:extLst>
      <p:ext uri="{BB962C8B-B14F-4D97-AF65-F5344CB8AC3E}">
        <p14:creationId xmlns:p14="http://schemas.microsoft.com/office/powerpoint/2010/main" val="2505656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drape"/>
      </p:transition>
    </mc:Choice>
    <mc:Fallback xmlns="">
      <p:transition spd="slow" advClick="0" advTm="1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D8E59E8-BB42-93D1-5FF1-F6A631D4D6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722" y="1539000"/>
            <a:ext cx="5040000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E8B4CC4-1C0A-3921-8680-A5EDCC5697E8}"/>
              </a:ext>
            </a:extLst>
          </p:cNvPr>
          <p:cNvSpPr txBox="1"/>
          <p:nvPr/>
        </p:nvSpPr>
        <p:spPr>
          <a:xfrm>
            <a:off x="1328113" y="1015780"/>
            <a:ext cx="36730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rgbClr val="FFFF00"/>
                </a:solidFill>
              </a:rPr>
              <a:t>rue montant au Beffroi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42070652-E351-BAE2-4136-61723A72A3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965" y="369000"/>
            <a:ext cx="4587705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23A666F-997D-CEE7-0BF5-303A664700E5}"/>
              </a:ext>
            </a:extLst>
          </p:cNvPr>
          <p:cNvSpPr txBox="1"/>
          <p:nvPr/>
        </p:nvSpPr>
        <p:spPr>
          <a:xfrm>
            <a:off x="5001211" y="5425502"/>
            <a:ext cx="293434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Porte de Méjannes</a:t>
            </a:r>
          </a:p>
        </p:txBody>
      </p:sp>
    </p:spTree>
    <p:extLst>
      <p:ext uri="{BB962C8B-B14F-4D97-AF65-F5344CB8AC3E}">
        <p14:creationId xmlns:p14="http://schemas.microsoft.com/office/powerpoint/2010/main" val="30619199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drape"/>
      </p:transition>
    </mc:Choice>
    <mc:Fallback xmlns="">
      <p:transition spd="slow" advClick="0" advTm="1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470F30C-F116-068F-22A7-EDA5537A2E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094" y="279000"/>
            <a:ext cx="9459236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DB4EF9-766A-3E00-310F-FAD6A0FF64B8}"/>
              </a:ext>
            </a:extLst>
          </p:cNvPr>
          <p:cNvSpPr txBox="1"/>
          <p:nvPr/>
        </p:nvSpPr>
        <p:spPr>
          <a:xfrm>
            <a:off x="304802" y="2329121"/>
            <a:ext cx="19062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Château de Bruniquel</a:t>
            </a:r>
          </a:p>
        </p:txBody>
      </p:sp>
    </p:spTree>
    <p:extLst>
      <p:ext uri="{BB962C8B-B14F-4D97-AF65-F5344CB8AC3E}">
        <p14:creationId xmlns:p14="http://schemas.microsoft.com/office/powerpoint/2010/main" val="29167104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drape"/>
      </p:transition>
    </mc:Choice>
    <mc:Fallback xmlns="">
      <p:transition spd="slow" advClick="0" advTm="12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B0B00BF-63FD-06BC-EBC5-59061D1060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159" y="639000"/>
            <a:ext cx="7972954" cy="55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BF3F06-5000-44EF-7E31-E7A63D7767A4}"/>
              </a:ext>
            </a:extLst>
          </p:cNvPr>
          <p:cNvSpPr txBox="1"/>
          <p:nvPr/>
        </p:nvSpPr>
        <p:spPr>
          <a:xfrm>
            <a:off x="8891834" y="582067"/>
            <a:ext cx="2758698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Bruniquel</a:t>
            </a:r>
          </a:p>
          <a:p>
            <a:endParaRPr lang="fr-FR" sz="2800" b="1" i="1" dirty="0">
              <a:solidFill>
                <a:schemeClr val="bg1"/>
              </a:solidFill>
            </a:endParaRPr>
          </a:p>
          <a:p>
            <a:r>
              <a:rPr lang="fr-FR" sz="2800" b="1" i="1" dirty="0">
                <a:solidFill>
                  <a:schemeClr val="bg1"/>
                </a:solidFill>
              </a:rPr>
              <a:t>Un Château du 13eme</a:t>
            </a:r>
          </a:p>
          <a:p>
            <a:endParaRPr lang="fr-FR" sz="2800" b="1" i="1" dirty="0">
              <a:solidFill>
                <a:schemeClr val="bg1"/>
              </a:solidFill>
            </a:endParaRPr>
          </a:p>
          <a:p>
            <a:r>
              <a:rPr lang="fr-FR" sz="2800" b="1" i="1" dirty="0">
                <a:solidFill>
                  <a:schemeClr val="bg1"/>
                </a:solidFill>
              </a:rPr>
              <a:t> et un autre du 16eme</a:t>
            </a:r>
          </a:p>
          <a:p>
            <a:endParaRPr lang="fr-FR" sz="2800" b="1" i="1" dirty="0">
              <a:solidFill>
                <a:schemeClr val="bg1"/>
              </a:solidFill>
            </a:endParaRPr>
          </a:p>
          <a:p>
            <a:r>
              <a:rPr lang="fr-FR" sz="2800" b="1" i="1" dirty="0">
                <a:solidFill>
                  <a:schemeClr val="bg1"/>
                </a:solidFill>
              </a:rPr>
              <a:t>Tour de la Reine Brunehaut</a:t>
            </a:r>
          </a:p>
          <a:p>
            <a:endParaRPr lang="fr-FR" sz="2800" b="1" i="1" dirty="0">
              <a:solidFill>
                <a:schemeClr val="bg1"/>
              </a:solidFill>
            </a:endParaRPr>
          </a:p>
          <a:p>
            <a:r>
              <a:rPr lang="fr-FR" sz="2800" b="1" i="1" dirty="0">
                <a:solidFill>
                  <a:schemeClr val="bg1"/>
                </a:solidFill>
              </a:rPr>
              <a:t> et donjon du 12eme</a:t>
            </a:r>
          </a:p>
        </p:txBody>
      </p:sp>
    </p:spTree>
    <p:extLst>
      <p:ext uri="{BB962C8B-B14F-4D97-AF65-F5344CB8AC3E}">
        <p14:creationId xmlns:p14="http://schemas.microsoft.com/office/powerpoint/2010/main" val="13487040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drape"/>
      </p:transition>
    </mc:Choice>
    <mc:Fallback xmlns="">
      <p:transition spd="slow" advClick="0" advTm="12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6ADAFA1-64B9-931F-A279-988D7F9641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097" y="369000"/>
            <a:ext cx="7833600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06DF05-8A59-5D9F-2A81-6D353832B440}"/>
              </a:ext>
            </a:extLst>
          </p:cNvPr>
          <p:cNvSpPr txBox="1"/>
          <p:nvPr/>
        </p:nvSpPr>
        <p:spPr>
          <a:xfrm>
            <a:off x="9060584" y="1944841"/>
            <a:ext cx="263826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  PENNE</a:t>
            </a:r>
          </a:p>
          <a:p>
            <a:endParaRPr lang="fr-FR" sz="2800" b="1" i="1" dirty="0">
              <a:solidFill>
                <a:schemeClr val="bg1"/>
              </a:solidFill>
            </a:endParaRPr>
          </a:p>
          <a:p>
            <a:r>
              <a:rPr lang="fr-FR" sz="2800" b="1" i="1" dirty="0">
                <a:solidFill>
                  <a:schemeClr val="bg1"/>
                </a:solidFill>
              </a:rPr>
              <a:t> découvrir sa forteresse</a:t>
            </a:r>
          </a:p>
        </p:txBody>
      </p:sp>
    </p:spTree>
    <p:extLst>
      <p:ext uri="{BB962C8B-B14F-4D97-AF65-F5344CB8AC3E}">
        <p14:creationId xmlns:p14="http://schemas.microsoft.com/office/powerpoint/2010/main" val="14300749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drape"/>
      </p:transition>
    </mc:Choice>
    <mc:Fallback xmlns="">
      <p:transition spd="slow" advClick="0" advTm="12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1723D3E-C2CC-F350-35F4-F55E53D996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0279" y="452437"/>
            <a:ext cx="7620000" cy="5953125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864C9D-44A8-8040-AB71-FBCBB0B55FAA}"/>
              </a:ext>
            </a:extLst>
          </p:cNvPr>
          <p:cNvSpPr txBox="1"/>
          <p:nvPr/>
        </p:nvSpPr>
        <p:spPr>
          <a:xfrm>
            <a:off x="1577727" y="2736501"/>
            <a:ext cx="268120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/>
              <a:t>la forteresse  domine le village</a:t>
            </a:r>
          </a:p>
        </p:txBody>
      </p:sp>
    </p:spTree>
    <p:extLst>
      <p:ext uri="{BB962C8B-B14F-4D97-AF65-F5344CB8AC3E}">
        <p14:creationId xmlns:p14="http://schemas.microsoft.com/office/powerpoint/2010/main" val="13704494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drape"/>
      </p:transition>
    </mc:Choice>
    <mc:Fallback xmlns="">
      <p:transition spd="slow" advClick="0" advTm="12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46B9D45-FB48-BD51-CC35-903131E832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205" y="279000"/>
            <a:ext cx="63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BFFB8D-1C74-A822-EFFA-011EDCC1A029}"/>
              </a:ext>
            </a:extLst>
          </p:cNvPr>
          <p:cNvSpPr txBox="1"/>
          <p:nvPr/>
        </p:nvSpPr>
        <p:spPr>
          <a:xfrm>
            <a:off x="6979205" y="2736502"/>
            <a:ext cx="381258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/>
              <a:t>centre d’interprétation</a:t>
            </a:r>
          </a:p>
          <a:p>
            <a:r>
              <a:rPr lang="fr-FR" sz="2800" b="1" i="1" dirty="0"/>
              <a:t>  Visites guidées</a:t>
            </a:r>
          </a:p>
          <a:p>
            <a:r>
              <a:rPr lang="fr-FR" sz="2800" b="1" i="1" dirty="0"/>
              <a:t>     animations en été</a:t>
            </a:r>
          </a:p>
        </p:txBody>
      </p:sp>
    </p:spTree>
    <p:extLst>
      <p:ext uri="{BB962C8B-B14F-4D97-AF65-F5344CB8AC3E}">
        <p14:creationId xmlns:p14="http://schemas.microsoft.com/office/powerpoint/2010/main" val="296494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drape"/>
      </p:transition>
    </mc:Choice>
    <mc:Fallback xmlns="">
      <p:transition spd="slow" advClick="0" advTm="12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8DF8A73-1EEE-B436-13AC-68E32F344B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255" y="369000"/>
            <a:ext cx="6120000" cy="61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93039AED-B09E-2F27-25BB-B848D747CF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5013" y="945396"/>
            <a:ext cx="4734732" cy="4734732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8153D73-5B88-A41B-CCE2-97E7EF192F5D}"/>
              </a:ext>
            </a:extLst>
          </p:cNvPr>
          <p:cNvSpPr txBox="1"/>
          <p:nvPr/>
        </p:nvSpPr>
        <p:spPr>
          <a:xfrm>
            <a:off x="7523804" y="5680128"/>
            <a:ext cx="52347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/>
              <a:t>visites  guidées et soirées animées</a:t>
            </a:r>
          </a:p>
        </p:txBody>
      </p:sp>
    </p:spTree>
    <p:extLst>
      <p:ext uri="{BB962C8B-B14F-4D97-AF65-F5344CB8AC3E}">
        <p14:creationId xmlns:p14="http://schemas.microsoft.com/office/powerpoint/2010/main" val="23251880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drape"/>
      </p:transition>
    </mc:Choice>
    <mc:Fallback xmlns="">
      <p:transition spd="slow" advClick="0" advTm="12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FA28CAC-FADD-0FBE-17D3-946A8CBDCF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06" y="314873"/>
            <a:ext cx="5670000" cy="37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89CD13-7D2A-2F32-CC0C-B83578B2B1BE}"/>
              </a:ext>
            </a:extLst>
          </p:cNvPr>
          <p:cNvSpPr txBox="1"/>
          <p:nvPr/>
        </p:nvSpPr>
        <p:spPr>
          <a:xfrm>
            <a:off x="2820326" y="4596906"/>
            <a:ext cx="40140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chemeClr val="bg1"/>
                </a:solidFill>
              </a:rPr>
              <a:t>le village de PENNE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EB5E3C4A-5A7A-9EA6-3BA3-AE09CB70FE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8596" y="2758178"/>
            <a:ext cx="5670001" cy="37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52325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drape"/>
      </p:transition>
    </mc:Choice>
    <mc:Fallback xmlns="">
      <p:transition spd="slow" advClick="0" advTm="12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68BAE2F-41F5-0212-AAB3-2A94A22711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936" y="729000"/>
            <a:ext cx="4829262" cy="54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125DCF-2745-EF2A-BD32-07C2211E5CAC}"/>
              </a:ext>
            </a:extLst>
          </p:cNvPr>
          <p:cNvSpPr txBox="1"/>
          <p:nvPr/>
        </p:nvSpPr>
        <p:spPr>
          <a:xfrm>
            <a:off x="1087171" y="6129000"/>
            <a:ext cx="43240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rgbClr val="FFFF00"/>
                </a:solidFill>
              </a:rPr>
              <a:t>maison à pan de bois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7627786-E8FD-AD34-7476-67F15D415764}"/>
              </a:ext>
            </a:extLst>
          </p:cNvPr>
          <p:cNvSpPr txBox="1"/>
          <p:nvPr/>
        </p:nvSpPr>
        <p:spPr>
          <a:xfrm>
            <a:off x="6096000" y="696744"/>
            <a:ext cx="3998562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MONTRICOUX</a:t>
            </a:r>
          </a:p>
          <a:p>
            <a:endParaRPr lang="fr-FR" sz="2800" b="1" i="1" dirty="0">
              <a:solidFill>
                <a:srgbClr val="FFFF00"/>
              </a:solidFill>
            </a:endParaRPr>
          </a:p>
          <a:p>
            <a:r>
              <a:rPr lang="fr-FR" sz="2800" b="1" i="1" dirty="0">
                <a:solidFill>
                  <a:srgbClr val="FFFF00"/>
                </a:solidFill>
              </a:rPr>
              <a:t>Terre des Templiers</a:t>
            </a:r>
          </a:p>
          <a:p>
            <a:endParaRPr lang="fr-FR" sz="2800" b="1" i="1" dirty="0">
              <a:solidFill>
                <a:srgbClr val="FFFF00"/>
              </a:solidFill>
            </a:endParaRPr>
          </a:p>
          <a:p>
            <a:r>
              <a:rPr lang="fr-FR" sz="2800" b="1" i="1" dirty="0">
                <a:solidFill>
                  <a:srgbClr val="FFFF00"/>
                </a:solidFill>
              </a:rPr>
              <a:t>Commanderie du 12eme siècle</a:t>
            </a:r>
          </a:p>
          <a:p>
            <a:endParaRPr lang="fr-FR" sz="2800" b="1" i="1" dirty="0">
              <a:solidFill>
                <a:srgbClr val="FFFF00"/>
              </a:solidFill>
            </a:endParaRPr>
          </a:p>
          <a:p>
            <a:r>
              <a:rPr lang="fr-FR" sz="2800" b="1" i="1" dirty="0">
                <a:solidFill>
                  <a:srgbClr val="FFFF00"/>
                </a:solidFill>
              </a:rPr>
              <a:t>Château, reconstruit au 18eme</a:t>
            </a:r>
          </a:p>
          <a:p>
            <a:endParaRPr lang="fr-FR" sz="2800" b="1" i="1" dirty="0">
              <a:solidFill>
                <a:srgbClr val="FFFF00"/>
              </a:solidFill>
            </a:endParaRPr>
          </a:p>
          <a:p>
            <a:r>
              <a:rPr lang="fr-FR" sz="2800" b="1" i="1" dirty="0">
                <a:solidFill>
                  <a:srgbClr val="FFFF00"/>
                </a:solidFill>
              </a:rPr>
              <a:t>Donjon</a:t>
            </a:r>
          </a:p>
          <a:p>
            <a:endParaRPr lang="fr-FR" sz="2800" b="1" i="1" dirty="0">
              <a:solidFill>
                <a:srgbClr val="FFFF00"/>
              </a:solidFill>
            </a:endParaRPr>
          </a:p>
          <a:p>
            <a:r>
              <a:rPr lang="fr-FR" sz="2800" b="1" i="1" dirty="0">
                <a:solidFill>
                  <a:srgbClr val="FFFF00"/>
                </a:solidFill>
              </a:rPr>
              <a:t>Musée</a:t>
            </a:r>
          </a:p>
        </p:txBody>
      </p:sp>
    </p:spTree>
    <p:extLst>
      <p:ext uri="{BB962C8B-B14F-4D97-AF65-F5344CB8AC3E}">
        <p14:creationId xmlns:p14="http://schemas.microsoft.com/office/powerpoint/2010/main" val="8214663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drape"/>
      </p:transition>
    </mc:Choice>
    <mc:Fallback xmlns="">
      <p:transition spd="slow" advClick="0" advTm="12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D13BEB2-BA2D-7EB9-E5B7-5E405659D4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540" y="412640"/>
            <a:ext cx="4054052" cy="54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120786-57A4-690F-68F9-E57B5EAF53B8}"/>
              </a:ext>
            </a:extLst>
          </p:cNvPr>
          <p:cNvSpPr txBox="1"/>
          <p:nvPr/>
        </p:nvSpPr>
        <p:spPr>
          <a:xfrm>
            <a:off x="0" y="5703298"/>
            <a:ext cx="73568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Clocher de l’église Saint Pierre</a:t>
            </a:r>
          </a:p>
          <a:p>
            <a:r>
              <a:rPr lang="fr-FR" sz="2800" b="1" i="1" dirty="0">
                <a:solidFill>
                  <a:schemeClr val="bg1"/>
                </a:solidFill>
              </a:rPr>
              <a:t> classé Monument Historique en 1914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5056776-A874-371D-B7DF-9B71FCC031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0326" y="1539000"/>
            <a:ext cx="5050196" cy="37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3897772-03CB-51DA-4957-DE22A8E65398}"/>
              </a:ext>
            </a:extLst>
          </p:cNvPr>
          <p:cNvSpPr txBox="1"/>
          <p:nvPr/>
        </p:nvSpPr>
        <p:spPr>
          <a:xfrm>
            <a:off x="6559360" y="5441688"/>
            <a:ext cx="44015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</a:t>
            </a:r>
            <a:r>
              <a:rPr lang="fr-FR" sz="2800" b="1" i="1" dirty="0">
                <a:solidFill>
                  <a:schemeClr val="bg1"/>
                </a:solidFill>
              </a:rPr>
              <a:t>entrée du Château (Musée)</a:t>
            </a:r>
          </a:p>
        </p:txBody>
      </p:sp>
    </p:spTree>
    <p:extLst>
      <p:ext uri="{BB962C8B-B14F-4D97-AF65-F5344CB8AC3E}">
        <p14:creationId xmlns:p14="http://schemas.microsoft.com/office/powerpoint/2010/main" val="15352834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drape"/>
      </p:transition>
    </mc:Choice>
    <mc:Fallback xmlns="">
      <p:transition spd="slow" advClick="0" advTm="12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865FA12-F84A-1104-B77D-8066E65FA5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0670" y="558262"/>
            <a:ext cx="4821409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15F209-7C25-8C3E-A66B-658B87C64AA9}"/>
              </a:ext>
            </a:extLst>
          </p:cNvPr>
          <p:cNvSpPr txBox="1"/>
          <p:nvPr/>
        </p:nvSpPr>
        <p:spPr>
          <a:xfrm>
            <a:off x="7545484" y="4338262"/>
            <a:ext cx="42233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</a:t>
            </a:r>
            <a:r>
              <a:rPr lang="fr-FR" sz="2800" b="1" i="1" dirty="0">
                <a:solidFill>
                  <a:srgbClr val="FFFF00"/>
                </a:solidFill>
              </a:rPr>
              <a:t>le Donjon Templier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D7883BC9-5D16-AD91-E479-671C31BA10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921" y="2552346"/>
            <a:ext cx="5782482" cy="3915321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A359CAB-CA68-9012-74B6-978496B894EE}"/>
              </a:ext>
            </a:extLst>
          </p:cNvPr>
          <p:cNvSpPr txBox="1"/>
          <p:nvPr/>
        </p:nvSpPr>
        <p:spPr>
          <a:xfrm>
            <a:off x="1189479" y="736464"/>
            <a:ext cx="542440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rgbClr val="FFFF00"/>
                </a:solidFill>
              </a:rPr>
              <a:t>à proximité, visiter un moulin encore en activité</a:t>
            </a:r>
          </a:p>
          <a:p>
            <a:r>
              <a:rPr lang="fr-FR" sz="2800" b="1" i="1" dirty="0">
                <a:solidFill>
                  <a:srgbClr val="FFFF00"/>
                </a:solidFill>
              </a:rPr>
              <a:t>Moulin de Castel à La Rouquette,  transforme les céréales en farine</a:t>
            </a:r>
          </a:p>
        </p:txBody>
      </p:sp>
    </p:spTree>
    <p:extLst>
      <p:ext uri="{BB962C8B-B14F-4D97-AF65-F5344CB8AC3E}">
        <p14:creationId xmlns:p14="http://schemas.microsoft.com/office/powerpoint/2010/main" val="1050690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drape"/>
      </p:transition>
    </mc:Choice>
    <mc:Fallback xmlns="">
      <p:transition spd="slow" advClick="0" advTm="12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A3B576B-6DE3-CFC9-5FC6-F2DD125E44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700" y="262337"/>
            <a:ext cx="9876600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224B01C-7315-EC24-C67E-CC0FED6BD4F5}"/>
              </a:ext>
            </a:extLst>
          </p:cNvPr>
          <p:cNvSpPr txBox="1"/>
          <p:nvPr/>
        </p:nvSpPr>
        <p:spPr>
          <a:xfrm>
            <a:off x="889409" y="5842337"/>
            <a:ext cx="118913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Un détour par le MAQUIS D’ORNANO (entre Penne et Saint Antonin Noble Val. 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  Mémorial en Hommage aux maquisards de la seconde Guerre Mondiale ayant affronté les troupes Caucasiennes de l’occupant nazi,  crée  en 1943, sentier de la mémoire avec panneaux</a:t>
            </a:r>
          </a:p>
        </p:txBody>
      </p:sp>
    </p:spTree>
    <p:extLst>
      <p:ext uri="{BB962C8B-B14F-4D97-AF65-F5344CB8AC3E}">
        <p14:creationId xmlns:p14="http://schemas.microsoft.com/office/powerpoint/2010/main" val="28044937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drape"/>
      </p:transition>
    </mc:Choice>
    <mc:Fallback xmlns="">
      <p:transition spd="slow" advClick="0" advTm="12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DCBB05E-0C11-9F66-9AA3-2FB2031B74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875" y="1376362"/>
            <a:ext cx="11144250" cy="4105275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088736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drape"/>
      </p:transition>
    </mc:Choice>
    <mc:Fallback xmlns="">
      <p:transition spd="slow" advClick="0" advTm="12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133DBAB-B08C-1C17-4BFE-C874192B8E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172" y="369635"/>
            <a:ext cx="5040000" cy="378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B40F7CDD-0C0A-5B95-1D8C-EA8761BC89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6828" y="2619086"/>
            <a:ext cx="5040000" cy="378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FAEDA7B-08F9-6BA9-5784-05A035F2A9EF}"/>
              </a:ext>
            </a:extLst>
          </p:cNvPr>
          <p:cNvSpPr txBox="1"/>
          <p:nvPr/>
        </p:nvSpPr>
        <p:spPr>
          <a:xfrm>
            <a:off x="1048671" y="4149635"/>
            <a:ext cx="455650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Panneau d’information sur les maquisards</a:t>
            </a:r>
          </a:p>
          <a:p>
            <a:r>
              <a:rPr lang="fr-FR" sz="2800" b="1" i="1" dirty="0"/>
              <a:t> leurs familles et, leurs actions </a:t>
            </a:r>
            <a:r>
              <a:rPr lang="fr-FR" sz="2800" b="1" i="1" dirty="0" err="1"/>
              <a:t>héroîques</a:t>
            </a:r>
            <a:endParaRPr lang="fr-FR" sz="2800" b="1" i="1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4E01BB74-B6B4-0152-E860-35FDF62DE874}"/>
              </a:ext>
            </a:extLst>
          </p:cNvPr>
          <p:cNvSpPr txBox="1"/>
          <p:nvPr/>
        </p:nvSpPr>
        <p:spPr>
          <a:xfrm>
            <a:off x="7253207" y="2076226"/>
            <a:ext cx="39132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</a:t>
            </a:r>
            <a:r>
              <a:rPr lang="fr-FR" sz="2800" b="1" i="1" dirty="0"/>
              <a:t>cérémonie d’Hommage</a:t>
            </a:r>
          </a:p>
        </p:txBody>
      </p:sp>
    </p:spTree>
    <p:extLst>
      <p:ext uri="{BB962C8B-B14F-4D97-AF65-F5344CB8AC3E}">
        <p14:creationId xmlns:p14="http://schemas.microsoft.com/office/powerpoint/2010/main" val="25676722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drape"/>
      </p:transition>
    </mc:Choice>
    <mc:Fallback xmlns="">
      <p:transition spd="slow" advClick="0" advTm="12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D1C2AED-9FC9-F8E8-C0BD-662B672502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560" y="375528"/>
            <a:ext cx="9956880" cy="55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ABDD5DA9-40C2-9D7F-060D-15B5008801DB}"/>
              </a:ext>
            </a:extLst>
          </p:cNvPr>
          <p:cNvSpPr txBox="1"/>
          <p:nvPr/>
        </p:nvSpPr>
        <p:spPr>
          <a:xfrm>
            <a:off x="1207556" y="5955528"/>
            <a:ext cx="103201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La rivière Aveyron poursuit sa route jusqu’à Montauban (Préfecture de Tarn &amp; Garonne)  avant de se jeter dans le Tarn…</a:t>
            </a:r>
          </a:p>
        </p:txBody>
      </p:sp>
    </p:spTree>
    <p:extLst>
      <p:ext uri="{BB962C8B-B14F-4D97-AF65-F5344CB8AC3E}">
        <p14:creationId xmlns:p14="http://schemas.microsoft.com/office/powerpoint/2010/main" val="11550312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drape"/>
      </p:transition>
    </mc:Choice>
    <mc:Fallback xmlns="">
      <p:transition spd="slow" advClick="0" advTm="12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A96EF77-D2AC-E226-8B07-7FD1DC87A2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987" y="639000"/>
            <a:ext cx="10196026" cy="55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274691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drape"/>
      </p:transition>
    </mc:Choice>
    <mc:Fallback xmlns="">
      <p:transition spd="slow" advClick="0" advTm="12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9AB7D1C-257A-3CDC-E455-CB23890D4C3F}"/>
              </a:ext>
            </a:extLst>
          </p:cNvPr>
          <p:cNvSpPr txBox="1"/>
          <p:nvPr/>
        </p:nvSpPr>
        <p:spPr>
          <a:xfrm>
            <a:off x="1721223" y="688489"/>
            <a:ext cx="117688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Présenté Les Gorges De L’Aveyron N°1 France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9B5E79EE-6E7C-E340-1055-94EC83C536BD}"/>
              </a:ext>
            </a:extLst>
          </p:cNvPr>
          <p:cNvSpPr txBox="1"/>
          <p:nvPr/>
        </p:nvSpPr>
        <p:spPr>
          <a:xfrm>
            <a:off x="3463962" y="1861551"/>
            <a:ext cx="89288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Sur La Suggestion De JackDidier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10338C3-09AB-A2A0-351A-5B18F86E531E}"/>
              </a:ext>
            </a:extLst>
          </p:cNvPr>
          <p:cNvSpPr txBox="1"/>
          <p:nvPr/>
        </p:nvSpPr>
        <p:spPr>
          <a:xfrm>
            <a:off x="3840479" y="3571540"/>
            <a:ext cx="66267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1F09E28-322B-2597-7F81-ED0ECF039131}"/>
              </a:ext>
            </a:extLst>
          </p:cNvPr>
          <p:cNvSpPr txBox="1"/>
          <p:nvPr/>
        </p:nvSpPr>
        <p:spPr>
          <a:xfrm>
            <a:off x="5534809" y="5646291"/>
            <a:ext cx="47871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605700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drape"/>
      </p:transition>
    </mc:Choice>
    <mc:Fallback xmlns="">
      <p:transition spd="slow" advClick="0" advTm="12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445</Words>
  <Application>Microsoft Office PowerPoint</Application>
  <PresentationFormat>Grand écran</PresentationFormat>
  <Paragraphs>82</Paragraphs>
  <Slides>33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7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11</cp:revision>
  <dcterms:created xsi:type="dcterms:W3CDTF">2026-05-07T08:31:16Z</dcterms:created>
  <dcterms:modified xsi:type="dcterms:W3CDTF">2026-05-08T06:01:39Z</dcterms:modified>
</cp:coreProperties>
</file>