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76" r:id="rId3"/>
    <p:sldId id="275" r:id="rId4"/>
    <p:sldId id="260" r:id="rId5"/>
    <p:sldId id="259" r:id="rId6"/>
    <p:sldId id="264" r:id="rId7"/>
    <p:sldId id="266" r:id="rId8"/>
    <p:sldId id="268" r:id="rId9"/>
    <p:sldId id="270" r:id="rId10"/>
    <p:sldId id="272" r:id="rId11"/>
  </p:sldIdLst>
  <p:sldSz cx="9720263" cy="36004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pP2F1I/brTovN4cnmYe7g==" hashData="gjqdDh0guWPuoFxcAoEqQvJvs2h5LtySBPr+aezAOFrBT3O958WtN3XiM1/8qVTgNmOqtEahJ+/ZiBirwSl/h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78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748" y="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6F5FC1-8099-460D-9B4D-4094A5496E64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7DF0F1-AAF2-4A05-9079-7B3E01E422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665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1pPr>
    <a:lvl2pPr marL="319674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2pPr>
    <a:lvl3pPr marL="639348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3pPr>
    <a:lvl4pPr marL="959021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4pPr>
    <a:lvl5pPr marL="1278695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5pPr>
    <a:lvl6pPr marL="1598368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6pPr>
    <a:lvl7pPr marL="1918042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7pPr>
    <a:lvl8pPr marL="2237716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8pPr>
    <a:lvl9pPr marL="2557390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E5BF6-D642-4170-AAAD-B09A89B94DA5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AAF82-71F1-4C90-9338-24BA41F6B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442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E5BF6-D642-4170-AAAD-B09A89B94DA5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AAF82-71F1-4C90-9338-24BA41F6B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779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E5BF6-D642-4170-AAAD-B09A89B94DA5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AAF82-71F1-4C90-9338-24BA41F6B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599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E5BF6-D642-4170-AAAD-B09A89B94DA5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AAF82-71F1-4C90-9338-24BA41F6B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332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E5BF6-D642-4170-AAAD-B09A89B94DA5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AAF82-71F1-4C90-9338-24BA41F6B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970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E5BF6-D642-4170-AAAD-B09A89B94DA5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AAF82-71F1-4C90-9338-24BA41F6B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9780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E5BF6-D642-4170-AAAD-B09A89B94DA5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AAF82-71F1-4C90-9338-24BA41F6B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421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E5BF6-D642-4170-AAAD-B09A89B94DA5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AAF82-71F1-4C90-9338-24BA41F6B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8630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E5BF6-D642-4170-AAAD-B09A89B94DA5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AAF82-71F1-4C90-9338-24BA41F6B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458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E5BF6-D642-4170-AAAD-B09A89B94DA5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AAF82-71F1-4C90-9338-24BA41F6B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480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E5BF6-D642-4170-AAAD-B09A89B94DA5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AAF82-71F1-4C90-9338-24BA41F6B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297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E5BF6-D642-4170-AAAD-B09A89B94DA5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AAF82-71F1-4C90-9338-24BA41F6B0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563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jp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.jpg"/><Relationship Id="rId7" Type="http://schemas.openxmlformats.org/officeDocument/2006/relationships/image" Target="../media/image30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g"/><Relationship Id="rId5" Type="http://schemas.openxmlformats.org/officeDocument/2006/relationships/image" Target="../media/image4.png"/><Relationship Id="rId10" Type="http://schemas.openxmlformats.org/officeDocument/2006/relationships/image" Target="../media/image33.jpg"/><Relationship Id="rId4" Type="http://schemas.openxmlformats.org/officeDocument/2006/relationships/image" Target="../media/image3.png"/><Relationship Id="rId9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0"/>
            <a:ext cx="9720000" cy="360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986" y="72001"/>
            <a:ext cx="2160000" cy="2415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477" y="240000"/>
            <a:ext cx="2160000" cy="2176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196210" y="2952000"/>
            <a:ext cx="5328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BE" sz="1600" dirty="0">
                <a:solidFill>
                  <a:srgbClr val="FFFF00"/>
                </a:solidFill>
                <a:latin typeface="Script12 BT" pitchFamily="65" charset="0"/>
              </a:rPr>
              <a:t>Diaporama avec un Poème de Apex © Apex (1981)</a:t>
            </a:r>
          </a:p>
          <a:p>
            <a:pPr algn="ctr" eaLnBrk="1" hangingPunct="1"/>
            <a:r>
              <a:rPr lang="fr-BE" sz="1600" dirty="0">
                <a:solidFill>
                  <a:srgbClr val="FFFF00"/>
                </a:solidFill>
                <a:latin typeface="Script12 BT" pitchFamily="65" charset="0"/>
              </a:rPr>
              <a:t>Musique : A</a:t>
            </a:r>
            <a:r>
              <a:rPr lang="fr-FR" sz="1600" dirty="0" err="1">
                <a:solidFill>
                  <a:srgbClr val="FFFF00"/>
                </a:solidFill>
                <a:latin typeface="Script12 BT" panose="03080709030305060304" pitchFamily="65" charset="0"/>
              </a:rPr>
              <a:t>mazing</a:t>
            </a:r>
            <a:r>
              <a:rPr lang="fr-FR" sz="1600" dirty="0">
                <a:solidFill>
                  <a:srgbClr val="FFFF00"/>
                </a:solidFill>
                <a:latin typeface="Script12 BT" panose="03080709030305060304" pitchFamily="65" charset="0"/>
              </a:rPr>
              <a:t> </a:t>
            </a:r>
            <a:r>
              <a:rPr lang="fr-FR" sz="1600" dirty="0" err="1">
                <a:solidFill>
                  <a:srgbClr val="FFFF00"/>
                </a:solidFill>
                <a:latin typeface="Script12 BT" panose="03080709030305060304" pitchFamily="65" charset="0"/>
              </a:rPr>
              <a:t>grace</a:t>
            </a:r>
            <a:r>
              <a:rPr lang="fr-FR" sz="1600" dirty="0">
                <a:solidFill>
                  <a:srgbClr val="FFFF00"/>
                </a:solidFill>
                <a:latin typeface="Script12 BT" panose="03080709030305060304" pitchFamily="65" charset="0"/>
              </a:rPr>
              <a:t> par le Bagad de Lann </a:t>
            </a:r>
            <a:r>
              <a:rPr lang="fr-FR" sz="1600" dirty="0" err="1">
                <a:solidFill>
                  <a:srgbClr val="FFFF00"/>
                </a:solidFill>
                <a:latin typeface="Script12 BT" panose="03080709030305060304" pitchFamily="65" charset="0"/>
              </a:rPr>
              <a:t>Bihoué</a:t>
            </a:r>
            <a:endParaRPr lang="fr-BE" sz="1600" dirty="0">
              <a:solidFill>
                <a:srgbClr val="FFFF00"/>
              </a:solidFill>
              <a:latin typeface="Script12 BT" pitchFamily="65" charset="0"/>
            </a:endParaRP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1547358" y="2268000"/>
            <a:ext cx="20478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BE" sz="2400" dirty="0">
                <a:solidFill>
                  <a:schemeClr val="bg1"/>
                </a:solidFill>
                <a:latin typeface="Harlow Solid Italic" pitchFamily="82" charset="0"/>
              </a:rPr>
              <a:t>Gros Georges</a:t>
            </a:r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5768330" y="2268000"/>
            <a:ext cx="26835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BE" sz="2400" dirty="0">
                <a:solidFill>
                  <a:schemeClr val="bg1"/>
                </a:solidFill>
                <a:latin typeface="Harlow Solid Italic" pitchFamily="82" charset="0"/>
              </a:rPr>
              <a:t>Grand Jacques</a:t>
            </a:r>
          </a:p>
        </p:txBody>
      </p:sp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4499980" y="2268000"/>
            <a:ext cx="720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BE" sz="2400" dirty="0">
                <a:solidFill>
                  <a:schemeClr val="bg1"/>
                </a:solidFill>
                <a:latin typeface="Harlow Solid Italic" pitchFamily="82" charset="0"/>
              </a:rPr>
              <a:t>et</a:t>
            </a:r>
          </a:p>
        </p:txBody>
      </p:sp>
    </p:spTree>
    <p:extLst>
      <p:ext uri="{BB962C8B-B14F-4D97-AF65-F5344CB8AC3E}">
        <p14:creationId xmlns:p14="http://schemas.microsoft.com/office/powerpoint/2010/main" val="269564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5000">
        <p:sndAc>
          <p:stSnd>
            <p:snd r:embed="rId2" name="amazing-grace-Bagad-de-Lann-Bihoué.wav"/>
          </p:stSnd>
        </p:sndAc>
      </p:transition>
    </mc:Choice>
    <mc:Fallback>
      <p:transition advClick="0" advTm="25000">
        <p:sndAc>
          <p:stSnd>
            <p:snd r:embed="rId2" name="amazing-grace-Bagad-de-Lann-Bihou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68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83" fill="hold">
                                          <p:stCondLst>
                                            <p:cond delay="68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8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34" decel="50000" autoRev="1" fill="hold">
                                          <p:stCondLst>
                                            <p:cond delay="68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4" fill="hold">
                                          <p:stCondLst>
                                            <p:cond delay="129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2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5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68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83" fill="hold">
                                          <p:stCondLst>
                                            <p:cond delay="68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8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34" decel="50000" autoRev="1" fill="hold">
                                          <p:stCondLst>
                                            <p:cond delay="68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4" fill="hold">
                                          <p:stCondLst>
                                            <p:cond delay="129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875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986" y="72001"/>
            <a:ext cx="2160000" cy="2415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477" y="240000"/>
            <a:ext cx="2160000" cy="2176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196210" y="2952000"/>
            <a:ext cx="5328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BE" sz="1600" dirty="0">
                <a:solidFill>
                  <a:srgbClr val="FFFF00"/>
                </a:solidFill>
                <a:latin typeface="Script12 BT" pitchFamily="65" charset="0"/>
              </a:rPr>
              <a:t>Diaporama avec un Poème de Apex © Apex (1981)</a:t>
            </a:r>
          </a:p>
          <a:p>
            <a:pPr algn="ctr" eaLnBrk="1" hangingPunct="1"/>
            <a:r>
              <a:rPr lang="fr-BE" sz="1600" dirty="0">
                <a:solidFill>
                  <a:srgbClr val="FFFF00"/>
                </a:solidFill>
                <a:latin typeface="Script12 BT" pitchFamily="65" charset="0"/>
              </a:rPr>
              <a:t>Musique : A</a:t>
            </a:r>
            <a:r>
              <a:rPr lang="fr-FR" sz="1600" dirty="0" err="1">
                <a:solidFill>
                  <a:srgbClr val="FFFF00"/>
                </a:solidFill>
                <a:latin typeface="Script12 BT" panose="03080709030305060304" pitchFamily="65" charset="0"/>
              </a:rPr>
              <a:t>mazing</a:t>
            </a:r>
            <a:r>
              <a:rPr lang="fr-FR" sz="1600" dirty="0">
                <a:solidFill>
                  <a:srgbClr val="FFFF00"/>
                </a:solidFill>
                <a:latin typeface="Script12 BT" panose="03080709030305060304" pitchFamily="65" charset="0"/>
              </a:rPr>
              <a:t> </a:t>
            </a:r>
            <a:r>
              <a:rPr lang="fr-FR" sz="1600" dirty="0" err="1">
                <a:solidFill>
                  <a:srgbClr val="FFFF00"/>
                </a:solidFill>
                <a:latin typeface="Script12 BT" panose="03080709030305060304" pitchFamily="65" charset="0"/>
              </a:rPr>
              <a:t>grace</a:t>
            </a:r>
            <a:r>
              <a:rPr lang="fr-FR" sz="1600" dirty="0">
                <a:solidFill>
                  <a:srgbClr val="FFFF00"/>
                </a:solidFill>
                <a:latin typeface="Script12 BT" panose="03080709030305060304" pitchFamily="65" charset="0"/>
              </a:rPr>
              <a:t> par le Bagad de Lann </a:t>
            </a:r>
            <a:r>
              <a:rPr lang="fr-FR" sz="1600" dirty="0" err="1">
                <a:solidFill>
                  <a:srgbClr val="FFFF00"/>
                </a:solidFill>
                <a:latin typeface="Script12 BT" panose="03080709030305060304" pitchFamily="65" charset="0"/>
              </a:rPr>
              <a:t>Bihoué</a:t>
            </a:r>
            <a:endParaRPr lang="fr-BE" sz="1600" dirty="0">
              <a:solidFill>
                <a:srgbClr val="FFFF00"/>
              </a:solidFill>
              <a:latin typeface="Script12 BT" pitchFamily="65" charset="0"/>
            </a:endParaRP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1547358" y="2268000"/>
            <a:ext cx="20478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BE" sz="2400" dirty="0">
                <a:solidFill>
                  <a:schemeClr val="bg1"/>
                </a:solidFill>
                <a:latin typeface="Harlow Solid Italic" pitchFamily="82" charset="0"/>
              </a:rPr>
              <a:t>Gros Georges</a:t>
            </a:r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5768330" y="2268000"/>
            <a:ext cx="268352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BE" sz="2400" dirty="0">
                <a:solidFill>
                  <a:schemeClr val="bg1"/>
                </a:solidFill>
                <a:latin typeface="Harlow Solid Italic" pitchFamily="82" charset="0"/>
              </a:rPr>
              <a:t>Grand Jacques</a:t>
            </a:r>
          </a:p>
        </p:txBody>
      </p:sp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4499980" y="2268000"/>
            <a:ext cx="720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fr-BE" sz="2400" dirty="0">
                <a:solidFill>
                  <a:schemeClr val="bg1"/>
                </a:solidFill>
                <a:latin typeface="Harlow Solid Italic" pitchFamily="82" charset="0"/>
              </a:rPr>
              <a:t>et</a:t>
            </a:r>
          </a:p>
        </p:txBody>
      </p:sp>
      <p:pic>
        <p:nvPicPr>
          <p:cNvPr id="9" name="Image 5">
            <a:extLst>
              <a:ext uri="{FF2B5EF4-FFF2-40B4-BE49-F238E27FC236}">
                <a16:creationId xmlns:a16="http://schemas.microsoft.com/office/drawing/2014/main" id="{8AD7C792-CEED-4D86-B753-C41BD055329A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>
            <a:extLst>
              <a:ext uri="{FF2B5EF4-FFF2-40B4-BE49-F238E27FC236}">
                <a16:creationId xmlns:a16="http://schemas.microsoft.com/office/drawing/2014/main" id="{FB2F0C5C-2B55-4E24-B0CC-E54216DDBD5E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5B801C95-502C-4BF5-A3D8-47E6F6A71A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856000" cy="913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Un jour d'octobre Georges est parti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Retrouver Jacques en son paradis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En automne il est tombé comme un chêne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Il a fermé sa porte un peu avec gêne</a:t>
            </a:r>
          </a:p>
          <a:p>
            <a:pPr eaLnBrk="1" hangingPunct="1"/>
            <a:endParaRPr lang="fr-BE" sz="1067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49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0"/>
            <a:ext cx="2856000" cy="913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Un jour d'octobre Georges est parti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Retrouver Jacques en son paradis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En automne il est tombé comme un chêne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Il a fermé sa porte un peu avec gêne</a:t>
            </a:r>
          </a:p>
          <a:p>
            <a:pPr eaLnBrk="1" hangingPunct="1"/>
            <a:endParaRPr lang="fr-BE" sz="1067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4" name="Image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Espace réservé du contenu 3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0"/>
            <a:ext cx="3195400" cy="74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Les feuilles mortes que son arbre pleure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Chagrinent le jardin de ma demeure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Sur la plage de Sète il s'est reposé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Mais le bateau de Jacques a accosté</a:t>
            </a:r>
          </a:p>
        </p:txBody>
      </p:sp>
    </p:spTree>
    <p:extLst>
      <p:ext uri="{BB962C8B-B14F-4D97-AF65-F5344CB8AC3E}">
        <p14:creationId xmlns:p14="http://schemas.microsoft.com/office/powerpoint/2010/main" val="254160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500"/>
    </mc:Choice>
    <mc:Fallback xmlns="">
      <p:transition advClick="0" advTm="23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6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4D149922-B210-4470-B765-EB859E8D64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195400" cy="74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Les feuilles mortes que son arbre pleure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Chagrinent le jardin de ma demeure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Sur la plage de Sète il s'est reposé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Mais le bateau de Jacques a accosté</a:t>
            </a:r>
          </a:p>
        </p:txBody>
      </p:sp>
      <p:pic>
        <p:nvPicPr>
          <p:cNvPr id="9" name="Picture 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40091" flipH="1">
            <a:off x="1569347" y="750596"/>
            <a:ext cx="1346834" cy="130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3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oneTexte 12"/>
          <p:cNvSpPr txBox="1">
            <a:spLocks noChangeArrowheads="1"/>
          </p:cNvSpPr>
          <p:nvPr/>
        </p:nvSpPr>
        <p:spPr bwMode="auto">
          <a:xfrm>
            <a:off x="0" y="0"/>
            <a:ext cx="3645455" cy="74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Sous les fenêtres avec le vent du Nord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Chantant Mathilde et les copains d'abord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Ils trinquent et rigolent à en perdre haleine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Demandez-le à Franz et aux trois capitaines</a:t>
            </a:r>
          </a:p>
        </p:txBody>
      </p:sp>
    </p:spTree>
    <p:extLst>
      <p:ext uri="{BB962C8B-B14F-4D97-AF65-F5344CB8AC3E}">
        <p14:creationId xmlns:p14="http://schemas.microsoft.com/office/powerpoint/2010/main" val="330414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500"/>
    </mc:Choice>
    <mc:Fallback xmlns="">
      <p:transition advClick="0" advTm="23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9"/>
            <a:ext cx="9720000" cy="3597741"/>
          </a:xfr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0"/>
            <a:ext cx="3195400" cy="74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Sous les fenêtres avec le vent du Nord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Chantant Mathilde et les copains d'abord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Ils trinquent et rigolent à en perdre haleine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Demandez-le à Franz et aux trois capitaines</a:t>
            </a:r>
          </a:p>
        </p:txBody>
      </p:sp>
      <p:pic>
        <p:nvPicPr>
          <p:cNvPr id="8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6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00000" y="720000"/>
            <a:ext cx="2520000" cy="28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0" y="0"/>
            <a:ext cx="3432000" cy="913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Et tous deux s'en sont allés chez Gauguin</a:t>
            </a:r>
          </a:p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Pour peindre le Soleil de leurs refrains</a:t>
            </a:r>
          </a:p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Sous les frangipaniers d'</a:t>
            </a:r>
            <a:r>
              <a:rPr lang="fr-BE" sz="1067" dirty="0" err="1">
                <a:solidFill>
                  <a:srgbClr val="FFFF00"/>
                </a:solidFill>
                <a:latin typeface="Comic Sans MS" pitchFamily="66" charset="0"/>
              </a:rPr>
              <a:t>Atuona</a:t>
            </a:r>
            <a:endParaRPr lang="fr-BE" sz="1067" dirty="0">
              <a:solidFill>
                <a:srgbClr val="FFFF00"/>
              </a:solidFill>
              <a:latin typeface="Comic Sans MS" pitchFamily="66" charset="0"/>
            </a:endParaRPr>
          </a:p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Jouant Don Quichotte et Sancho </a:t>
            </a:r>
            <a:r>
              <a:rPr lang="fr-BE" sz="1067" dirty="0" err="1">
                <a:solidFill>
                  <a:srgbClr val="FFFF00"/>
                </a:solidFill>
                <a:latin typeface="Comic Sans MS" pitchFamily="66" charset="0"/>
              </a:rPr>
              <a:t>Pança</a:t>
            </a:r>
            <a:endParaRPr lang="fr-BE" sz="1067" dirty="0">
              <a:solidFill>
                <a:srgbClr val="FFFF00"/>
              </a:solidFill>
              <a:latin typeface="Comic Sans MS" pitchFamily="66" charset="0"/>
            </a:endParaRPr>
          </a:p>
          <a:p>
            <a:pPr eaLnBrk="1" hangingPunct="1"/>
            <a:endParaRPr lang="fr-BE" sz="1067" dirty="0">
              <a:solidFill>
                <a:srgbClr val="FFFF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32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3500"/>
    </mc:Choice>
    <mc:Fallback xmlns="">
      <p:transition advClick="0" advTm="23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129"/>
            <a:ext cx="9720000" cy="3597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0"/>
            <a:ext cx="3645455" cy="74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Et tous deux s'en sont allés chez Gauguin</a:t>
            </a:r>
          </a:p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Pour peindre le Soleil de leurs refrains</a:t>
            </a:r>
          </a:p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Sous les frangipaniers d'Atuona</a:t>
            </a:r>
          </a:p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Jouant Don Quichotte et Sancho </a:t>
            </a:r>
            <a:r>
              <a:rPr lang="fr-BE" sz="1067" dirty="0" err="1">
                <a:solidFill>
                  <a:srgbClr val="FFFF00"/>
                </a:solidFill>
                <a:latin typeface="Comic Sans MS" pitchFamily="66" charset="0"/>
              </a:rPr>
              <a:t>Pança</a:t>
            </a:r>
            <a:endParaRPr lang="fr-BE" sz="1067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512" y="1300473"/>
            <a:ext cx="2131857" cy="23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Espace réservé du contenu 3"/>
          <p:cNvPicPr>
            <a:picLocks noGrp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000"/>
          </a:xfr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0000" y="1872000"/>
            <a:ext cx="2618086" cy="1734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0"/>
            <a:ext cx="2793120" cy="844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08" dirty="0">
                <a:solidFill>
                  <a:schemeClr val="bg1"/>
                </a:solidFill>
                <a:latin typeface="Comic Sans MS" pitchFamily="66" charset="0"/>
              </a:rPr>
              <a:t>Ce n'est plus à Vesoul mais à </a:t>
            </a:r>
            <a:r>
              <a:rPr lang="fr-BE" sz="1008" dirty="0" err="1">
                <a:solidFill>
                  <a:schemeClr val="bg1"/>
                </a:solidFill>
                <a:latin typeface="Comic Sans MS" pitchFamily="66" charset="0"/>
              </a:rPr>
              <a:t>Hiva-Oa</a:t>
            </a:r>
            <a:endParaRPr lang="fr-BE" sz="1008" dirty="0">
              <a:solidFill>
                <a:schemeClr val="bg1"/>
              </a:solidFill>
              <a:latin typeface="Comic Sans MS" pitchFamily="66" charset="0"/>
            </a:endParaRPr>
          </a:p>
          <a:p>
            <a:pPr eaLnBrk="1" hangingPunct="1"/>
            <a:r>
              <a:rPr lang="fr-BE" sz="1008" dirty="0">
                <a:solidFill>
                  <a:schemeClr val="bg1"/>
                </a:solidFill>
                <a:latin typeface="Comic Sans MS" pitchFamily="66" charset="0"/>
              </a:rPr>
              <a:t>Que l'on entend l'accordéon d'</a:t>
            </a:r>
            <a:r>
              <a:rPr lang="fr-BE" sz="1008" dirty="0" err="1">
                <a:solidFill>
                  <a:schemeClr val="bg1"/>
                </a:solidFill>
                <a:latin typeface="Comic Sans MS" pitchFamily="66" charset="0"/>
              </a:rPr>
              <a:t>Azzola</a:t>
            </a:r>
            <a:endParaRPr lang="fr-BE" sz="1008" dirty="0">
              <a:solidFill>
                <a:schemeClr val="bg1"/>
              </a:solidFill>
              <a:latin typeface="Comic Sans MS" pitchFamily="66" charset="0"/>
            </a:endParaRPr>
          </a:p>
          <a:p>
            <a:pPr eaLnBrk="1" hangingPunct="1"/>
            <a:r>
              <a:rPr lang="fr-BE" sz="933" dirty="0">
                <a:solidFill>
                  <a:schemeClr val="bg1"/>
                </a:solidFill>
                <a:latin typeface="Comic Sans MS" pitchFamily="66" charset="0"/>
              </a:rPr>
              <a:t>Jouer pour les vieux une valse à mille temps</a:t>
            </a:r>
          </a:p>
          <a:p>
            <a:pPr eaLnBrk="1" hangingPunct="1"/>
            <a:r>
              <a:rPr lang="fr-BE" sz="933" dirty="0">
                <a:solidFill>
                  <a:schemeClr val="bg1"/>
                </a:solidFill>
                <a:latin typeface="Comic Sans MS" pitchFamily="66" charset="0"/>
              </a:rPr>
              <a:t>Et l'on voit Jef se prendre pour Don Juan</a:t>
            </a:r>
          </a:p>
          <a:p>
            <a:pPr eaLnBrk="1" hangingPunct="1"/>
            <a:endParaRPr lang="fr-BE" sz="1008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25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3500"/>
    </mc:Choice>
    <mc:Fallback xmlns="">
      <p:transition advClick="0" advTm="23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Espace réservé du contenu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000"/>
          </a:xfr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6000" y="1908000"/>
            <a:ext cx="2618086" cy="1734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0"/>
            <a:ext cx="2793120" cy="844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08" dirty="0">
                <a:solidFill>
                  <a:schemeClr val="bg1"/>
                </a:solidFill>
                <a:latin typeface="Comic Sans MS" pitchFamily="66" charset="0"/>
              </a:rPr>
              <a:t>Ce n'est plus à Vesoul mais à </a:t>
            </a:r>
            <a:r>
              <a:rPr lang="fr-BE" sz="1008" dirty="0" err="1">
                <a:solidFill>
                  <a:schemeClr val="bg1"/>
                </a:solidFill>
                <a:latin typeface="Comic Sans MS" pitchFamily="66" charset="0"/>
              </a:rPr>
              <a:t>Hiva-Oa</a:t>
            </a:r>
            <a:endParaRPr lang="fr-BE" sz="1008" dirty="0">
              <a:solidFill>
                <a:schemeClr val="bg1"/>
              </a:solidFill>
              <a:latin typeface="Comic Sans MS" pitchFamily="66" charset="0"/>
            </a:endParaRPr>
          </a:p>
          <a:p>
            <a:pPr eaLnBrk="1" hangingPunct="1"/>
            <a:r>
              <a:rPr lang="fr-BE" sz="1008" dirty="0">
                <a:solidFill>
                  <a:schemeClr val="bg1"/>
                </a:solidFill>
                <a:latin typeface="Comic Sans MS" pitchFamily="66" charset="0"/>
              </a:rPr>
              <a:t>Que l'on entend l'accordéon d'</a:t>
            </a:r>
            <a:r>
              <a:rPr lang="fr-BE" sz="1008" dirty="0" err="1">
                <a:solidFill>
                  <a:schemeClr val="bg1"/>
                </a:solidFill>
                <a:latin typeface="Comic Sans MS" pitchFamily="66" charset="0"/>
              </a:rPr>
              <a:t>Azzola</a:t>
            </a:r>
            <a:endParaRPr lang="fr-BE" sz="1008" dirty="0">
              <a:solidFill>
                <a:schemeClr val="bg1"/>
              </a:solidFill>
              <a:latin typeface="Comic Sans MS" pitchFamily="66" charset="0"/>
            </a:endParaRPr>
          </a:p>
          <a:p>
            <a:pPr eaLnBrk="1" hangingPunct="1"/>
            <a:r>
              <a:rPr lang="fr-BE" sz="933" dirty="0">
                <a:solidFill>
                  <a:schemeClr val="bg1"/>
                </a:solidFill>
                <a:latin typeface="Comic Sans MS" pitchFamily="66" charset="0"/>
              </a:rPr>
              <a:t>Jouer pour les vieux une valse à mille temps</a:t>
            </a:r>
          </a:p>
          <a:p>
            <a:pPr eaLnBrk="1" hangingPunct="1"/>
            <a:r>
              <a:rPr lang="fr-BE" sz="933" dirty="0">
                <a:solidFill>
                  <a:schemeClr val="bg1"/>
                </a:solidFill>
                <a:latin typeface="Comic Sans MS" pitchFamily="66" charset="0"/>
              </a:rPr>
              <a:t>Et l'on voit Jef se prendre pour Don Juan</a:t>
            </a:r>
          </a:p>
          <a:p>
            <a:pPr eaLnBrk="1" hangingPunct="1"/>
            <a:endParaRPr lang="fr-BE" sz="1008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7" name="Picture 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4" y="-36000"/>
            <a:ext cx="9719997" cy="36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0" y="0"/>
            <a:ext cx="3189767" cy="689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08" dirty="0">
                <a:solidFill>
                  <a:schemeClr val="bg1"/>
                </a:solidFill>
                <a:latin typeface="Comic Sans MS" pitchFamily="66" charset="0"/>
              </a:rPr>
              <a:t>Par-dessus nos têtes les corbeaux qui croassent</a:t>
            </a:r>
          </a:p>
          <a:p>
            <a:pPr eaLnBrk="1" hangingPunct="1"/>
            <a:r>
              <a:rPr lang="fr-BE" sz="1008" dirty="0">
                <a:solidFill>
                  <a:schemeClr val="bg1"/>
                </a:solidFill>
                <a:latin typeface="Comic Sans MS" pitchFamily="66" charset="0"/>
              </a:rPr>
              <a:t>Nous apportent le souvenir d'une petite impasse</a:t>
            </a:r>
          </a:p>
          <a:p>
            <a:pPr eaLnBrk="1" hangingPunct="1"/>
            <a:r>
              <a:rPr lang="fr-BE" sz="933" dirty="0">
                <a:solidFill>
                  <a:schemeClr val="bg1"/>
                </a:solidFill>
                <a:latin typeface="Comic Sans MS" pitchFamily="66" charset="0"/>
              </a:rPr>
              <a:t>D'où le brave Jacot un jour s'est envolé</a:t>
            </a:r>
          </a:p>
          <a:p>
            <a:pPr eaLnBrk="1" hangingPunct="1"/>
            <a:r>
              <a:rPr lang="fr-BE" sz="933" dirty="0">
                <a:solidFill>
                  <a:schemeClr val="bg1"/>
                </a:solidFill>
                <a:latin typeface="Comic Sans MS" pitchFamily="66" charset="0"/>
              </a:rPr>
              <a:t>Pour aux Tuamotu sur un alizé se poser</a:t>
            </a:r>
            <a:endParaRPr lang="fr-BE" sz="1008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56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500"/>
    </mc:Choice>
    <mc:Fallback xmlns="">
      <p:transition advClick="0" advTm="23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0" y="0"/>
            <a:ext cx="3205347" cy="844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08" dirty="0">
                <a:solidFill>
                  <a:schemeClr val="bg1"/>
                </a:solidFill>
                <a:latin typeface="Comic Sans MS" pitchFamily="66" charset="0"/>
              </a:rPr>
              <a:t>Par-dessus nos têtes les corbeaux qui croassent</a:t>
            </a:r>
          </a:p>
          <a:p>
            <a:pPr eaLnBrk="1" hangingPunct="1"/>
            <a:r>
              <a:rPr lang="fr-BE" sz="1008" dirty="0">
                <a:solidFill>
                  <a:schemeClr val="bg1"/>
                </a:solidFill>
                <a:latin typeface="Comic Sans MS" pitchFamily="66" charset="0"/>
              </a:rPr>
              <a:t>Nous apportent le souvenir d'une petite impasse</a:t>
            </a:r>
          </a:p>
          <a:p>
            <a:pPr eaLnBrk="1" hangingPunct="1"/>
            <a:r>
              <a:rPr lang="fr-BE" sz="933" dirty="0">
                <a:solidFill>
                  <a:schemeClr val="bg1"/>
                </a:solidFill>
                <a:latin typeface="Comic Sans MS" pitchFamily="66" charset="0"/>
              </a:rPr>
              <a:t>D'où le brave Jacot un jour s'est envolé</a:t>
            </a:r>
          </a:p>
          <a:p>
            <a:pPr eaLnBrk="1" hangingPunct="1"/>
            <a:r>
              <a:rPr lang="fr-BE" sz="933" dirty="0">
                <a:solidFill>
                  <a:schemeClr val="bg1"/>
                </a:solidFill>
                <a:latin typeface="Comic Sans MS" pitchFamily="66" charset="0"/>
              </a:rPr>
              <a:t>Pour aux Tuamotu sur un alizé se poser</a:t>
            </a:r>
          </a:p>
          <a:p>
            <a:pPr eaLnBrk="1" hangingPunct="1"/>
            <a:endParaRPr lang="fr-BE" sz="1008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5" name="Espace réservé du contenu 3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720000" cy="3599999"/>
          </a:xfrm>
        </p:spPr>
      </p:pic>
      <p:pic>
        <p:nvPicPr>
          <p:cNvPr id="7" name="Picture 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3"/>
            <a:ext cx="9720000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0" y="0"/>
            <a:ext cx="2835355" cy="913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Et moi je reste là sous le crachin</a:t>
            </a:r>
          </a:p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D'un plat pays qui est le mien</a:t>
            </a:r>
          </a:p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Mais dis-leur donc mon vieux Jacot</a:t>
            </a:r>
          </a:p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Au Grand échalas et au p'tit Gros</a:t>
            </a:r>
          </a:p>
          <a:p>
            <a:pPr eaLnBrk="1" hangingPunct="1"/>
            <a:endParaRPr lang="fr-BE" sz="1067" dirty="0">
              <a:solidFill>
                <a:srgbClr val="FFFF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985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500"/>
    </mc:Choice>
    <mc:Fallback xmlns="">
      <p:transition advClick="0" advTm="23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9720000" cy="359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0" y="0"/>
            <a:ext cx="2835355" cy="74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Et moi je reste là sous le crachin</a:t>
            </a:r>
          </a:p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D'un plat pays qui est le mien</a:t>
            </a:r>
          </a:p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Mais dis-leur donc mon vieux Jacot</a:t>
            </a:r>
          </a:p>
          <a:p>
            <a:pPr eaLnBrk="1" hangingPunct="1"/>
            <a:r>
              <a:rPr lang="fr-BE" sz="1067" dirty="0">
                <a:solidFill>
                  <a:srgbClr val="FFFF00"/>
                </a:solidFill>
                <a:latin typeface="Comic Sans MS" pitchFamily="66" charset="0"/>
              </a:rPr>
              <a:t>Au Grand échalas et au p'tit Gros</a:t>
            </a:r>
          </a:p>
        </p:txBody>
      </p:sp>
      <p:pic>
        <p:nvPicPr>
          <p:cNvPr id="6" name="Espace réservé du contenu 3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</p:spPr>
      </p:pic>
      <p:pic>
        <p:nvPicPr>
          <p:cNvPr id="8" name="Image 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0"/>
            <a:ext cx="3575920" cy="74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Dis-leur donc que ce départ c'est pas sérieux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Que c'est pas demain la veille de leurs adieux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Que ce n’est qu’une mauvaise blague de cabotin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Que bientôt vous allez nous dire « On reviens ».</a:t>
            </a:r>
          </a:p>
        </p:txBody>
      </p:sp>
    </p:spTree>
    <p:extLst>
      <p:ext uri="{BB962C8B-B14F-4D97-AF65-F5344CB8AC3E}">
        <p14:creationId xmlns:p14="http://schemas.microsoft.com/office/powerpoint/2010/main" val="152600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6000"/>
    </mc:Choice>
    <mc:Fallback xmlns="">
      <p:transition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0"/>
            <a:ext cx="3983603" cy="74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Dis-leur donc que ce départ c'est pas sérieux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Que c'est pas demain la veille de leurs adieux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Que ce n’est qu’une mauvaise blague de cabotin</a:t>
            </a:r>
          </a:p>
          <a:p>
            <a:pPr eaLnBrk="1" hangingPunct="1"/>
            <a:r>
              <a:rPr lang="fr-BE" sz="1067" dirty="0">
                <a:solidFill>
                  <a:schemeClr val="bg1"/>
                </a:solidFill>
                <a:latin typeface="Comic Sans MS" pitchFamily="66" charset="0"/>
              </a:rPr>
              <a:t>Que bientôt vous allez nous dire « On reviens ».</a:t>
            </a:r>
          </a:p>
        </p:txBody>
      </p:sp>
      <p:pic>
        <p:nvPicPr>
          <p:cNvPr id="7" name="Image 6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674" y="72001"/>
            <a:ext cx="1872000" cy="2093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261" y="245799"/>
            <a:ext cx="1905843" cy="19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2B0B1D2F-FA0B-4A25-88B0-29D81D375E46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59D8F2D1-9C77-4399-BB18-100DF781830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000" y="496800"/>
            <a:ext cx="2700000" cy="2700351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BD174CB2-5181-46F8-903B-4601EB2ECD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0000" y="3240000"/>
            <a:ext cx="2880000" cy="294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5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pour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altLang="fr-FR" sz="1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quitter</a:t>
            </a:r>
          </a:p>
        </p:txBody>
      </p:sp>
      <p:pic>
        <p:nvPicPr>
          <p:cNvPr id="17" name="Image 3">
            <a:extLst>
              <a:ext uri="{FF2B5EF4-FFF2-40B4-BE49-F238E27FC236}">
                <a16:creationId xmlns:a16="http://schemas.microsoft.com/office/drawing/2014/main" id="{C66B6FC7-2483-4056-BE07-B7C3719195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B1AACD4-E881-488E-AD68-37631A8488E2}"/>
              </a:ext>
            </a:extLst>
          </p:cNvPr>
          <p:cNvSpPr/>
          <p:nvPr/>
        </p:nvSpPr>
        <p:spPr>
          <a:xfrm>
            <a:off x="3420000" y="-376431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17138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0"/>
                            </p:stCondLst>
                            <p:childTnLst>
                              <p:par>
                                <p:cTn id="42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1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905</TotalTime>
  <Words>533</Words>
  <Application>Microsoft Office PowerPoint</Application>
  <PresentationFormat>Personnalisé</PresentationFormat>
  <Paragraphs>76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9" baseType="lpstr">
      <vt:lpstr>Algerian</vt:lpstr>
      <vt:lpstr>Andy</vt:lpstr>
      <vt:lpstr>Arial</vt:lpstr>
      <vt:lpstr>Calibri</vt:lpstr>
      <vt:lpstr>Calibri Light</vt:lpstr>
      <vt:lpstr>Comic Sans MS</vt:lpstr>
      <vt:lpstr>Harlow Solid Italic</vt:lpstr>
      <vt:lpstr>Script12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98</cp:revision>
  <dcterms:created xsi:type="dcterms:W3CDTF">2017-05-22T07:47:02Z</dcterms:created>
  <dcterms:modified xsi:type="dcterms:W3CDTF">2026-04-23T09:37:20Z</dcterms:modified>
</cp:coreProperties>
</file>