
<file path=[Content_Types].xml><?xml version="1.0" encoding="utf-8"?>
<Types xmlns="http://schemas.openxmlformats.org/package/2006/content-types">
  <Default Extension="gif" ContentType="image/gif"/>
  <Default Extension="jpeg" ContentType="image/jpeg"/>
  <Default Extension="jpg" ContentType="image/unknown"/>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6"/>
  </p:notesMasterIdLst>
  <p:sldIdLst>
    <p:sldId id="256" r:id="rId2"/>
    <p:sldId id="292" r:id="rId3"/>
    <p:sldId id="295" r:id="rId4"/>
    <p:sldId id="296" r:id="rId5"/>
    <p:sldId id="276" r:id="rId6"/>
    <p:sldId id="303" r:id="rId7"/>
    <p:sldId id="257" r:id="rId8"/>
    <p:sldId id="282" r:id="rId9"/>
    <p:sldId id="297" r:id="rId10"/>
    <p:sldId id="277" r:id="rId11"/>
    <p:sldId id="298" r:id="rId12"/>
    <p:sldId id="266" r:id="rId13"/>
    <p:sldId id="299" r:id="rId14"/>
    <p:sldId id="262" r:id="rId15"/>
    <p:sldId id="304" r:id="rId16"/>
    <p:sldId id="291" r:id="rId17"/>
    <p:sldId id="300" r:id="rId18"/>
    <p:sldId id="301" r:id="rId19"/>
    <p:sldId id="293" r:id="rId20"/>
    <p:sldId id="264" r:id="rId21"/>
    <p:sldId id="305" r:id="rId22"/>
    <p:sldId id="288" r:id="rId23"/>
    <p:sldId id="306" r:id="rId24"/>
    <p:sldId id="272" r:id="rId25"/>
    <p:sldId id="258" r:id="rId26"/>
    <p:sldId id="307" r:id="rId27"/>
    <p:sldId id="268" r:id="rId28"/>
    <p:sldId id="260" r:id="rId29"/>
    <p:sldId id="308" r:id="rId30"/>
    <p:sldId id="263" r:id="rId31"/>
    <p:sldId id="310" r:id="rId32"/>
    <p:sldId id="278" r:id="rId33"/>
    <p:sldId id="314" r:id="rId34"/>
    <p:sldId id="279" r:id="rId35"/>
    <p:sldId id="313" r:id="rId36"/>
    <p:sldId id="259" r:id="rId37"/>
    <p:sldId id="261" r:id="rId38"/>
    <p:sldId id="265" r:id="rId39"/>
    <p:sldId id="267" r:id="rId40"/>
    <p:sldId id="269" r:id="rId41"/>
    <p:sldId id="270" r:id="rId42"/>
    <p:sldId id="273" r:id="rId43"/>
    <p:sldId id="274" r:id="rId44"/>
    <p:sldId id="275" r:id="rId45"/>
    <p:sldId id="280" r:id="rId46"/>
    <p:sldId id="281" r:id="rId47"/>
    <p:sldId id="283" r:id="rId48"/>
    <p:sldId id="284" r:id="rId49"/>
    <p:sldId id="285" r:id="rId50"/>
    <p:sldId id="286" r:id="rId51"/>
    <p:sldId id="287" r:id="rId52"/>
    <p:sldId id="289" r:id="rId53"/>
    <p:sldId id="290" r:id="rId54"/>
    <p:sldId id="316" r:id="rId55"/>
  </p:sldIdLst>
  <p:sldSz cx="12192000" cy="6858000"/>
  <p:notesSz cx="6858000" cy="9144000"/>
  <p:photoAlbum/>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varScale="1">
        <p:scale>
          <a:sx n="67" d="100"/>
          <a:sy n="67" d="100"/>
        </p:scale>
        <p:origin x="822" y="72"/>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3F2F07-BE7F-432F-99F8-7D63286F1A3E}" type="datetimeFigureOut">
              <a:rPr lang="fr-FR" smtClean="0"/>
              <a:t>22/09/2025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A9DD02-B8EB-4F28-955F-52DB624B03BD}" type="slidenum">
              <a:rPr lang="fr-FR" smtClean="0"/>
              <a:t>‹N°›</a:t>
            </a:fld>
            <a:endParaRPr lang="fr-FR"/>
          </a:p>
        </p:txBody>
      </p:sp>
    </p:spTree>
    <p:extLst>
      <p:ext uri="{BB962C8B-B14F-4D97-AF65-F5344CB8AC3E}">
        <p14:creationId xmlns:p14="http://schemas.microsoft.com/office/powerpoint/2010/main" val="37447608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2AA0F8E-DC14-2AA2-3444-0B5F0CA6FA76}"/>
              </a:ext>
            </a:extLst>
          </p:cNvPr>
          <p:cNvSpPr>
            <a:spLocks noGrp="1" noChangeArrowheads="1"/>
          </p:cNvSpPr>
          <p:nvPr>
            <p:ph type="sldNum" sz="quarter" idx="5"/>
          </p:nvPr>
        </p:nvSpPr>
        <p:spPr>
          <a:ln/>
        </p:spPr>
        <p:txBody>
          <a:bodyPr/>
          <a:lstStyle/>
          <a:p>
            <a:fld id="{06A674A4-93C4-4D30-A065-D6BC3222272A}" type="slidenum">
              <a:rPr lang="fr-FR" altLang="fr-FR"/>
              <a:pPr/>
              <a:t>54</a:t>
            </a:fld>
            <a:endParaRPr lang="fr-FR" altLang="fr-FR"/>
          </a:p>
        </p:txBody>
      </p:sp>
      <p:sp>
        <p:nvSpPr>
          <p:cNvPr id="78850" name="Espace réservé de l'image des diapositives 1">
            <a:extLst>
              <a:ext uri="{FF2B5EF4-FFF2-40B4-BE49-F238E27FC236}">
                <a16:creationId xmlns:a16="http://schemas.microsoft.com/office/drawing/2014/main" id="{C79D9ADE-D304-3A25-6EB6-994A3D0BF56E}"/>
              </a:ext>
            </a:extLst>
          </p:cNvPr>
          <p:cNvSpPr>
            <a:spLocks noGrp="1" noRot="1" noChangeAspect="1" noTextEdit="1"/>
          </p:cNvSpPr>
          <p:nvPr>
            <p:ph type="sldImg"/>
          </p:nvPr>
        </p:nvSpPr>
        <p:spPr>
          <a:ln/>
          <a:extLst>
            <a:ext uri="{909E8E84-426E-40DD-AFC4-6F175D3DCCD1}">
              <a14:hiddenFill xmlns:a14="http://schemas.microsoft.com/office/drawing/2010/main">
                <a:noFill/>
              </a14:hiddenFill>
            </a:ext>
          </a:extLst>
        </p:spPr>
      </p:sp>
      <p:sp>
        <p:nvSpPr>
          <p:cNvPr id="78851" name="Espace réservé des commentaires 2">
            <a:extLst>
              <a:ext uri="{FF2B5EF4-FFF2-40B4-BE49-F238E27FC236}">
                <a16:creationId xmlns:a16="http://schemas.microsoft.com/office/drawing/2014/main" id="{6748AB26-BD57-997B-3E33-ED0BF33EB004}"/>
              </a:ext>
            </a:extLst>
          </p:cNvPr>
          <p:cNvSpPr>
            <a:spLocks noGrp="1"/>
          </p:cNvSpPr>
          <p:nvPr>
            <p:ph type="body" idx="1"/>
          </p:nvPr>
        </p:nvSpPr>
        <p:spPr/>
        <p:txBody>
          <a:bodyPr/>
          <a:lstStyle/>
          <a:p>
            <a:pPr>
              <a:spcBef>
                <a:spcPct val="0"/>
              </a:spcBef>
            </a:pPr>
            <a:endParaRPr lang="fr-FR" altLang="fr-FR"/>
          </a:p>
        </p:txBody>
      </p:sp>
      <p:sp>
        <p:nvSpPr>
          <p:cNvPr id="78852" name="Espace réservé du numéro de diapositive 3">
            <a:extLst>
              <a:ext uri="{FF2B5EF4-FFF2-40B4-BE49-F238E27FC236}">
                <a16:creationId xmlns:a16="http://schemas.microsoft.com/office/drawing/2014/main" id="{6241B20E-D6E9-4360-8CCE-F5640182F5E0}"/>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B0D10B62-2570-49B0-A98B-4170544433B9}" type="slidenum">
              <a:rPr lang="fr-FR" altLang="fr-FR" sz="1200">
                <a:latin typeface="Calibri" panose="020F0502020204030204" pitchFamily="34" charset="0"/>
              </a:rPr>
              <a:pPr algn="r"/>
              <a:t>54</a:t>
            </a:fld>
            <a:endParaRPr lang="fr-FR" altLang="fr-FR" sz="120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777A9ECA-6102-46DF-82D4-B487BCF38884}" type="datetimeFigureOut">
              <a:rPr lang="fr-FR" smtClean="0"/>
              <a:t>22/09/2025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97741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777A9ECA-6102-46DF-82D4-B487BCF38884}" type="datetimeFigureOut">
              <a:rPr lang="fr-FR" smtClean="0"/>
              <a:t>22/09/2025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1091690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777A9ECA-6102-46DF-82D4-B487BCF38884}" type="datetimeFigureOut">
              <a:rPr lang="fr-FR" smtClean="0"/>
              <a:t>22/09/2025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2006975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777A9ECA-6102-46DF-82D4-B487BCF38884}" type="datetimeFigureOut">
              <a:rPr lang="fr-FR" smtClean="0"/>
              <a:t>22/09/2025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2247608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777A9ECA-6102-46DF-82D4-B487BCF38884}" type="datetimeFigureOut">
              <a:rPr lang="fr-FR" smtClean="0"/>
              <a:t>22/09/2025</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2887713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777A9ECA-6102-46DF-82D4-B487BCF38884}" type="datetimeFigureOut">
              <a:rPr lang="fr-FR" smtClean="0"/>
              <a:t>22/09/2025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2579308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7A9ECA-6102-46DF-82D4-B487BCF38884}" type="datetimeFigureOut">
              <a:rPr lang="fr-FR" smtClean="0"/>
              <a:t>22/09/2025</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504603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777A9ECA-6102-46DF-82D4-B487BCF38884}" type="datetimeFigureOut">
              <a:rPr lang="fr-FR" smtClean="0"/>
              <a:t>22/09/2025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2924343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777A9ECA-6102-46DF-82D4-B487BCF38884}" type="datetimeFigureOut">
              <a:rPr lang="fr-FR" smtClean="0"/>
              <a:t>22/09/2025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2040379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777A9ECA-6102-46DF-82D4-B487BCF38884}" type="datetimeFigureOut">
              <a:rPr lang="fr-FR" smtClean="0"/>
              <a:t>22/09/2025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1128678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777A9ECA-6102-46DF-82D4-B487BCF38884}" type="datetimeFigureOut">
              <a:rPr lang="fr-FR" smtClean="0"/>
              <a:t>22/09/2025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3605F9-64D5-4CED-968D-FA57C773C98B}" type="slidenum">
              <a:rPr lang="fr-FR" smtClean="0"/>
              <a:t>‹N°›</a:t>
            </a:fld>
            <a:endParaRPr lang="fr-F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4848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777A9ECA-6102-46DF-82D4-B487BCF38884}" type="datetimeFigureOut">
              <a:rPr lang="fr-FR" smtClean="0"/>
              <a:t>22/09/2025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4169462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777A9ECA-6102-46DF-82D4-B487BCF38884}" type="datetimeFigureOut">
              <a:rPr lang="fr-FR" smtClean="0"/>
              <a:t>22/09/2025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3605F9-64D5-4CED-968D-FA57C773C98B}"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840491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777A9ECA-6102-46DF-82D4-B487BCF38884}" type="datetimeFigureOut">
              <a:rPr lang="fr-FR" smtClean="0"/>
              <a:t>22/09/2025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4848984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777A9ECA-6102-46DF-82D4-B487BCF38884}" type="datetimeFigureOut">
              <a:rPr lang="fr-FR" smtClean="0"/>
              <a:t>22/09/2025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16544898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777A9ECA-6102-46DF-82D4-B487BCF38884}" type="datetimeFigureOut">
              <a:rPr lang="fr-FR" smtClean="0"/>
              <a:t>22/09/2025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6A3605F9-64D5-4CED-968D-FA57C773C98B}" type="slidenum">
              <a:rPr lang="fr-FR" smtClean="0"/>
              <a:t>‹N°›</a:t>
            </a:fld>
            <a:endParaRPr lang="fr-FR"/>
          </a:p>
        </p:txBody>
      </p:sp>
    </p:spTree>
    <p:extLst>
      <p:ext uri="{BB962C8B-B14F-4D97-AF65-F5344CB8AC3E}">
        <p14:creationId xmlns:p14="http://schemas.microsoft.com/office/powerpoint/2010/main" val="1487038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77A9ECA-6102-46DF-82D4-B487BCF38884}" type="datetimeFigureOut">
              <a:rPr lang="fr-FR" smtClean="0"/>
              <a:t>22/09/2025</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A3605F9-64D5-4CED-968D-FA57C773C98B}" type="slidenum">
              <a:rPr lang="fr-FR" smtClean="0"/>
              <a:t>‹N°›</a:t>
            </a:fld>
            <a:endParaRPr lang="fr-FR"/>
          </a:p>
        </p:txBody>
      </p:sp>
    </p:spTree>
    <p:extLst>
      <p:ext uri="{BB962C8B-B14F-4D97-AF65-F5344CB8AC3E}">
        <p14:creationId xmlns:p14="http://schemas.microsoft.com/office/powerpoint/2010/main" val="25133477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hyperlink" Target="http://ppsmania.fr/" TargetMode="External"/><Relationship Id="rId3" Type="http://schemas.openxmlformats.org/officeDocument/2006/relationships/image" Target="../media/image36.jpeg"/><Relationship Id="rId7" Type="http://schemas.openxmlformats.org/officeDocument/2006/relationships/image" Target="../media/image39.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hyperlink" Target="http://ppsmania.net/" TargetMode="External"/><Relationship Id="rId4" Type="http://schemas.openxmlformats.org/officeDocument/2006/relationships/image" Target="../media/image3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B54096-6644-8B5A-8C23-9CD183E673B8}"/>
              </a:ext>
            </a:extLst>
          </p:cNvPr>
          <p:cNvSpPr>
            <a:spLocks noGrp="1"/>
          </p:cNvSpPr>
          <p:nvPr>
            <p:ph type="ctrTitle"/>
          </p:nvPr>
        </p:nvSpPr>
        <p:spPr>
          <a:xfrm>
            <a:off x="1249891" y="887117"/>
            <a:ext cx="8151283" cy="1646302"/>
          </a:xfrm>
        </p:spPr>
        <p:txBody>
          <a:bodyPr/>
          <a:lstStyle/>
          <a:p>
            <a:pPr algn="ctr"/>
            <a:r>
              <a:rPr lang="fr-FR" sz="4800" dirty="0"/>
              <a:t>Cartographie des noms des </a:t>
            </a:r>
            <a:r>
              <a:rPr lang="fr-FR" sz="4800" dirty="0" err="1"/>
              <a:t>communesde</a:t>
            </a:r>
            <a:r>
              <a:rPr lang="fr-FR" sz="4800" dirty="0"/>
              <a:t> France</a:t>
            </a:r>
          </a:p>
        </p:txBody>
      </p:sp>
      <p:sp>
        <p:nvSpPr>
          <p:cNvPr id="3" name="Sous-titre 2">
            <a:extLst>
              <a:ext uri="{FF2B5EF4-FFF2-40B4-BE49-F238E27FC236}">
                <a16:creationId xmlns:a16="http://schemas.microsoft.com/office/drawing/2014/main" id="{4A1519D2-2CB0-6258-E246-27F5768F5044}"/>
              </a:ext>
            </a:extLst>
          </p:cNvPr>
          <p:cNvSpPr>
            <a:spLocks noGrp="1"/>
          </p:cNvSpPr>
          <p:nvPr>
            <p:ph type="subTitle" idx="1"/>
          </p:nvPr>
        </p:nvSpPr>
        <p:spPr>
          <a:xfrm>
            <a:off x="539220" y="3092278"/>
            <a:ext cx="9572624" cy="1436390"/>
          </a:xfrm>
        </p:spPr>
        <p:txBody>
          <a:bodyPr>
            <a:normAutofit fontScale="32500" lnSpcReduction="20000"/>
          </a:bodyPr>
          <a:lstStyle/>
          <a:p>
            <a:r>
              <a:rPr lang="fr-FR" sz="7400"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Les noms donnés aux communes dans le nord-est et le sud ouest de la France sont radicalement différents. L'Alsace concentre beaucoup de terminaisons en -heim, tandis que le suffixe -</a:t>
            </a:r>
            <a:r>
              <a:rPr lang="fr-FR" sz="7400" kern="0"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ac</a:t>
            </a:r>
            <a:r>
              <a:rPr lang="fr-FR" sz="7400"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est très répandu en Occitanie. Plongée dans l'histoire de la toponymie française.</a:t>
            </a:r>
          </a:p>
          <a:p>
            <a:endParaRPr lang="fr-FR" dirty="0"/>
          </a:p>
        </p:txBody>
      </p:sp>
      <p:sp>
        <p:nvSpPr>
          <p:cNvPr id="4" name="Sous-titre 2">
            <a:extLst>
              <a:ext uri="{FF2B5EF4-FFF2-40B4-BE49-F238E27FC236}">
                <a16:creationId xmlns:a16="http://schemas.microsoft.com/office/drawing/2014/main" id="{FEB87848-D372-E6C1-E1E0-2E258DF11FFC}"/>
              </a:ext>
            </a:extLst>
          </p:cNvPr>
          <p:cNvSpPr txBox="1">
            <a:spLocks/>
          </p:cNvSpPr>
          <p:nvPr/>
        </p:nvSpPr>
        <p:spPr>
          <a:xfrm>
            <a:off x="866776" y="4528668"/>
            <a:ext cx="9572624" cy="2264242"/>
          </a:xfrm>
          <a:prstGeom prst="rect">
            <a:avLst/>
          </a:prstGeom>
        </p:spPr>
        <p:txBody>
          <a:bodyPr vert="horz" lIns="91440" tIns="45720" rIns="91440" bIns="45720" rtlCol="0" anchor="t">
            <a:norm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endParaRPr lang="fr-FR" dirty="0"/>
          </a:p>
        </p:txBody>
      </p:sp>
      <p:sp>
        <p:nvSpPr>
          <p:cNvPr id="5" name="Sous-titre 2">
            <a:extLst>
              <a:ext uri="{FF2B5EF4-FFF2-40B4-BE49-F238E27FC236}">
                <a16:creationId xmlns:a16="http://schemas.microsoft.com/office/drawing/2014/main" id="{3771823E-792F-8BC8-F7EF-94225F1924D2}"/>
              </a:ext>
            </a:extLst>
          </p:cNvPr>
          <p:cNvSpPr txBox="1">
            <a:spLocks/>
          </p:cNvSpPr>
          <p:nvPr/>
        </p:nvSpPr>
        <p:spPr>
          <a:xfrm>
            <a:off x="10222176" y="5465295"/>
            <a:ext cx="1188772" cy="864067"/>
          </a:xfrm>
          <a:prstGeom prst="rect">
            <a:avLst/>
          </a:prstGeom>
        </p:spPr>
        <p:txBody>
          <a:bodyPr vert="horz" lIns="91440" tIns="45720" rIns="91440" bIns="45720" rtlCol="0" anchor="t">
            <a:normAutofit fontScale="85000" lnSpcReduction="20000"/>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r>
              <a:rPr lang="fr-FR" sz="2400"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SP782</a:t>
            </a:r>
            <a:r>
              <a:rPr lang="fr-FR" sz="7400"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fr-FR" sz="7400" kern="100" dirty="0">
              <a:latin typeface="Calibri" panose="020F0502020204030204" pitchFamily="34" charset="0"/>
              <a:ea typeface="Calibri" panose="020F0502020204030204" pitchFamily="34" charset="0"/>
              <a:cs typeface="Times New Roman" panose="02020603050405020304" pitchFamily="18" charset="0"/>
            </a:endParaRPr>
          </a:p>
          <a:p>
            <a:endParaRPr lang="fr-FR" dirty="0"/>
          </a:p>
        </p:txBody>
      </p:sp>
    </p:spTree>
    <p:extLst>
      <p:ext uri="{BB962C8B-B14F-4D97-AF65-F5344CB8AC3E}">
        <p14:creationId xmlns:p14="http://schemas.microsoft.com/office/powerpoint/2010/main" val="87991412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DC0A0E7E-6132-EBEF-995B-B162E79C3AA5}"/>
              </a:ext>
            </a:extLst>
          </p:cNvPr>
          <p:cNvSpPr txBox="1"/>
          <p:nvPr/>
        </p:nvSpPr>
        <p:spPr>
          <a:xfrm>
            <a:off x="1161143" y="2011560"/>
            <a:ext cx="7852228" cy="2559675"/>
          </a:xfrm>
          <a:prstGeom prst="rect">
            <a:avLst/>
          </a:prstGeom>
          <a:noFill/>
        </p:spPr>
        <p:txBody>
          <a:bodyPr wrap="square">
            <a:spAutoFit/>
          </a:bodyPr>
          <a:lstStyle/>
          <a:p>
            <a:pPr fontAlgn="base">
              <a:lnSpc>
                <a:spcPts val="2325"/>
              </a:lnSpc>
              <a:spcAft>
                <a:spcPts val="800"/>
              </a:spcAft>
              <a:buNone/>
            </a:pPr>
            <a:endParaRPr lang="fr-FR" sz="16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fontAlgn="base">
              <a:lnSpc>
                <a:spcPts val="2325"/>
              </a:lnSpc>
              <a:spcAft>
                <a:spcPts val="800"/>
              </a:spcAft>
              <a:buNone/>
            </a:pPr>
            <a:r>
              <a:rPr lang="fr-FR" sz="24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Avez-vous remarqué que dans certaines régions les noms des villes avaient tendance à finir tous de la même manière? Schiltigheim, Bischheim, Rixheim en Alsace, Mérignac, Pessac, Aurillac en Occitanie, Hayange, Florange, Talange en Lorraine, chaque région possède sa sonorité particulière. Mais d’où viennent ces suffixes communs à de nombreuses communes françaises?</a:t>
            </a:r>
            <a:endParaRPr lang="fr-FR"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0355496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D29176FC-EBB5-C5FF-1112-769C649C9B4B}"/>
              </a:ext>
            </a:extLst>
          </p:cNvPr>
          <p:cNvSpPr txBox="1"/>
          <p:nvPr/>
        </p:nvSpPr>
        <p:spPr>
          <a:xfrm>
            <a:off x="1117599" y="2539425"/>
            <a:ext cx="8200572" cy="2357697"/>
          </a:xfrm>
          <a:prstGeom prst="rect">
            <a:avLst/>
          </a:prstGeom>
          <a:noFill/>
        </p:spPr>
        <p:txBody>
          <a:bodyPr wrap="square">
            <a:spAutoFit/>
          </a:bodyPr>
          <a:lstStyle/>
          <a:p>
            <a:pPr fontAlgn="base">
              <a:lnSpc>
                <a:spcPts val="2240"/>
              </a:lnSpc>
              <a:spcAft>
                <a:spcPts val="1500"/>
              </a:spcAft>
              <a:buNone/>
            </a:pPr>
            <a:r>
              <a:rPr lang="fr-FR" sz="24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La toponymie est la science qui étudie l'histoire derrière le nom des lieux. Une grande majorité des communes </a:t>
            </a:r>
            <a:r>
              <a:rPr lang="fr-FR" sz="20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françaises</a:t>
            </a:r>
            <a:r>
              <a:rPr lang="fr-FR" sz="24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ont été créées durant la période mérovingienne. La Gaule était alors partagée entre les Francs, les Wisigoths et d'autres envahisseurs barbares. Pour certains linguistes, c'est cette séparation des territoires qui explique une telle différence de toponymie entre le nord-est et le sud-ouest de la France.</a:t>
            </a:r>
            <a:endParaRPr lang="fr-FR"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492837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BAD6DFC6-710A-02C8-E96B-914070745D22}"/>
              </a:ext>
            </a:extLst>
          </p:cNvPr>
          <p:cNvSpPr txBox="1"/>
          <p:nvPr/>
        </p:nvSpPr>
        <p:spPr>
          <a:xfrm>
            <a:off x="1625600" y="1922728"/>
            <a:ext cx="7540171" cy="2911374"/>
          </a:xfrm>
          <a:prstGeom prst="rect">
            <a:avLst/>
          </a:prstGeom>
          <a:noFill/>
        </p:spPr>
        <p:txBody>
          <a:bodyPr wrap="square">
            <a:spAutoFit/>
          </a:bodyPr>
          <a:lstStyle/>
          <a:p>
            <a:pPr fontAlgn="base">
              <a:lnSpc>
                <a:spcPts val="2240"/>
              </a:lnSpc>
              <a:spcAft>
                <a:spcPts val="1500"/>
              </a:spcAft>
              <a:buNone/>
            </a:pPr>
            <a:r>
              <a:rPr lang="fr-FR" sz="2000" kern="0" dirty="0">
                <a:solidFill>
                  <a:srgbClr val="FF0000"/>
                </a:solidFill>
                <a:effectLst/>
                <a:latin typeface="Arial Black" panose="020B0A04020102020204" pitchFamily="34" charset="0"/>
                <a:ea typeface="Times New Roman" panose="02020603050405020304" pitchFamily="18" charset="0"/>
                <a:cs typeface="Times New Roman" panose="02020603050405020304" pitchFamily="18" charset="0"/>
              </a:rPr>
              <a:t>Villes se terminant en -ville</a:t>
            </a:r>
            <a:endParaRPr lang="fr-FR" kern="100" dirty="0">
              <a:solidFill>
                <a:srgbClr val="FF0000"/>
              </a:solidFill>
              <a:effectLst/>
              <a:latin typeface="Arial Black" panose="020B0A04020102020204" pitchFamily="34" charset="0"/>
              <a:ea typeface="Calibri" panose="020F0502020204030204" pitchFamily="34" charset="0"/>
              <a:cs typeface="Times New Roman" panose="02020603050405020304" pitchFamily="18" charset="0"/>
            </a:endParaRPr>
          </a:p>
          <a:p>
            <a:pPr fontAlgn="base">
              <a:lnSpc>
                <a:spcPct val="115000"/>
              </a:lnSpc>
              <a:spcBef>
                <a:spcPts val="1875"/>
              </a:spcBef>
              <a:spcAft>
                <a:spcPts val="1875"/>
              </a:spcAft>
              <a:buNone/>
            </a:pPr>
            <a:r>
              <a:rPr lang="fr-FR" sz="20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Lors des invasions barbares germaniques et scandinaves, les communes ont été rebaptisées en fonction du nom du propriétaire, suivi par le mot latin villa (la ville). Il est ainsi devenu le suffixe le plus présent en France métropolitaine. Thionville, Alfortville, Granville, 1130 communes partagent ce même toponyme.</a:t>
            </a:r>
            <a:endParaRPr lang="fr-FR"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330744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1814_en-academic.com VILLE ">
            <a:extLst>
              <a:ext uri="{FF2B5EF4-FFF2-40B4-BE49-F238E27FC236}">
                <a16:creationId xmlns:a16="http://schemas.microsoft.com/office/drawing/2014/main" id="{844ED375-F414-BD95-641C-722F0315838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62213" y="0"/>
            <a:ext cx="7265987" cy="6858000"/>
          </a:xfrm>
          <a:prstGeom prst="rect">
            <a:avLst/>
          </a:prstGeom>
        </p:spPr>
      </p:pic>
    </p:spTree>
    <p:extLst>
      <p:ext uri="{BB962C8B-B14F-4D97-AF65-F5344CB8AC3E}">
        <p14:creationId xmlns:p14="http://schemas.microsoft.com/office/powerpoint/2010/main" val="386712998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57308-320A-19B9-8116-3935AAA44E6C}"/>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0E39FD28-14EA-49E1-2717-3725B35E2B48}"/>
              </a:ext>
            </a:extLst>
          </p:cNvPr>
          <p:cNvSpPr txBox="1"/>
          <p:nvPr/>
        </p:nvSpPr>
        <p:spPr>
          <a:xfrm>
            <a:off x="914401" y="822590"/>
            <a:ext cx="8051346" cy="4042132"/>
          </a:xfrm>
          <a:prstGeom prst="rect">
            <a:avLst/>
          </a:prstGeom>
          <a:noFill/>
        </p:spPr>
        <p:txBody>
          <a:bodyPr wrap="square">
            <a:spAutoFit/>
          </a:bodyPr>
          <a:lstStyle/>
          <a:p>
            <a:pPr fontAlgn="base">
              <a:lnSpc>
                <a:spcPts val="2240"/>
              </a:lnSpc>
              <a:spcAft>
                <a:spcPts val="1500"/>
              </a:spcAft>
              <a:buNone/>
            </a:pPr>
            <a:r>
              <a:rPr lang="fr-FR" sz="2000" dirty="0">
                <a:latin typeface="Arial" panose="020B0604020202020204" pitchFamily="34" charset="0"/>
                <a:cs typeface="Arial" panose="020B0604020202020204" pitchFamily="34" charset="0"/>
              </a:rPr>
              <a:t>Quand les Normands s'installèrent dans la riche province française que leur donna Charles-le-Simple, ils y implantèrent les racines de leur langue nordique. Nombreuses sont les assonances normandes de chaque côté de la Seine Inférieure:</a:t>
            </a:r>
            <a:br>
              <a:rPr lang="fr-FR" sz="2000" dirty="0">
                <a:latin typeface="Arial" panose="020B0604020202020204" pitchFamily="34" charset="0"/>
                <a:cs typeface="Arial" panose="020B0604020202020204" pitchFamily="34" charset="0"/>
              </a:rPr>
            </a:br>
            <a:br>
              <a:rPr lang="fr-FR" sz="2000" dirty="0">
                <a:latin typeface="Arial" panose="020B0604020202020204" pitchFamily="34" charset="0"/>
                <a:cs typeface="Arial" panose="020B0604020202020204" pitchFamily="34" charset="0"/>
              </a:rPr>
            </a:br>
            <a:r>
              <a:rPr lang="fr-FR" sz="2000" dirty="0">
                <a:latin typeface="Arial" panose="020B0604020202020204" pitchFamily="34" charset="0"/>
                <a:cs typeface="Arial" panose="020B0604020202020204" pitchFamily="34" charset="0"/>
              </a:rPr>
              <a:t>De ruisseau (bec): </a:t>
            </a:r>
            <a:r>
              <a:rPr lang="fr-FR" sz="2000" dirty="0" err="1">
                <a:latin typeface="Arial" panose="020B0604020202020204" pitchFamily="34" charset="0"/>
                <a:cs typeface="Arial" panose="020B0604020202020204" pitchFamily="34" charset="0"/>
              </a:rPr>
              <a:t>Robec</a:t>
            </a:r>
            <a:r>
              <a:rPr lang="fr-FR" sz="2000" dirty="0">
                <a:latin typeface="Arial" panose="020B0604020202020204" pitchFamily="34" charset="0"/>
                <a:cs typeface="Arial" panose="020B0604020202020204" pitchFamily="34" charset="0"/>
              </a:rPr>
              <a:t> (ruisseau rouge), Houlbec (ruisseau profond).</a:t>
            </a:r>
            <a:br>
              <a:rPr lang="fr-FR" sz="2000" dirty="0">
                <a:latin typeface="Arial" panose="020B0604020202020204" pitchFamily="34" charset="0"/>
                <a:cs typeface="Arial" panose="020B0604020202020204" pitchFamily="34" charset="0"/>
              </a:rPr>
            </a:br>
            <a:br>
              <a:rPr lang="fr-FR" sz="2000" dirty="0">
                <a:latin typeface="Arial" panose="020B0604020202020204" pitchFamily="34" charset="0"/>
                <a:cs typeface="Arial" panose="020B0604020202020204" pitchFamily="34" charset="0"/>
              </a:rPr>
            </a:br>
            <a:r>
              <a:rPr lang="fr-FR" sz="2000" dirty="0">
                <a:latin typeface="Arial" panose="020B0604020202020204" pitchFamily="34" charset="0"/>
                <a:cs typeface="Arial" panose="020B0604020202020204" pitchFamily="34" charset="0"/>
              </a:rPr>
              <a:t>De cabane (</a:t>
            </a:r>
            <a:r>
              <a:rPr lang="fr-FR" sz="2000" dirty="0" err="1">
                <a:latin typeface="Arial" panose="020B0604020202020204" pitchFamily="34" charset="0"/>
                <a:cs typeface="Arial" panose="020B0604020202020204" pitchFamily="34" charset="0"/>
              </a:rPr>
              <a:t>budh</a:t>
            </a:r>
            <a:r>
              <a:rPr lang="fr-FR" sz="2000" dirty="0">
                <a:latin typeface="Arial" panose="020B0604020202020204" pitchFamily="34" charset="0"/>
                <a:cs typeface="Arial" panose="020B0604020202020204" pitchFamily="34" charset="0"/>
              </a:rPr>
              <a:t>, altéré en "</a:t>
            </a:r>
            <a:r>
              <a:rPr lang="fr-FR" sz="2000" dirty="0" err="1">
                <a:latin typeface="Arial" panose="020B0604020202020204" pitchFamily="34" charset="0"/>
                <a:cs typeface="Arial" panose="020B0604020202020204" pitchFamily="34" charset="0"/>
              </a:rPr>
              <a:t>beuf</a:t>
            </a:r>
            <a:r>
              <a:rPr lang="fr-FR" sz="2000" dirty="0">
                <a:latin typeface="Arial" panose="020B0604020202020204" pitchFamily="34" charset="0"/>
                <a:cs typeface="Arial" panose="020B0604020202020204" pitchFamily="34" charset="0"/>
              </a:rPr>
              <a:t>"): </a:t>
            </a:r>
            <a:r>
              <a:rPr lang="fr-FR" sz="2000" dirty="0" err="1">
                <a:latin typeface="Arial" panose="020B0604020202020204" pitchFamily="34" charset="0"/>
                <a:cs typeface="Arial" panose="020B0604020202020204" pitchFamily="34" charset="0"/>
              </a:rPr>
              <a:t>Cricquebeuf</a:t>
            </a:r>
            <a:r>
              <a:rPr lang="fr-FR" sz="2000" dirty="0">
                <a:latin typeface="Arial" panose="020B0604020202020204" pitchFamily="34" charset="0"/>
                <a:cs typeface="Arial" panose="020B0604020202020204" pitchFamily="34" charset="0"/>
              </a:rPr>
              <a:t> (Cabane de l'église), </a:t>
            </a:r>
            <a:r>
              <a:rPr lang="fr-FR" sz="2000" dirty="0" err="1">
                <a:latin typeface="Arial" panose="020B0604020202020204" pitchFamily="34" charset="0"/>
                <a:cs typeface="Arial" panose="020B0604020202020204" pitchFamily="34" charset="0"/>
              </a:rPr>
              <a:t>Quillebeuf</a:t>
            </a:r>
            <a:r>
              <a:rPr lang="fr-FR" sz="2000" dirty="0">
                <a:latin typeface="Arial" panose="020B0604020202020204" pitchFamily="34" charset="0"/>
                <a:cs typeface="Arial" panose="020B0604020202020204" pitchFamily="34" charset="0"/>
              </a:rPr>
              <a:t> (Cabane de la source).</a:t>
            </a:r>
            <a:br>
              <a:rPr lang="fr-FR" sz="2000" dirty="0">
                <a:latin typeface="Arial" panose="020B0604020202020204" pitchFamily="34" charset="0"/>
                <a:cs typeface="Arial" panose="020B0604020202020204" pitchFamily="34" charset="0"/>
              </a:rPr>
            </a:br>
            <a:br>
              <a:rPr lang="fr-FR" sz="2000" dirty="0">
                <a:latin typeface="Arial" panose="020B0604020202020204" pitchFamily="34" charset="0"/>
                <a:cs typeface="Arial" panose="020B0604020202020204" pitchFamily="34" charset="0"/>
              </a:rPr>
            </a:br>
            <a:r>
              <a:rPr lang="fr-FR" sz="2000" dirty="0">
                <a:latin typeface="Arial" panose="020B0604020202020204" pitchFamily="34" charset="0"/>
                <a:cs typeface="Arial" panose="020B0604020202020204" pitchFamily="34" charset="0"/>
              </a:rPr>
              <a:t>De golfe, baie (</a:t>
            </a:r>
            <a:r>
              <a:rPr lang="fr-FR" sz="2000" dirty="0" err="1">
                <a:latin typeface="Arial" panose="020B0604020202020204" pitchFamily="34" charset="0"/>
                <a:cs typeface="Arial" panose="020B0604020202020204" pitchFamily="34" charset="0"/>
              </a:rPr>
              <a:t>flodh</a:t>
            </a:r>
            <a:r>
              <a:rPr lang="fr-FR" sz="2000" dirty="0">
                <a:latin typeface="Arial" panose="020B0604020202020204" pitchFamily="34" charset="0"/>
                <a:cs typeface="Arial" panose="020B0604020202020204" pitchFamily="34" charset="0"/>
              </a:rPr>
              <a:t>, altéré en "fleur"): Barfleur, Honfleur.</a:t>
            </a:r>
            <a:br>
              <a:rPr lang="fr-FR" sz="2000" dirty="0">
                <a:latin typeface="Arial" panose="020B0604020202020204" pitchFamily="34" charset="0"/>
                <a:cs typeface="Arial" panose="020B0604020202020204" pitchFamily="34" charset="0"/>
              </a:rPr>
            </a:br>
            <a:br>
              <a:rPr lang="fr-FR" sz="2000" dirty="0">
                <a:latin typeface="Arial" panose="020B0604020202020204" pitchFamily="34" charset="0"/>
                <a:cs typeface="Arial" panose="020B0604020202020204" pitchFamily="34" charset="0"/>
              </a:rPr>
            </a:br>
            <a:r>
              <a:rPr lang="fr-FR" sz="2000" dirty="0">
                <a:latin typeface="Arial" panose="020B0604020202020204" pitchFamily="34" charset="0"/>
                <a:cs typeface="Arial" panose="020B0604020202020204" pitchFamily="34" charset="0"/>
              </a:rPr>
              <a:t>De masure (</a:t>
            </a:r>
            <a:r>
              <a:rPr lang="fr-FR" sz="2000" dirty="0" err="1">
                <a:latin typeface="Arial" panose="020B0604020202020204" pitchFamily="34" charset="0"/>
                <a:cs typeface="Arial" panose="020B0604020202020204" pitchFamily="34" charset="0"/>
              </a:rPr>
              <a:t>tot</a:t>
            </a:r>
            <a:r>
              <a:rPr lang="fr-FR" sz="2000" dirty="0">
                <a:latin typeface="Arial" panose="020B0604020202020204" pitchFamily="34" charset="0"/>
                <a:cs typeface="Arial" panose="020B0604020202020204" pitchFamily="34" charset="0"/>
              </a:rPr>
              <a:t>): Ecquetot (maison du chêne), Yvetot (maison d'Yves).</a:t>
            </a:r>
            <a:endParaRPr lang="fr-FR" sz="20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0990449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803_upload.wikimedia.org FLEUR ">
            <a:extLst>
              <a:ext uri="{FF2B5EF4-FFF2-40B4-BE49-F238E27FC236}">
                <a16:creationId xmlns:a16="http://schemas.microsoft.com/office/drawing/2014/main" id="{1B21B643-EF87-CE12-E828-AF87A17BBA1B}"/>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92375" y="0"/>
            <a:ext cx="7205663" cy="6858000"/>
          </a:xfrm>
          <a:prstGeom prst="rect">
            <a:avLst/>
          </a:prstGeom>
        </p:spPr>
      </p:pic>
    </p:spTree>
    <p:extLst>
      <p:ext uri="{BB962C8B-B14F-4D97-AF65-F5344CB8AC3E}">
        <p14:creationId xmlns:p14="http://schemas.microsoft.com/office/powerpoint/2010/main" val="388856756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4942_upload.wikimedia.org TOT  ">
            <a:extLst>
              <a:ext uri="{FF2B5EF4-FFF2-40B4-BE49-F238E27FC236}">
                <a16:creationId xmlns:a16="http://schemas.microsoft.com/office/drawing/2014/main" id="{0A2B98D0-019E-65DB-B883-079C28E85BA8}"/>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78088" y="0"/>
            <a:ext cx="7234237" cy="6858000"/>
          </a:xfrm>
          <a:prstGeom prst="rect">
            <a:avLst/>
          </a:prstGeom>
        </p:spPr>
      </p:pic>
    </p:spTree>
    <p:extLst>
      <p:ext uri="{BB962C8B-B14F-4D97-AF65-F5344CB8AC3E}">
        <p14:creationId xmlns:p14="http://schemas.microsoft.com/office/powerpoint/2010/main" val="123772734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EBF183F2-CCC4-3B9E-51D8-995A42E08B97}"/>
              </a:ext>
            </a:extLst>
          </p:cNvPr>
          <p:cNvSpPr txBox="1"/>
          <p:nvPr/>
        </p:nvSpPr>
        <p:spPr>
          <a:xfrm>
            <a:off x="2271485" y="2078374"/>
            <a:ext cx="6110514" cy="2694712"/>
          </a:xfrm>
          <a:prstGeom prst="rect">
            <a:avLst/>
          </a:prstGeom>
          <a:noFill/>
        </p:spPr>
        <p:txBody>
          <a:bodyPr wrap="square">
            <a:spAutoFit/>
          </a:bodyPr>
          <a:lstStyle/>
          <a:p>
            <a:pPr fontAlgn="base">
              <a:lnSpc>
                <a:spcPts val="2240"/>
              </a:lnSpc>
              <a:spcAft>
                <a:spcPts val="1500"/>
              </a:spcAft>
              <a:buNone/>
            </a:pPr>
            <a:r>
              <a:rPr lang="fr-FR" sz="2000" kern="0" dirty="0">
                <a:solidFill>
                  <a:srgbClr val="FF0000"/>
                </a:solidFill>
                <a:effectLst/>
                <a:latin typeface="Arial Black" panose="020B0A04020102020204" pitchFamily="34" charset="0"/>
                <a:ea typeface="Times New Roman" panose="02020603050405020304" pitchFamily="18" charset="0"/>
                <a:cs typeface="Times New Roman" panose="02020603050405020304" pitchFamily="18" charset="0"/>
              </a:rPr>
              <a:t>Villes se terminant en -court</a:t>
            </a:r>
            <a:endParaRPr lang="fr-FR" sz="2000" kern="100" dirty="0">
              <a:solidFill>
                <a:srgbClr val="FF0000"/>
              </a:solidFill>
              <a:effectLst/>
              <a:latin typeface="Arial Black" panose="020B0A04020102020204" pitchFamily="34" charset="0"/>
              <a:ea typeface="Calibri" panose="020F0502020204030204" pitchFamily="34" charset="0"/>
              <a:cs typeface="Times New Roman" panose="02020603050405020304" pitchFamily="18" charset="0"/>
            </a:endParaRPr>
          </a:p>
          <a:p>
            <a:pPr fontAlgn="base">
              <a:lnSpc>
                <a:spcPct val="115000"/>
              </a:lnSpc>
              <a:spcBef>
                <a:spcPts val="1875"/>
              </a:spcBef>
              <a:spcAft>
                <a:spcPts val="1875"/>
              </a:spcAft>
              <a:buNone/>
            </a:pPr>
            <a:r>
              <a:rPr lang="fr-FR" sz="18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Dans le royaume des Francs, les domaines ruraux s’appelaient </a:t>
            </a:r>
            <a:r>
              <a:rPr lang="fr-FR" sz="18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curtis</a:t>
            </a:r>
            <a:r>
              <a:rPr lang="fr-FR" sz="18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(la cour de ferme), expliquant l'abondance de cette terminaison dans le nord-est de la France. Suivant le même schéma, de nombreux villages ont le pris le nom de leur fondateur suivi de -court: Mirecourt, Heillecourt, Gondecourt.</a:t>
            </a:r>
            <a:endParaRPr lang="fr-FR" sz="12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4075743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2027_en-academic.com COURT ">
            <a:extLst>
              <a:ext uri="{FF2B5EF4-FFF2-40B4-BE49-F238E27FC236}">
                <a16:creationId xmlns:a16="http://schemas.microsoft.com/office/drawing/2014/main" id="{B8C50030-FB19-53CF-BF90-AF0E9CDE575B}"/>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66975" y="0"/>
            <a:ext cx="7256463" cy="6858000"/>
          </a:xfrm>
          <a:prstGeom prst="rect">
            <a:avLst/>
          </a:prstGeom>
        </p:spPr>
      </p:pic>
    </p:spTree>
    <p:extLst>
      <p:ext uri="{BB962C8B-B14F-4D97-AF65-F5344CB8AC3E}">
        <p14:creationId xmlns:p14="http://schemas.microsoft.com/office/powerpoint/2010/main" val="410333405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8EEA9223-8BE6-B49C-E3E4-160B98C4472F}"/>
              </a:ext>
            </a:extLst>
          </p:cNvPr>
          <p:cNvSpPr txBox="1"/>
          <p:nvPr/>
        </p:nvSpPr>
        <p:spPr>
          <a:xfrm>
            <a:off x="1204686" y="1321146"/>
            <a:ext cx="7961085" cy="2196179"/>
          </a:xfrm>
          <a:prstGeom prst="rect">
            <a:avLst/>
          </a:prstGeom>
          <a:noFill/>
        </p:spPr>
        <p:txBody>
          <a:bodyPr wrap="square">
            <a:spAutoFit/>
          </a:bodyPr>
          <a:lstStyle/>
          <a:p>
            <a:pPr fontAlgn="base">
              <a:lnSpc>
                <a:spcPts val="2240"/>
              </a:lnSpc>
              <a:spcAft>
                <a:spcPts val="1500"/>
              </a:spcAft>
              <a:buNone/>
            </a:pPr>
            <a:r>
              <a:rPr lang="fr-FR" sz="2000" kern="0" dirty="0">
                <a:solidFill>
                  <a:srgbClr val="FF0000"/>
                </a:solidFill>
                <a:effectLst/>
                <a:latin typeface="Arial Black" panose="020B0A04020102020204" pitchFamily="34" charset="0"/>
                <a:ea typeface="Times New Roman" panose="02020603050405020304" pitchFamily="18" charset="0"/>
                <a:cs typeface="Times New Roman" panose="02020603050405020304" pitchFamily="18" charset="0"/>
              </a:rPr>
              <a:t>Villes se terminant en -</a:t>
            </a:r>
            <a:r>
              <a:rPr lang="fr-FR" sz="2000" kern="0" dirty="0" err="1">
                <a:solidFill>
                  <a:srgbClr val="FF0000"/>
                </a:solidFill>
                <a:effectLst/>
                <a:latin typeface="Arial Black" panose="020B0A04020102020204" pitchFamily="34" charset="0"/>
                <a:ea typeface="Times New Roman" panose="02020603050405020304" pitchFamily="18" charset="0"/>
                <a:cs typeface="Times New Roman" panose="02020603050405020304" pitchFamily="18" charset="0"/>
              </a:rPr>
              <a:t>ac</a:t>
            </a:r>
            <a:endParaRPr lang="fr-FR" sz="2000" kern="100" dirty="0">
              <a:solidFill>
                <a:srgbClr val="FF0000"/>
              </a:solidFill>
              <a:effectLst/>
              <a:latin typeface="Arial Black" panose="020B0A04020102020204" pitchFamily="34" charset="0"/>
              <a:ea typeface="Calibri" panose="020F0502020204030204" pitchFamily="34" charset="0"/>
              <a:cs typeface="Times New Roman" panose="02020603050405020304" pitchFamily="18" charset="0"/>
            </a:endParaRPr>
          </a:p>
          <a:p>
            <a:pPr fontAlgn="base">
              <a:lnSpc>
                <a:spcPct val="115000"/>
              </a:lnSpc>
              <a:spcBef>
                <a:spcPts val="1875"/>
              </a:spcBef>
              <a:spcAft>
                <a:spcPts val="1875"/>
              </a:spcAft>
              <a:buNone/>
            </a:pP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En Occitanie, les terminaisons en -</a:t>
            </a:r>
            <a:r>
              <a:rPr lang="fr-FR" sz="20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ac</a:t>
            </a: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sont très fréquentes. Ce suffixe vient du gaulois -</a:t>
            </a:r>
            <a:r>
              <a:rPr lang="fr-FR" sz="20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acos</a:t>
            </a: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le lieu, l'espace. Associé à une personne, il marque la propriété, "le territoire de Roger", mais il peut également être utilisé pour signifier "l'endroit du Mont".</a:t>
            </a:r>
            <a:endParaRPr lang="fr-FR" sz="14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ZoneTexte 3">
            <a:extLst>
              <a:ext uri="{FF2B5EF4-FFF2-40B4-BE49-F238E27FC236}">
                <a16:creationId xmlns:a16="http://schemas.microsoft.com/office/drawing/2014/main" id="{6A7AC617-E61C-0459-61E3-AE834B866205}"/>
              </a:ext>
            </a:extLst>
          </p:cNvPr>
          <p:cNvSpPr txBox="1"/>
          <p:nvPr/>
        </p:nvSpPr>
        <p:spPr>
          <a:xfrm>
            <a:off x="1204686" y="4033878"/>
            <a:ext cx="7307942" cy="1502976"/>
          </a:xfrm>
          <a:prstGeom prst="rect">
            <a:avLst/>
          </a:prstGeom>
          <a:noFill/>
        </p:spPr>
        <p:txBody>
          <a:bodyPr wrap="square">
            <a:spAutoFit/>
          </a:bodyPr>
          <a:lstStyle/>
          <a:p>
            <a:pPr fontAlgn="base">
              <a:lnSpc>
                <a:spcPts val="2240"/>
              </a:lnSpc>
              <a:spcAft>
                <a:spcPts val="1500"/>
              </a:spcAft>
              <a:buNone/>
            </a:pP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La forme -</a:t>
            </a:r>
            <a:r>
              <a:rPr lang="fr-FR" sz="20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nac</a:t>
            </a: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ou -</a:t>
            </a:r>
            <a:r>
              <a:rPr lang="fr-FR" sz="20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gnac</a:t>
            </a: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revient régulièrement dans les provinces du Midi envahies par les Wisigoths et à un degré moindre en Bretagne. En effet, beaucoup de noms de familles germaniques se terminent par -in. Avec l'ajout de la marque de propriété, cela a donné Mérignac, Carnac ou encore Rognac.</a:t>
            </a:r>
            <a:endParaRPr lang="fr-FR"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8911951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63222_fr-academic.com AC ">
            <a:extLst>
              <a:ext uri="{FF2B5EF4-FFF2-40B4-BE49-F238E27FC236}">
                <a16:creationId xmlns:a16="http://schemas.microsoft.com/office/drawing/2014/main" id="{21544B1E-6BFB-2C9D-FB6D-6BEBE5F102BD}"/>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62213" y="0"/>
            <a:ext cx="7267575" cy="6858000"/>
          </a:xfrm>
          <a:prstGeom prst="rect">
            <a:avLst/>
          </a:prstGeom>
        </p:spPr>
      </p:pic>
    </p:spTree>
    <p:extLst>
      <p:ext uri="{BB962C8B-B14F-4D97-AF65-F5344CB8AC3E}">
        <p14:creationId xmlns:p14="http://schemas.microsoft.com/office/powerpoint/2010/main" val="22876203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6C50EFC9-9BDC-4481-7C14-C34C7B226CC0}"/>
              </a:ext>
            </a:extLst>
          </p:cNvPr>
          <p:cNvSpPr txBox="1"/>
          <p:nvPr/>
        </p:nvSpPr>
        <p:spPr>
          <a:xfrm>
            <a:off x="1045709" y="1364134"/>
            <a:ext cx="8077200" cy="3880549"/>
          </a:xfrm>
          <a:prstGeom prst="rect">
            <a:avLst/>
          </a:prstGeom>
          <a:noFill/>
        </p:spPr>
        <p:txBody>
          <a:bodyPr wrap="square">
            <a:spAutoFit/>
          </a:bodyPr>
          <a:lstStyle/>
          <a:p>
            <a:pPr fontAlgn="base">
              <a:lnSpc>
                <a:spcPts val="2240"/>
              </a:lnSpc>
              <a:spcAft>
                <a:spcPts val="1500"/>
              </a:spcAft>
              <a:buNone/>
            </a:pPr>
            <a:r>
              <a:rPr lang="fr-FR" sz="2000" kern="0" dirty="0">
                <a:solidFill>
                  <a:srgbClr val="FF0000"/>
                </a:solidFill>
                <a:effectLst/>
                <a:latin typeface="Arial Black" panose="020B0A04020102020204" pitchFamily="34" charset="0"/>
                <a:ea typeface="Times New Roman" panose="02020603050405020304" pitchFamily="18" charset="0"/>
                <a:cs typeface="Times New Roman" panose="02020603050405020304" pitchFamily="18" charset="0"/>
              </a:rPr>
              <a:t>Villes se terminant en -heim</a:t>
            </a:r>
            <a:endParaRPr lang="fr-FR" sz="2000" kern="100" dirty="0">
              <a:solidFill>
                <a:srgbClr val="FF0000"/>
              </a:solidFill>
              <a:effectLst/>
              <a:latin typeface="Arial Black" panose="020B0A04020102020204" pitchFamily="34" charset="0"/>
              <a:ea typeface="Calibri" panose="020F0502020204030204" pitchFamily="34" charset="0"/>
              <a:cs typeface="Times New Roman" panose="02020603050405020304" pitchFamily="18" charset="0"/>
            </a:endParaRPr>
          </a:p>
          <a:p>
            <a:pPr fontAlgn="base">
              <a:lnSpc>
                <a:spcPct val="115000"/>
              </a:lnSpc>
              <a:spcBef>
                <a:spcPts val="1875"/>
              </a:spcBef>
              <a:spcAft>
                <a:spcPts val="1875"/>
              </a:spcAft>
              <a:buNone/>
            </a:pP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En Alsace, la densité des villes qui finissent en -heim est impressionnante. 24% des communes des deux départements du Rhin partagent cette terminaison. Dans la région voisine, la Lorraine, il n’y a pourtant qu'une quinzaine de noms en -heim.</a:t>
            </a:r>
            <a:endParaRPr lang="fr-FR" sz="2000" kern="100" dirty="0">
              <a:effectLst/>
              <a:latin typeface="Arial" panose="020B0604020202020204" pitchFamily="34" charset="0"/>
              <a:ea typeface="Calibri" panose="020F0502020204030204" pitchFamily="34" charset="0"/>
              <a:cs typeface="Arial" panose="020B0604020202020204" pitchFamily="34" charset="0"/>
            </a:endParaRPr>
          </a:p>
          <a:p>
            <a:pPr fontAlgn="base">
              <a:lnSpc>
                <a:spcPts val="2240"/>
              </a:lnSpc>
              <a:spcAft>
                <a:spcPts val="800"/>
              </a:spcAft>
              <a:buNone/>
            </a:pP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En allemand, </a:t>
            </a:r>
            <a:r>
              <a:rPr lang="fr-FR" sz="2000" i="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heim</a:t>
            </a: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veut dire le hameau, le village, le foyer. On retrouve également une centaine de communes en -</a:t>
            </a:r>
            <a:r>
              <a:rPr lang="fr-FR" sz="20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willer</a:t>
            </a: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dans la région, l'équivalent de ville en allemand. Ces toponymes datent de l’époque du grand défrichement des forêts gauloises par les peuples germaniques au Ve siècle. </a:t>
            </a:r>
            <a:endParaRPr lang="fr-FR" sz="20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6682376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957_de-academic.com villers ">
            <a:extLst>
              <a:ext uri="{FF2B5EF4-FFF2-40B4-BE49-F238E27FC236}">
                <a16:creationId xmlns:a16="http://schemas.microsoft.com/office/drawing/2014/main" id="{20BF879A-7670-499F-06C4-864D023D059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28875" y="0"/>
            <a:ext cx="7334250" cy="6858000"/>
          </a:xfrm>
          <a:prstGeom prst="rect">
            <a:avLst/>
          </a:prstGeom>
        </p:spPr>
      </p:pic>
    </p:spTree>
    <p:extLst>
      <p:ext uri="{BB962C8B-B14F-4D97-AF65-F5344CB8AC3E}">
        <p14:creationId xmlns:p14="http://schemas.microsoft.com/office/powerpoint/2010/main" val="393926242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E32D7222-7447-1FF1-8571-74CDF57ADB87}"/>
              </a:ext>
            </a:extLst>
          </p:cNvPr>
          <p:cNvSpPr txBox="1"/>
          <p:nvPr/>
        </p:nvSpPr>
        <p:spPr>
          <a:xfrm>
            <a:off x="1200150" y="766732"/>
            <a:ext cx="7575946" cy="4401205"/>
          </a:xfrm>
          <a:prstGeom prst="rect">
            <a:avLst/>
          </a:prstGeom>
          <a:noFill/>
        </p:spPr>
        <p:txBody>
          <a:bodyPr wrap="square">
            <a:spAutoFit/>
          </a:bodyPr>
          <a:lstStyle/>
          <a:p>
            <a:r>
              <a:rPr lang="fr-FR" sz="2000" b="0" i="0" dirty="0">
                <a:solidFill>
                  <a:srgbClr val="222222"/>
                </a:solidFill>
                <a:effectLst/>
                <a:latin typeface="Arial" panose="020B0604020202020204" pitchFamily="34" charset="0"/>
                <a:cs typeface="Arial" panose="020B0604020202020204" pitchFamily="34" charset="0"/>
              </a:rPr>
              <a:t>Les villages en "</a:t>
            </a:r>
            <a:r>
              <a:rPr lang="fr-FR" sz="2000" b="0" i="0" dirty="0" err="1">
                <a:solidFill>
                  <a:srgbClr val="222222"/>
                </a:solidFill>
                <a:effectLst/>
                <a:latin typeface="Arial" panose="020B0604020202020204" pitchFamily="34" charset="0"/>
                <a:cs typeface="Arial" panose="020B0604020202020204" pitchFamily="34" charset="0"/>
              </a:rPr>
              <a:t>inghem</a:t>
            </a:r>
            <a:r>
              <a:rPr lang="fr-FR" sz="2000" b="0" i="0" dirty="0">
                <a:solidFill>
                  <a:srgbClr val="222222"/>
                </a:solidFill>
                <a:effectLst/>
                <a:latin typeface="Arial" panose="020B0604020202020204" pitchFamily="34" charset="0"/>
                <a:cs typeface="Arial" panose="020B0604020202020204" pitchFamily="34" charset="0"/>
              </a:rPr>
              <a:t>" (</a:t>
            </a:r>
            <a:r>
              <a:rPr lang="fr-FR" sz="2000" b="0" i="0" dirty="0" err="1">
                <a:solidFill>
                  <a:srgbClr val="222222"/>
                </a:solidFill>
                <a:effectLst/>
                <a:latin typeface="Arial" panose="020B0604020202020204" pitchFamily="34" charset="0"/>
                <a:cs typeface="Arial" panose="020B0604020202020204" pitchFamily="34" charset="0"/>
              </a:rPr>
              <a:t>ingham</a:t>
            </a:r>
            <a:r>
              <a:rPr lang="fr-FR" sz="2000" b="0" i="0" dirty="0">
                <a:solidFill>
                  <a:srgbClr val="222222"/>
                </a:solidFill>
                <a:effectLst/>
                <a:latin typeface="Arial" panose="020B0604020202020204" pitchFamily="34" charset="0"/>
                <a:cs typeface="Arial" panose="020B0604020202020204" pitchFamily="34" charset="0"/>
              </a:rPr>
              <a:t> en Angleterre) représentent la forme Saxonne/Germanique de "Village des Fils de "</a:t>
            </a:r>
            <a:br>
              <a:rPr lang="fr-FR" sz="2000" dirty="0">
                <a:latin typeface="Arial" panose="020B0604020202020204" pitchFamily="34" charset="0"/>
                <a:cs typeface="Arial" panose="020B0604020202020204" pitchFamily="34" charset="0"/>
              </a:rPr>
            </a:br>
            <a:br>
              <a:rPr lang="fr-FR" sz="2000" dirty="0">
                <a:latin typeface="Arial" panose="020B0604020202020204" pitchFamily="34" charset="0"/>
                <a:cs typeface="Arial" panose="020B0604020202020204" pitchFamily="34" charset="0"/>
              </a:rPr>
            </a:br>
            <a:r>
              <a:rPr lang="fr-FR" sz="2000" b="0" i="0" dirty="0">
                <a:solidFill>
                  <a:srgbClr val="222222"/>
                </a:solidFill>
                <a:effectLst/>
                <a:latin typeface="Arial" panose="020B0604020202020204" pitchFamily="34" charset="0"/>
                <a:cs typeface="Arial" panose="020B0604020202020204" pitchFamily="34" charset="0"/>
              </a:rPr>
              <a:t>ING = Fils de, descendants de</a:t>
            </a:r>
            <a:br>
              <a:rPr lang="fr-FR" sz="2000" dirty="0">
                <a:latin typeface="Arial" panose="020B0604020202020204" pitchFamily="34" charset="0"/>
                <a:cs typeface="Arial" panose="020B0604020202020204" pitchFamily="34" charset="0"/>
              </a:rPr>
            </a:br>
            <a:r>
              <a:rPr lang="fr-FR" sz="2000" b="0" i="0" dirty="0">
                <a:solidFill>
                  <a:srgbClr val="222222"/>
                </a:solidFill>
                <a:effectLst/>
                <a:latin typeface="Arial" panose="020B0604020202020204" pitchFamily="34" charset="0"/>
                <a:cs typeface="Arial" panose="020B0604020202020204" pitchFamily="34" charset="0"/>
              </a:rPr>
              <a:t>HEM = Village</a:t>
            </a:r>
            <a:br>
              <a:rPr lang="fr-FR" sz="2000" dirty="0">
                <a:latin typeface="Arial" panose="020B0604020202020204" pitchFamily="34" charset="0"/>
                <a:cs typeface="Arial" panose="020B0604020202020204" pitchFamily="34" charset="0"/>
              </a:rPr>
            </a:br>
            <a:br>
              <a:rPr lang="fr-FR" sz="2000" dirty="0">
                <a:latin typeface="Arial" panose="020B0604020202020204" pitchFamily="34" charset="0"/>
                <a:cs typeface="Arial" panose="020B0604020202020204" pitchFamily="34" charset="0"/>
              </a:rPr>
            </a:br>
            <a:r>
              <a:rPr lang="fr-FR" sz="2000" b="0" i="0" dirty="0">
                <a:solidFill>
                  <a:srgbClr val="222222"/>
                </a:solidFill>
                <a:effectLst/>
                <a:latin typeface="Arial" panose="020B0604020202020204" pitchFamily="34" charset="0"/>
                <a:cs typeface="Arial" panose="020B0604020202020204" pitchFamily="34" charset="0"/>
              </a:rPr>
              <a:t>MAZINGHEM - MAZ + ING + HEM = Le village des fils de </a:t>
            </a:r>
            <a:r>
              <a:rPr lang="fr-FR" sz="2000" b="0" i="0" dirty="0" err="1">
                <a:solidFill>
                  <a:srgbClr val="222222"/>
                </a:solidFill>
                <a:effectLst/>
                <a:latin typeface="Arial" panose="020B0604020202020204" pitchFamily="34" charset="0"/>
                <a:cs typeface="Arial" panose="020B0604020202020204" pitchFamily="34" charset="0"/>
              </a:rPr>
              <a:t>Maz</a:t>
            </a:r>
            <a:br>
              <a:rPr lang="fr-FR" sz="2000" dirty="0">
                <a:latin typeface="Arial" panose="020B0604020202020204" pitchFamily="34" charset="0"/>
                <a:cs typeface="Arial" panose="020B0604020202020204" pitchFamily="34" charset="0"/>
              </a:rPr>
            </a:br>
            <a:r>
              <a:rPr lang="fr-FR" sz="2000" b="0" i="0" dirty="0">
                <a:solidFill>
                  <a:srgbClr val="222222"/>
                </a:solidFill>
                <a:effectLst/>
                <a:latin typeface="Arial" panose="020B0604020202020204" pitchFamily="34" charset="0"/>
                <a:cs typeface="Arial" panose="020B0604020202020204" pitchFamily="34" charset="0"/>
              </a:rPr>
              <a:t>LOZINGHEM - LOZ + ING + HEM = Le village des fils de </a:t>
            </a:r>
            <a:r>
              <a:rPr lang="fr-FR" sz="2000" b="0" i="0" dirty="0" err="1">
                <a:solidFill>
                  <a:srgbClr val="222222"/>
                </a:solidFill>
                <a:effectLst/>
                <a:latin typeface="Arial" panose="020B0604020202020204" pitchFamily="34" charset="0"/>
                <a:cs typeface="Arial" panose="020B0604020202020204" pitchFamily="34" charset="0"/>
              </a:rPr>
              <a:t>Loz</a:t>
            </a:r>
            <a:br>
              <a:rPr lang="fr-FR" sz="2000" dirty="0">
                <a:latin typeface="Arial" panose="020B0604020202020204" pitchFamily="34" charset="0"/>
                <a:cs typeface="Arial" panose="020B0604020202020204" pitchFamily="34" charset="0"/>
              </a:rPr>
            </a:br>
            <a:r>
              <a:rPr lang="fr-FR" sz="2000" b="0" i="0" dirty="0">
                <a:solidFill>
                  <a:srgbClr val="222222"/>
                </a:solidFill>
                <a:effectLst/>
                <a:latin typeface="Arial" panose="020B0604020202020204" pitchFamily="34" charset="0"/>
                <a:cs typeface="Arial" panose="020B0604020202020204" pitchFamily="34" charset="0"/>
              </a:rPr>
              <a:t>BUCKINGHAM - Village des fils de Buck</a:t>
            </a:r>
            <a:br>
              <a:rPr lang="fr-FR" sz="2000" dirty="0">
                <a:latin typeface="Arial" panose="020B0604020202020204" pitchFamily="34" charset="0"/>
                <a:cs typeface="Arial" panose="020B0604020202020204" pitchFamily="34" charset="0"/>
              </a:rPr>
            </a:br>
            <a:br>
              <a:rPr lang="fr-FR" sz="2000" dirty="0">
                <a:latin typeface="Arial" panose="020B0604020202020204" pitchFamily="34" charset="0"/>
                <a:cs typeface="Arial" panose="020B0604020202020204" pitchFamily="34" charset="0"/>
              </a:rPr>
            </a:br>
            <a:r>
              <a:rPr lang="fr-FR" sz="2000" b="0" i="0" dirty="0">
                <a:solidFill>
                  <a:srgbClr val="222222"/>
                </a:solidFill>
                <a:effectLst/>
                <a:latin typeface="Arial" panose="020B0604020202020204" pitchFamily="34" charset="0"/>
                <a:cs typeface="Arial" panose="020B0604020202020204" pitchFamily="34" charset="0"/>
              </a:rPr>
              <a:t>Dans le Nord/Artois, la terminaison "BECQUE" représente le ruisseau</a:t>
            </a:r>
            <a:br>
              <a:rPr lang="fr-FR" sz="2000" dirty="0">
                <a:latin typeface="Arial" panose="020B0604020202020204" pitchFamily="34" charset="0"/>
                <a:cs typeface="Arial" panose="020B0604020202020204" pitchFamily="34" charset="0"/>
              </a:rPr>
            </a:br>
            <a:r>
              <a:rPr lang="fr-FR" sz="2000" b="0" i="0" dirty="0">
                <a:solidFill>
                  <a:srgbClr val="222222"/>
                </a:solidFill>
                <a:effectLst/>
                <a:latin typeface="Arial" panose="020B0604020202020204" pitchFamily="34" charset="0"/>
                <a:cs typeface="Arial" panose="020B0604020202020204" pitchFamily="34" charset="0"/>
              </a:rPr>
              <a:t>Morbecque = ruisseau du Marais</a:t>
            </a:r>
            <a:br>
              <a:rPr lang="fr-FR" sz="2000" dirty="0">
                <a:latin typeface="Arial" panose="020B0604020202020204" pitchFamily="34" charset="0"/>
                <a:cs typeface="Arial" panose="020B0604020202020204" pitchFamily="34" charset="0"/>
              </a:rPr>
            </a:br>
            <a:r>
              <a:rPr lang="fr-FR" sz="2000" b="0" i="0" dirty="0">
                <a:solidFill>
                  <a:srgbClr val="222222"/>
                </a:solidFill>
                <a:effectLst/>
                <a:latin typeface="Arial" panose="020B0604020202020204" pitchFamily="34" charset="0"/>
                <a:cs typeface="Arial" panose="020B0604020202020204" pitchFamily="34" charset="0"/>
              </a:rPr>
              <a:t>Robecq = Ruisseau rouge</a:t>
            </a:r>
            <a:endParaRPr lang="fr-F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907923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ommunes_of_France_ending_with_-ham_-hem_-heim.svg">
            <a:extLst>
              <a:ext uri="{FF2B5EF4-FFF2-40B4-BE49-F238E27FC236}">
                <a16:creationId xmlns:a16="http://schemas.microsoft.com/office/drawing/2014/main" id="{0DADAC3C-8E2C-06AA-2B16-DC1D4AE1EECC}"/>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52688" y="0"/>
            <a:ext cx="7286625" cy="6858000"/>
          </a:xfrm>
          <a:prstGeom prst="rect">
            <a:avLst/>
          </a:prstGeom>
        </p:spPr>
      </p:pic>
    </p:spTree>
    <p:extLst>
      <p:ext uri="{BB962C8B-B14F-4D97-AF65-F5344CB8AC3E}">
        <p14:creationId xmlns:p14="http://schemas.microsoft.com/office/powerpoint/2010/main" val="60752875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7B237E1D-AC45-3801-ACC8-0B22DC3C33A3}"/>
              </a:ext>
            </a:extLst>
          </p:cNvPr>
          <p:cNvSpPr txBox="1"/>
          <p:nvPr/>
        </p:nvSpPr>
        <p:spPr>
          <a:xfrm>
            <a:off x="1855107" y="1399929"/>
            <a:ext cx="6110514" cy="3968907"/>
          </a:xfrm>
          <a:prstGeom prst="rect">
            <a:avLst/>
          </a:prstGeom>
          <a:noFill/>
        </p:spPr>
        <p:txBody>
          <a:bodyPr wrap="square">
            <a:spAutoFit/>
          </a:bodyPr>
          <a:lstStyle/>
          <a:p>
            <a:pPr fontAlgn="base">
              <a:lnSpc>
                <a:spcPts val="2240"/>
              </a:lnSpc>
              <a:spcAft>
                <a:spcPts val="1500"/>
              </a:spcAft>
              <a:buNone/>
            </a:pPr>
            <a:r>
              <a:rPr lang="fr-FR" sz="2000" kern="0" dirty="0">
                <a:solidFill>
                  <a:srgbClr val="FF0000"/>
                </a:solidFill>
                <a:effectLst/>
                <a:latin typeface="Arial Black" panose="020B0A04020102020204" pitchFamily="34" charset="0"/>
                <a:ea typeface="Times New Roman" panose="02020603050405020304" pitchFamily="18" charset="0"/>
                <a:cs typeface="Times New Roman" panose="02020603050405020304" pitchFamily="18" charset="0"/>
              </a:rPr>
              <a:t>Villes se terminant en -ange et -</a:t>
            </a:r>
            <a:r>
              <a:rPr lang="fr-FR" sz="2000" kern="0" dirty="0" err="1">
                <a:solidFill>
                  <a:srgbClr val="FF0000"/>
                </a:solidFill>
                <a:effectLst/>
                <a:latin typeface="Arial Black" panose="020B0A04020102020204" pitchFamily="34" charset="0"/>
                <a:ea typeface="Times New Roman" panose="02020603050405020304" pitchFamily="18" charset="0"/>
                <a:cs typeface="Times New Roman" panose="02020603050405020304" pitchFamily="18" charset="0"/>
              </a:rPr>
              <a:t>ing</a:t>
            </a:r>
            <a:endParaRPr lang="fr-FR" sz="2000" kern="100" dirty="0">
              <a:solidFill>
                <a:srgbClr val="FF0000"/>
              </a:solidFill>
              <a:effectLst/>
              <a:latin typeface="Arial Black" panose="020B0A04020102020204" pitchFamily="34" charset="0"/>
              <a:ea typeface="Calibri" panose="020F0502020204030204" pitchFamily="34" charset="0"/>
              <a:cs typeface="Times New Roman" panose="02020603050405020304" pitchFamily="18" charset="0"/>
            </a:endParaRPr>
          </a:p>
          <a:p>
            <a:pPr fontAlgn="base">
              <a:lnSpc>
                <a:spcPct val="115000"/>
              </a:lnSpc>
              <a:spcBef>
                <a:spcPts val="1875"/>
              </a:spcBef>
              <a:spcAft>
                <a:spcPts val="1875"/>
              </a:spcAft>
              <a:buNone/>
            </a:pPr>
            <a:r>
              <a:rPr lang="fr-FR" sz="18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La terminaison en -ange de nombreuses communes de Moselle est un autre vestige des invasions germaniques dans l'est de la France. C'est un dérivé du suffixe germanique </a:t>
            </a:r>
            <a:r>
              <a:rPr lang="fr-FR" sz="18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ing</a:t>
            </a:r>
            <a:r>
              <a:rPr lang="fr-FR" sz="18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qui désigne un village. Après le démembrement du royaume franc d’Austrasie au VIIIe siècle, les noms de villages se terminant en -</a:t>
            </a:r>
            <a:r>
              <a:rPr lang="fr-FR" sz="18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ing</a:t>
            </a:r>
            <a:r>
              <a:rPr lang="fr-FR" sz="18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ont été francisés en -ange, ce qui a donné Florange, Hagondange ou encore Hayange. Cependant, dans le Nord-Pas-de-Calais et en Moselle ils restent encore de nombreuses villes en -</a:t>
            </a:r>
            <a:r>
              <a:rPr lang="fr-FR" sz="18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ing</a:t>
            </a:r>
            <a:r>
              <a:rPr lang="fr-FR" sz="18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non francisé.</a:t>
            </a:r>
            <a:endParaRPr lang="fr-FR" sz="12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8510075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4799CDB-32B1-7098-4D0B-47C2CD85C0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5102" y="166580"/>
            <a:ext cx="6463430" cy="6077643"/>
          </a:xfrm>
          <a:prstGeom prst="rect">
            <a:avLst/>
          </a:prstGeom>
        </p:spPr>
      </p:pic>
    </p:spTree>
    <p:extLst>
      <p:ext uri="{BB962C8B-B14F-4D97-AF65-F5344CB8AC3E}">
        <p14:creationId xmlns:p14="http://schemas.microsoft.com/office/powerpoint/2010/main" val="152619508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E4480-A344-63AE-DA83-60871FDBC9A3}"/>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3B5D2662-2BA2-FFE4-5BD1-57EC0B640A75}"/>
              </a:ext>
            </a:extLst>
          </p:cNvPr>
          <p:cNvSpPr txBox="1"/>
          <p:nvPr/>
        </p:nvSpPr>
        <p:spPr>
          <a:xfrm>
            <a:off x="2120504" y="1557337"/>
            <a:ext cx="6093618" cy="3487878"/>
          </a:xfrm>
          <a:prstGeom prst="rect">
            <a:avLst/>
          </a:prstGeom>
          <a:noFill/>
        </p:spPr>
        <p:txBody>
          <a:bodyPr wrap="square">
            <a:spAutoFit/>
          </a:bodyPr>
          <a:lstStyle/>
          <a:p>
            <a:pPr fontAlgn="base">
              <a:lnSpc>
                <a:spcPts val="2325"/>
              </a:lnSpc>
              <a:spcAft>
                <a:spcPts val="800"/>
              </a:spcAft>
              <a:buNone/>
            </a:pPr>
            <a:endParaRPr lang="fr-FR" sz="16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fontAlgn="base">
              <a:lnSpc>
                <a:spcPts val="2240"/>
              </a:lnSpc>
              <a:spcAft>
                <a:spcPts val="1500"/>
              </a:spcAft>
              <a:buNone/>
            </a:pPr>
            <a:r>
              <a:rPr lang="fr-FR" sz="2000" kern="0" dirty="0">
                <a:solidFill>
                  <a:srgbClr val="FF0000"/>
                </a:solidFill>
                <a:effectLst/>
                <a:latin typeface="Arial Black" panose="020B0A04020102020204" pitchFamily="34" charset="0"/>
                <a:ea typeface="Times New Roman" panose="02020603050405020304" pitchFamily="18" charset="0"/>
                <a:cs typeface="Times New Roman" panose="02020603050405020304" pitchFamily="18" charset="0"/>
              </a:rPr>
              <a:t>Villes se terminant en -argues</a:t>
            </a:r>
            <a:endParaRPr lang="fr-FR" sz="2000" kern="100" dirty="0">
              <a:solidFill>
                <a:srgbClr val="FF0000"/>
              </a:solidFill>
              <a:effectLst/>
              <a:latin typeface="Arial Black" panose="020B0A04020102020204" pitchFamily="34" charset="0"/>
              <a:ea typeface="Calibri" panose="020F0502020204030204" pitchFamily="34" charset="0"/>
              <a:cs typeface="Times New Roman" panose="02020603050405020304" pitchFamily="18" charset="0"/>
            </a:endParaRPr>
          </a:p>
          <a:p>
            <a:pPr fontAlgn="base">
              <a:lnSpc>
                <a:spcPct val="115000"/>
              </a:lnSpc>
              <a:spcBef>
                <a:spcPts val="1875"/>
              </a:spcBef>
              <a:spcAft>
                <a:spcPts val="1875"/>
              </a:spcAft>
              <a:buNone/>
            </a:pP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Très présents dans le Languedoc Roussillon, les suffixes -argues et -</a:t>
            </a:r>
            <a:r>
              <a:rPr lang="fr-FR" sz="20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ergues</a:t>
            </a: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sont une transformation linguistique du latin -</a:t>
            </a:r>
            <a:r>
              <a:rPr lang="fr-FR" sz="2000" kern="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anicis</a:t>
            </a:r>
            <a:r>
              <a:rPr lang="fr-FR" sz="2000"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le petit domaine. Les communes ayant ce suffixe sont d'anciennes propriétés romaines.</a:t>
            </a:r>
            <a:endParaRPr lang="fr-FR" sz="20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15000"/>
              </a:lnSpc>
              <a:spcAft>
                <a:spcPts val="800"/>
              </a:spcAft>
              <a:buNone/>
            </a:pPr>
            <a:r>
              <a:rPr lang="fr-FR" sz="16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17581371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8317_upload.wikimedia.org ARGUES ">
            <a:extLst>
              <a:ext uri="{FF2B5EF4-FFF2-40B4-BE49-F238E27FC236}">
                <a16:creationId xmlns:a16="http://schemas.microsoft.com/office/drawing/2014/main" id="{EFC20050-2680-3D18-2B70-696D889E1E37}"/>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93963" y="0"/>
            <a:ext cx="7204075" cy="6858000"/>
          </a:xfrm>
          <a:prstGeom prst="rect">
            <a:avLst/>
          </a:prstGeom>
        </p:spPr>
      </p:pic>
    </p:spTree>
    <p:extLst>
      <p:ext uri="{BB962C8B-B14F-4D97-AF65-F5344CB8AC3E}">
        <p14:creationId xmlns:p14="http://schemas.microsoft.com/office/powerpoint/2010/main" val="67556139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7B761B62-7992-20DE-18C5-DDA4B2A71DB1}"/>
              </a:ext>
            </a:extLst>
          </p:cNvPr>
          <p:cNvSpPr txBox="1"/>
          <p:nvPr/>
        </p:nvSpPr>
        <p:spPr>
          <a:xfrm>
            <a:off x="1853803" y="1228397"/>
            <a:ext cx="6107906" cy="3477875"/>
          </a:xfrm>
          <a:prstGeom prst="rect">
            <a:avLst/>
          </a:prstGeom>
          <a:noFill/>
        </p:spPr>
        <p:txBody>
          <a:bodyPr wrap="square">
            <a:spAutoFit/>
          </a:bodyPr>
          <a:lstStyle/>
          <a:p>
            <a:r>
              <a:rPr lang="fr-FR" sz="2000" b="0" i="0" dirty="0">
                <a:solidFill>
                  <a:srgbClr val="000000"/>
                </a:solidFill>
                <a:effectLst/>
                <a:latin typeface="Arial" panose="020B0604020202020204" pitchFamily="34" charset="0"/>
                <a:cs typeface="Arial" panose="020B0604020202020204" pitchFamily="34" charset="0"/>
              </a:rPr>
              <a:t>En Bretagne, ce sont surtout les préfixes qui sont marquants, avec toutes ces villes qui commencent en "Plou" ou "</a:t>
            </a:r>
            <a:r>
              <a:rPr lang="fr-FR" sz="2000" b="0" i="0" dirty="0" err="1">
                <a:solidFill>
                  <a:srgbClr val="000000"/>
                </a:solidFill>
                <a:effectLst/>
                <a:latin typeface="Arial" panose="020B0604020202020204" pitchFamily="34" charset="0"/>
                <a:cs typeface="Arial" panose="020B0604020202020204" pitchFamily="34" charset="0"/>
              </a:rPr>
              <a:t>Plo</a:t>
            </a:r>
            <a:r>
              <a:rPr lang="fr-FR" sz="2000" b="0" i="0" dirty="0">
                <a:solidFill>
                  <a:srgbClr val="000000"/>
                </a:solidFill>
                <a:effectLst/>
                <a:latin typeface="Arial" panose="020B0604020202020204" pitchFamily="34" charset="0"/>
                <a:cs typeface="Arial" panose="020B0604020202020204" pitchFamily="34" charset="0"/>
              </a:rPr>
              <a:t>" : </a:t>
            </a:r>
            <a:r>
              <a:rPr lang="fr-FR" sz="2000" b="0" i="0" dirty="0" err="1">
                <a:solidFill>
                  <a:srgbClr val="000000"/>
                </a:solidFill>
                <a:effectLst/>
                <a:latin typeface="Arial" panose="020B0604020202020204" pitchFamily="34" charset="0"/>
                <a:cs typeface="Arial" panose="020B0604020202020204" pitchFamily="34" charset="0"/>
              </a:rPr>
              <a:t>Ploermel</a:t>
            </a:r>
            <a:r>
              <a:rPr lang="fr-FR" sz="2000" b="0" i="0" dirty="0">
                <a:solidFill>
                  <a:srgbClr val="000000"/>
                </a:solidFill>
                <a:effectLst/>
                <a:latin typeface="Arial" panose="020B0604020202020204" pitchFamily="34" charset="0"/>
                <a:cs typeface="Arial" panose="020B0604020202020204" pitchFamily="34" charset="0"/>
              </a:rPr>
              <a:t>, </a:t>
            </a:r>
            <a:r>
              <a:rPr lang="fr-FR" sz="2000" b="0" i="0" dirty="0" err="1">
                <a:solidFill>
                  <a:srgbClr val="000000"/>
                </a:solidFill>
                <a:effectLst/>
                <a:latin typeface="Arial" panose="020B0604020202020204" pitchFamily="34" charset="0"/>
                <a:cs typeface="Arial" panose="020B0604020202020204" pitchFamily="34" charset="0"/>
              </a:rPr>
              <a:t>Ploneour</a:t>
            </a:r>
            <a:r>
              <a:rPr lang="fr-FR" sz="2000" b="0" i="0" dirty="0">
                <a:solidFill>
                  <a:srgbClr val="000000"/>
                </a:solidFill>
                <a:effectLst/>
                <a:latin typeface="Arial" panose="020B0604020202020204" pitchFamily="34" charset="0"/>
                <a:cs typeface="Arial" panose="020B0604020202020204" pitchFamily="34" charset="0"/>
              </a:rPr>
              <a:t>, Plomeur, Plougastel… Ce mot désigne la paroisse en breton. Et, </a:t>
            </a:r>
            <a:r>
              <a:rPr lang="fr-FR" sz="2000" b="1" i="0" dirty="0">
                <a:solidFill>
                  <a:srgbClr val="000000"/>
                </a:solidFill>
                <a:effectLst/>
                <a:latin typeface="Arial" panose="020B0604020202020204" pitchFamily="34" charset="0"/>
                <a:cs typeface="Arial" panose="020B0604020202020204" pitchFamily="34" charset="0"/>
              </a:rPr>
              <a:t>au passage, c’est de là que vient le mot "plouc"</a:t>
            </a:r>
            <a:r>
              <a:rPr lang="fr-FR" sz="2000" b="0" i="0" dirty="0">
                <a:solidFill>
                  <a:srgbClr val="000000"/>
                </a:solidFill>
                <a:effectLst/>
                <a:latin typeface="Arial" panose="020B0604020202020204" pitchFamily="34" charset="0"/>
                <a:cs typeface="Arial" panose="020B0604020202020204" pitchFamily="34" charset="0"/>
              </a:rPr>
              <a:t>. Il date de l’époque où les paysans bretons émigraient en grand nombre vers Paris. Quand ils disaient d’où ils venaient, sans cesse revenaient des noms en "Plou", et les Parisiens, charmants, se sont mis à traiter les Bretons, puis les paysans en général, de "ploucs".</a:t>
            </a:r>
            <a:endParaRPr lang="fr-F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394700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ommunes_of_France_beginning_with_Plo-.svg">
            <a:extLst>
              <a:ext uri="{FF2B5EF4-FFF2-40B4-BE49-F238E27FC236}">
                <a16:creationId xmlns:a16="http://schemas.microsoft.com/office/drawing/2014/main" id="{0725C8DC-154A-813E-9A48-0EE50C4149D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52688" y="0"/>
            <a:ext cx="7286625" cy="6858000"/>
          </a:xfrm>
          <a:prstGeom prst="rect">
            <a:avLst/>
          </a:prstGeom>
        </p:spPr>
      </p:pic>
    </p:spTree>
    <p:extLst>
      <p:ext uri="{BB962C8B-B14F-4D97-AF65-F5344CB8AC3E}">
        <p14:creationId xmlns:p14="http://schemas.microsoft.com/office/powerpoint/2010/main" val="89768814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C06595AA-57B3-3A71-190F-EEAF84C747C5}"/>
              </a:ext>
            </a:extLst>
          </p:cNvPr>
          <p:cNvSpPr txBox="1"/>
          <p:nvPr/>
        </p:nvSpPr>
        <p:spPr>
          <a:xfrm>
            <a:off x="1453753" y="2413337"/>
            <a:ext cx="6107906" cy="2246769"/>
          </a:xfrm>
          <a:prstGeom prst="rect">
            <a:avLst/>
          </a:prstGeom>
          <a:noFill/>
        </p:spPr>
        <p:txBody>
          <a:bodyPr wrap="square">
            <a:spAutoFit/>
          </a:bodyPr>
          <a:lstStyle/>
          <a:p>
            <a:r>
              <a:rPr lang="fr-FR" sz="2000" b="0" i="0" dirty="0">
                <a:solidFill>
                  <a:srgbClr val="330066"/>
                </a:solidFill>
                <a:effectLst/>
                <a:latin typeface="Arial" panose="020B0604020202020204" pitchFamily="34" charset="0"/>
              </a:rPr>
              <a:t> les noms se terminant par "y" (à la suite d'une consonne) viennent très fréquemment de noms de personnes auxquels on a ajouté le suffixe "</a:t>
            </a:r>
            <a:r>
              <a:rPr lang="fr-FR" sz="2000" b="0" i="0" dirty="0" err="1">
                <a:solidFill>
                  <a:srgbClr val="330066"/>
                </a:solidFill>
                <a:effectLst/>
                <a:latin typeface="Arial" panose="020B0604020202020204" pitchFamily="34" charset="0"/>
              </a:rPr>
              <a:t>icacum</a:t>
            </a:r>
            <a:r>
              <a:rPr lang="fr-FR" sz="2000" b="0" i="0" dirty="0">
                <a:solidFill>
                  <a:srgbClr val="330066"/>
                </a:solidFill>
                <a:effectLst/>
                <a:latin typeface="Arial" panose="020B0604020202020204" pitchFamily="34" charset="0"/>
              </a:rPr>
              <a:t>" ou "</a:t>
            </a:r>
            <a:r>
              <a:rPr lang="fr-FR" sz="2000" b="0" i="0" dirty="0" err="1">
                <a:solidFill>
                  <a:srgbClr val="330066"/>
                </a:solidFill>
                <a:effectLst/>
                <a:latin typeface="Arial" panose="020B0604020202020204" pitchFamily="34" charset="0"/>
              </a:rPr>
              <a:t>iacus</a:t>
            </a:r>
            <a:r>
              <a:rPr lang="fr-FR" sz="2000" b="0" i="0" dirty="0">
                <a:solidFill>
                  <a:srgbClr val="330066"/>
                </a:solidFill>
                <a:effectLst/>
                <a:latin typeface="Arial" panose="020B0604020202020204" pitchFamily="34" charset="0"/>
              </a:rPr>
              <a:t>", réduit après l'époque gallo-romaine en "y" (dans le nord du territoire, la même règle - non absolue - s'appliquant aussi en Belgique) ou en "</a:t>
            </a:r>
            <a:r>
              <a:rPr lang="fr-FR" sz="2000" b="0" i="0" dirty="0" err="1">
                <a:solidFill>
                  <a:srgbClr val="330066"/>
                </a:solidFill>
                <a:effectLst/>
                <a:latin typeface="Arial" panose="020B0604020202020204" pitchFamily="34" charset="0"/>
              </a:rPr>
              <a:t>ey</a:t>
            </a:r>
            <a:r>
              <a:rPr lang="fr-FR" sz="2000" b="0" i="0" dirty="0">
                <a:solidFill>
                  <a:srgbClr val="330066"/>
                </a:solidFill>
                <a:effectLst/>
                <a:latin typeface="Arial" panose="020B0604020202020204" pitchFamily="34" charset="0"/>
              </a:rPr>
              <a:t>" en Helvétie,</a:t>
            </a:r>
            <a:endParaRPr lang="fr-FR" sz="2000" dirty="0"/>
          </a:p>
        </p:txBody>
      </p:sp>
    </p:spTree>
    <p:extLst>
      <p:ext uri="{BB962C8B-B14F-4D97-AF65-F5344CB8AC3E}">
        <p14:creationId xmlns:p14="http://schemas.microsoft.com/office/powerpoint/2010/main" val="43783774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64040_fr-academic.com Y GNY ILLY ">
            <a:extLst>
              <a:ext uri="{FF2B5EF4-FFF2-40B4-BE49-F238E27FC236}">
                <a16:creationId xmlns:a16="http://schemas.microsoft.com/office/drawing/2014/main" id="{5E0567E2-C7F5-D50D-1444-35FAC15884A2}"/>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93963" y="0"/>
            <a:ext cx="7204075" cy="6858000"/>
          </a:xfrm>
          <a:prstGeom prst="rect">
            <a:avLst/>
          </a:prstGeom>
        </p:spPr>
      </p:pic>
    </p:spTree>
    <p:extLst>
      <p:ext uri="{BB962C8B-B14F-4D97-AF65-F5344CB8AC3E}">
        <p14:creationId xmlns:p14="http://schemas.microsoft.com/office/powerpoint/2010/main" val="341475015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6390_fr-academic.com EY ">
            <a:extLst>
              <a:ext uri="{FF2B5EF4-FFF2-40B4-BE49-F238E27FC236}">
                <a16:creationId xmlns:a16="http://schemas.microsoft.com/office/drawing/2014/main" id="{6C4A09DB-37EF-0F9C-6202-C713D936BCEC}"/>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16175" y="0"/>
            <a:ext cx="7358063" cy="6858000"/>
          </a:xfrm>
          <a:prstGeom prst="rect">
            <a:avLst/>
          </a:prstGeom>
        </p:spPr>
      </p:pic>
    </p:spTree>
    <p:extLst>
      <p:ext uri="{BB962C8B-B14F-4D97-AF65-F5344CB8AC3E}">
        <p14:creationId xmlns:p14="http://schemas.microsoft.com/office/powerpoint/2010/main" val="371754443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543078EB-919F-C59F-9930-CCFD9AA525BA}"/>
              </a:ext>
            </a:extLst>
          </p:cNvPr>
          <p:cNvSpPr txBox="1"/>
          <p:nvPr/>
        </p:nvSpPr>
        <p:spPr>
          <a:xfrm>
            <a:off x="1528763" y="2826067"/>
            <a:ext cx="6861571" cy="1938992"/>
          </a:xfrm>
          <a:prstGeom prst="rect">
            <a:avLst/>
          </a:prstGeom>
          <a:noFill/>
        </p:spPr>
        <p:txBody>
          <a:bodyPr wrap="square">
            <a:spAutoFit/>
          </a:bodyPr>
          <a:lstStyle/>
          <a:p>
            <a:r>
              <a:rPr lang="fr-FR" sz="2000" b="0" i="0" dirty="0">
                <a:solidFill>
                  <a:srgbClr val="330066"/>
                </a:solidFill>
                <a:effectLst/>
                <a:latin typeface="Arial" panose="020B0604020202020204" pitchFamily="34" charset="0"/>
                <a:cs typeface="Arial" panose="020B0604020202020204" pitchFamily="34" charset="0"/>
              </a:rPr>
              <a:t>Dans le cas des terminaisons en "ay" ou "</a:t>
            </a:r>
            <a:r>
              <a:rPr lang="fr-FR" sz="2000" b="0" i="0" dirty="0" err="1">
                <a:solidFill>
                  <a:srgbClr val="330066"/>
                </a:solidFill>
                <a:effectLst/>
                <a:latin typeface="Arial" panose="020B0604020202020204" pitchFamily="34" charset="0"/>
                <a:cs typeface="Arial" panose="020B0604020202020204" pitchFamily="34" charset="0"/>
              </a:rPr>
              <a:t>oy</a:t>
            </a:r>
            <a:r>
              <a:rPr lang="fr-FR" sz="2000" b="0" i="0" dirty="0">
                <a:solidFill>
                  <a:srgbClr val="330066"/>
                </a:solidFill>
                <a:effectLst/>
                <a:latin typeface="Arial" panose="020B0604020202020204" pitchFamily="34" charset="0"/>
                <a:cs typeface="Arial" panose="020B0604020202020204" pitchFamily="34" charset="0"/>
              </a:rPr>
              <a:t>", il s'agit souvent de collections d'arbres :</a:t>
            </a:r>
          </a:p>
          <a:p>
            <a:r>
              <a:rPr lang="fr-FR" sz="2000" b="0" i="0" dirty="0">
                <a:solidFill>
                  <a:srgbClr val="330066"/>
                </a:solidFill>
                <a:effectLst/>
                <a:latin typeface="Arial" panose="020B0604020202020204" pitchFamily="34" charset="0"/>
                <a:cs typeface="Arial" panose="020B0604020202020204" pitchFamily="34" charset="0"/>
              </a:rPr>
              <a:t> Aulnay/Aulnoy &lt;- aulnaie,</a:t>
            </a:r>
            <a:br>
              <a:rPr lang="fr-FR" sz="2000" dirty="0">
                <a:latin typeface="Arial" panose="020B0604020202020204" pitchFamily="34" charset="0"/>
                <a:cs typeface="Arial" panose="020B0604020202020204" pitchFamily="34" charset="0"/>
              </a:rPr>
            </a:br>
            <a:r>
              <a:rPr lang="fr-FR" sz="2000" b="0" i="0" dirty="0" err="1">
                <a:solidFill>
                  <a:srgbClr val="330066"/>
                </a:solidFill>
                <a:effectLst/>
                <a:latin typeface="Arial" panose="020B0604020202020204" pitchFamily="34" charset="0"/>
                <a:cs typeface="Arial" panose="020B0604020202020204" pitchFamily="34" charset="0"/>
              </a:rPr>
              <a:t>Charnoy</a:t>
            </a:r>
            <a:r>
              <a:rPr lang="fr-FR" sz="2000" b="0" i="0" dirty="0">
                <a:solidFill>
                  <a:srgbClr val="330066"/>
                </a:solidFill>
                <a:effectLst/>
                <a:latin typeface="Arial" panose="020B0604020202020204" pitchFamily="34" charset="0"/>
                <a:cs typeface="Arial" panose="020B0604020202020204" pitchFamily="34" charset="0"/>
              </a:rPr>
              <a:t> (ou Charnois) &lt;- charmaie (le charme s'est aussi appelé "</a:t>
            </a:r>
            <a:r>
              <a:rPr lang="fr-FR" sz="2000" b="0" i="0" dirty="0" err="1">
                <a:solidFill>
                  <a:srgbClr val="330066"/>
                </a:solidFill>
                <a:effectLst/>
                <a:latin typeface="Arial" panose="020B0604020202020204" pitchFamily="34" charset="0"/>
                <a:cs typeface="Arial" panose="020B0604020202020204" pitchFamily="34" charset="0"/>
              </a:rPr>
              <a:t>charne</a:t>
            </a:r>
            <a:r>
              <a:rPr lang="fr-FR" sz="2000" b="0" i="0" dirty="0">
                <a:solidFill>
                  <a:srgbClr val="330066"/>
                </a:solidFill>
                <a:effectLst/>
                <a:latin typeface="Arial" panose="020B0604020202020204" pitchFamily="34" charset="0"/>
                <a:cs typeface="Arial" panose="020B0604020202020204" pitchFamily="34" charset="0"/>
              </a:rPr>
              <a:t>"), </a:t>
            </a:r>
          </a:p>
          <a:p>
            <a:r>
              <a:rPr lang="fr-FR" sz="2000" b="0" i="0" dirty="0">
                <a:solidFill>
                  <a:srgbClr val="330066"/>
                </a:solidFill>
                <a:effectLst/>
                <a:latin typeface="Arial" panose="020B0604020202020204" pitchFamily="34" charset="0"/>
                <a:cs typeface="Arial" panose="020B0604020202020204" pitchFamily="34" charset="0"/>
              </a:rPr>
              <a:t>Tannay &lt;- lieu planté ... de chênes (et non de sapins !), etc.</a:t>
            </a:r>
            <a:endParaRPr lang="fr-F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445844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63537_fr-academic.com AY ">
            <a:extLst>
              <a:ext uri="{FF2B5EF4-FFF2-40B4-BE49-F238E27FC236}">
                <a16:creationId xmlns:a16="http://schemas.microsoft.com/office/drawing/2014/main" id="{32C06ADE-26FF-299A-5264-38E05B4379B2}"/>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66975" y="0"/>
            <a:ext cx="7256463" cy="6858000"/>
          </a:xfrm>
          <a:prstGeom prst="rect">
            <a:avLst/>
          </a:prstGeom>
        </p:spPr>
      </p:pic>
    </p:spTree>
    <p:extLst>
      <p:ext uri="{BB962C8B-B14F-4D97-AF65-F5344CB8AC3E}">
        <p14:creationId xmlns:p14="http://schemas.microsoft.com/office/powerpoint/2010/main" val="4138377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528_upload.wikimedia.org OY ">
            <a:extLst>
              <a:ext uri="{FF2B5EF4-FFF2-40B4-BE49-F238E27FC236}">
                <a16:creationId xmlns:a16="http://schemas.microsoft.com/office/drawing/2014/main" id="{7A141454-A1EC-B041-DC3B-F54739039192}"/>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509838" y="0"/>
            <a:ext cx="7172325" cy="6858000"/>
          </a:xfrm>
          <a:prstGeom prst="rect">
            <a:avLst/>
          </a:prstGeom>
        </p:spPr>
      </p:pic>
    </p:spTree>
    <p:extLst>
      <p:ext uri="{BB962C8B-B14F-4D97-AF65-F5344CB8AC3E}">
        <p14:creationId xmlns:p14="http://schemas.microsoft.com/office/powerpoint/2010/main" val="284609066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002D47DB-36B6-0208-B099-E6A88CD58DD2}"/>
              </a:ext>
            </a:extLst>
          </p:cNvPr>
          <p:cNvSpPr txBox="1"/>
          <p:nvPr/>
        </p:nvSpPr>
        <p:spPr>
          <a:xfrm>
            <a:off x="1468040" y="839569"/>
            <a:ext cx="6107906" cy="1015663"/>
          </a:xfrm>
          <a:prstGeom prst="rect">
            <a:avLst/>
          </a:prstGeom>
          <a:noFill/>
        </p:spPr>
        <p:txBody>
          <a:bodyPr wrap="square">
            <a:spAutoFit/>
          </a:bodyPr>
          <a:lstStyle/>
          <a:p>
            <a:r>
              <a:rPr lang="fr-FR" sz="2000" b="0" i="0" dirty="0">
                <a:solidFill>
                  <a:srgbClr val="61707D"/>
                </a:solidFill>
                <a:effectLst/>
                <a:latin typeface="Arial" panose="020B0604020202020204" pitchFamily="34" charset="0"/>
                <a:cs typeface="Arial" panose="020B0604020202020204" pitchFamily="34" charset="0"/>
              </a:rPr>
              <a:t>L’origine du suffixe « -</a:t>
            </a:r>
            <a:r>
              <a:rPr lang="fr-FR" sz="2000" b="0" i="0" dirty="0" err="1">
                <a:solidFill>
                  <a:srgbClr val="61707D"/>
                </a:solidFill>
                <a:effectLst/>
                <a:latin typeface="Arial" panose="020B0604020202020204" pitchFamily="34" charset="0"/>
                <a:cs typeface="Arial" panose="020B0604020202020204" pitchFamily="34" charset="0"/>
              </a:rPr>
              <a:t>euil</a:t>
            </a:r>
            <a:r>
              <a:rPr lang="fr-FR" sz="2000" b="0" i="0" dirty="0">
                <a:solidFill>
                  <a:srgbClr val="61707D"/>
                </a:solidFill>
                <a:effectLst/>
                <a:latin typeface="Arial" panose="020B0604020202020204" pitchFamily="34" charset="0"/>
                <a:cs typeface="Arial" panose="020B0604020202020204" pitchFamily="34" charset="0"/>
              </a:rPr>
              <a:t> » présent dans de nombreux noms de villes et villages français remonte aux gaulois et au mot « </a:t>
            </a:r>
            <a:r>
              <a:rPr lang="fr-FR" sz="2000" b="0" i="0" dirty="0" err="1">
                <a:solidFill>
                  <a:srgbClr val="61707D"/>
                </a:solidFill>
                <a:effectLst/>
                <a:latin typeface="Arial" panose="020B0604020202020204" pitchFamily="34" charset="0"/>
                <a:cs typeface="Arial" panose="020B0604020202020204" pitchFamily="34" charset="0"/>
              </a:rPr>
              <a:t>ialo</a:t>
            </a:r>
            <a:r>
              <a:rPr lang="fr-FR" sz="2000" b="0" i="0" dirty="0">
                <a:solidFill>
                  <a:srgbClr val="61707D"/>
                </a:solidFill>
                <a:effectLst/>
                <a:latin typeface="Arial" panose="020B0604020202020204" pitchFamily="34" charset="0"/>
                <a:cs typeface="Arial" panose="020B0604020202020204" pitchFamily="34" charset="0"/>
              </a:rPr>
              <a:t> ».</a:t>
            </a:r>
            <a:endParaRPr lang="fr-FR" sz="2000" dirty="0">
              <a:latin typeface="Arial" panose="020B0604020202020204" pitchFamily="34" charset="0"/>
              <a:cs typeface="Arial" panose="020B0604020202020204" pitchFamily="34" charset="0"/>
            </a:endParaRPr>
          </a:p>
        </p:txBody>
      </p:sp>
      <p:sp>
        <p:nvSpPr>
          <p:cNvPr id="5" name="ZoneTexte 4">
            <a:extLst>
              <a:ext uri="{FF2B5EF4-FFF2-40B4-BE49-F238E27FC236}">
                <a16:creationId xmlns:a16="http://schemas.microsoft.com/office/drawing/2014/main" id="{942F0463-E52C-7529-D858-507B44CF9BF9}"/>
              </a:ext>
            </a:extLst>
          </p:cNvPr>
          <p:cNvSpPr txBox="1"/>
          <p:nvPr/>
        </p:nvSpPr>
        <p:spPr>
          <a:xfrm>
            <a:off x="1468040" y="2048559"/>
            <a:ext cx="6933010" cy="4401205"/>
          </a:xfrm>
          <a:prstGeom prst="rect">
            <a:avLst/>
          </a:prstGeom>
          <a:noFill/>
        </p:spPr>
        <p:txBody>
          <a:bodyPr wrap="square">
            <a:spAutoFit/>
          </a:bodyPr>
          <a:lstStyle/>
          <a:p>
            <a:r>
              <a:rPr lang="fr-FR" b="0" i="0" dirty="0">
                <a:solidFill>
                  <a:srgbClr val="61707D"/>
                </a:solidFill>
                <a:effectLst/>
                <a:latin typeface="Luciole"/>
              </a:rPr>
              <a:t> </a:t>
            </a:r>
            <a:r>
              <a:rPr lang="fr-FR" sz="2000" b="0" i="0" dirty="0" err="1">
                <a:solidFill>
                  <a:srgbClr val="61707D"/>
                </a:solidFill>
                <a:effectLst/>
                <a:latin typeface="Arial" panose="020B0604020202020204" pitchFamily="34" charset="0"/>
                <a:cs typeface="Arial" panose="020B0604020202020204" pitchFamily="34" charset="0"/>
              </a:rPr>
              <a:t>Ialo</a:t>
            </a:r>
            <a:r>
              <a:rPr lang="fr-FR" sz="2000" b="0" i="0" dirty="0">
                <a:solidFill>
                  <a:srgbClr val="61707D"/>
                </a:solidFill>
                <a:effectLst/>
                <a:latin typeface="Arial" panose="020B0604020202020204" pitchFamily="34" charset="0"/>
                <a:cs typeface="Arial" panose="020B0604020202020204" pitchFamily="34" charset="0"/>
              </a:rPr>
              <a:t> : l’un des termes les plus fréquemment attestés dans la toponymie, le gaulois </a:t>
            </a:r>
            <a:r>
              <a:rPr lang="fr-FR" sz="2000" b="0" i="1" dirty="0" err="1">
                <a:solidFill>
                  <a:srgbClr val="61707D"/>
                </a:solidFill>
                <a:effectLst/>
                <a:latin typeface="Arial" panose="020B0604020202020204" pitchFamily="34" charset="0"/>
                <a:cs typeface="Arial" panose="020B0604020202020204" pitchFamily="34" charset="0"/>
              </a:rPr>
              <a:t>ialo</a:t>
            </a:r>
            <a:r>
              <a:rPr lang="fr-FR" sz="2000" b="0" i="0" dirty="0">
                <a:solidFill>
                  <a:srgbClr val="61707D"/>
                </a:solidFill>
                <a:effectLst/>
                <a:latin typeface="Arial" panose="020B0604020202020204" pitchFamily="34" charset="0"/>
                <a:cs typeface="Arial" panose="020B0604020202020204" pitchFamily="34" charset="0"/>
              </a:rPr>
              <a:t> a probablement eu le sens primitif de « clairière, lieu défriché ». C’est l’équivalent du gallois </a:t>
            </a:r>
            <a:r>
              <a:rPr lang="fr-FR" sz="2000" b="0" i="1" dirty="0" err="1">
                <a:solidFill>
                  <a:srgbClr val="61707D"/>
                </a:solidFill>
                <a:effectLst/>
                <a:latin typeface="Arial" panose="020B0604020202020204" pitchFamily="34" charset="0"/>
                <a:cs typeface="Arial" panose="020B0604020202020204" pitchFamily="34" charset="0"/>
              </a:rPr>
              <a:t>ial</a:t>
            </a:r>
            <a:r>
              <a:rPr lang="fr-FR" sz="2000" b="0" i="1" dirty="0">
                <a:solidFill>
                  <a:srgbClr val="61707D"/>
                </a:solidFill>
                <a:effectLst/>
                <a:latin typeface="Arial" panose="020B0604020202020204" pitchFamily="34" charset="0"/>
                <a:cs typeface="Arial" panose="020B0604020202020204" pitchFamily="34" charset="0"/>
              </a:rPr>
              <a:t>, tir </a:t>
            </a:r>
            <a:r>
              <a:rPr lang="fr-FR" sz="2000" b="0" i="1" dirty="0" err="1">
                <a:solidFill>
                  <a:srgbClr val="61707D"/>
                </a:solidFill>
                <a:effectLst/>
                <a:latin typeface="Arial" panose="020B0604020202020204" pitchFamily="34" charset="0"/>
                <a:cs typeface="Arial" panose="020B0604020202020204" pitchFamily="34" charset="0"/>
              </a:rPr>
              <a:t>ial</a:t>
            </a:r>
            <a:r>
              <a:rPr lang="fr-FR" sz="2000" b="0" i="0" dirty="0">
                <a:solidFill>
                  <a:srgbClr val="61707D"/>
                </a:solidFill>
                <a:effectLst/>
                <a:latin typeface="Arial" panose="020B0604020202020204" pitchFamily="34" charset="0"/>
                <a:cs typeface="Arial" panose="020B0604020202020204" pitchFamily="34" charset="0"/>
              </a:rPr>
              <a:t> « clairière ». Mais, toujours placé en second élément de composition de mots gaulois ou romans, il a pris progressivement la valeur d’un simple suffixe. On lui attribue généralement le sens un peu vague de « lieu, endroit, village ». En langue d’oïl et une partie du Sud-ouest occitan, </a:t>
            </a:r>
            <a:r>
              <a:rPr lang="fr-FR" sz="2000" b="0" i="1" dirty="0">
                <a:solidFill>
                  <a:srgbClr val="61707D"/>
                </a:solidFill>
                <a:effectLst/>
                <a:latin typeface="Arial" panose="020B0604020202020204" pitchFamily="34" charset="0"/>
                <a:cs typeface="Arial" panose="020B0604020202020204" pitchFamily="34" charset="0"/>
              </a:rPr>
              <a:t>-</a:t>
            </a:r>
            <a:r>
              <a:rPr lang="fr-FR" sz="2000" b="0" i="1" dirty="0" err="1">
                <a:solidFill>
                  <a:srgbClr val="61707D"/>
                </a:solidFill>
                <a:effectLst/>
                <a:latin typeface="Arial" panose="020B0604020202020204" pitchFamily="34" charset="0"/>
                <a:cs typeface="Arial" panose="020B0604020202020204" pitchFamily="34" charset="0"/>
              </a:rPr>
              <a:t>ialo</a:t>
            </a:r>
            <a:r>
              <a:rPr lang="fr-FR" sz="2000" b="0" i="0" dirty="0">
                <a:solidFill>
                  <a:srgbClr val="61707D"/>
                </a:solidFill>
                <a:effectLst/>
                <a:latin typeface="Arial" panose="020B0604020202020204" pitchFamily="34" charset="0"/>
                <a:cs typeface="Arial" panose="020B0604020202020204" pitchFamily="34" charset="0"/>
              </a:rPr>
              <a:t> aboutit à </a:t>
            </a:r>
            <a:r>
              <a:rPr lang="fr-FR" sz="2000" b="0" i="1" dirty="0">
                <a:solidFill>
                  <a:srgbClr val="61707D"/>
                </a:solidFill>
                <a:effectLst/>
                <a:latin typeface="Arial" panose="020B0604020202020204" pitchFamily="34" charset="0"/>
                <a:cs typeface="Arial" panose="020B0604020202020204" pitchFamily="34" charset="0"/>
              </a:rPr>
              <a:t>-</a:t>
            </a:r>
            <a:r>
              <a:rPr lang="fr-FR" sz="2000" b="0" i="1" dirty="0" err="1">
                <a:solidFill>
                  <a:srgbClr val="61707D"/>
                </a:solidFill>
                <a:effectLst/>
                <a:latin typeface="Arial" panose="020B0604020202020204" pitchFamily="34" charset="0"/>
                <a:cs typeface="Arial" panose="020B0604020202020204" pitchFamily="34" charset="0"/>
              </a:rPr>
              <a:t>euil</a:t>
            </a:r>
            <a:r>
              <a:rPr lang="fr-FR" sz="2000" b="0" i="0" dirty="0">
                <a:solidFill>
                  <a:srgbClr val="61707D"/>
                </a:solidFill>
                <a:effectLst/>
                <a:latin typeface="Arial" panose="020B0604020202020204" pitchFamily="34" charset="0"/>
                <a:cs typeface="Arial" panose="020B0604020202020204" pitchFamily="34" charset="0"/>
              </a:rPr>
              <a:t> ou </a:t>
            </a:r>
            <a:r>
              <a:rPr lang="fr-FR" sz="2000" b="0" i="1" dirty="0">
                <a:solidFill>
                  <a:srgbClr val="61707D"/>
                </a:solidFill>
                <a:effectLst/>
                <a:latin typeface="Arial" panose="020B0604020202020204" pitchFamily="34" charset="0"/>
                <a:cs typeface="Arial" panose="020B0604020202020204" pitchFamily="34" charset="0"/>
              </a:rPr>
              <a:t>-</a:t>
            </a:r>
            <a:r>
              <a:rPr lang="fr-FR" sz="2000" b="0" i="1" dirty="0" err="1">
                <a:solidFill>
                  <a:srgbClr val="61707D"/>
                </a:solidFill>
                <a:effectLst/>
                <a:latin typeface="Arial" panose="020B0604020202020204" pitchFamily="34" charset="0"/>
                <a:cs typeface="Arial" panose="020B0604020202020204" pitchFamily="34" charset="0"/>
              </a:rPr>
              <a:t>eil</a:t>
            </a:r>
            <a:r>
              <a:rPr lang="fr-FR" sz="2000" b="0" i="0" dirty="0">
                <a:solidFill>
                  <a:srgbClr val="61707D"/>
                </a:solidFill>
                <a:effectLst/>
                <a:latin typeface="Arial" panose="020B0604020202020204" pitchFamily="34" charset="0"/>
                <a:cs typeface="Arial" panose="020B0604020202020204" pitchFamily="34" charset="0"/>
              </a:rPr>
              <a:t>. Dans le reste du monde occitan, il aboutit à </a:t>
            </a:r>
            <a:r>
              <a:rPr lang="fr-FR" sz="2000" b="0" i="1" dirty="0">
                <a:solidFill>
                  <a:srgbClr val="61707D"/>
                </a:solidFill>
                <a:effectLst/>
                <a:latin typeface="Arial" panose="020B0604020202020204" pitchFamily="34" charset="0"/>
                <a:cs typeface="Arial" panose="020B0604020202020204" pitchFamily="34" charset="0"/>
              </a:rPr>
              <a:t>-</a:t>
            </a:r>
            <a:r>
              <a:rPr lang="fr-FR" sz="2000" b="0" i="1" dirty="0" err="1">
                <a:solidFill>
                  <a:srgbClr val="61707D"/>
                </a:solidFill>
                <a:effectLst/>
                <a:latin typeface="Arial" panose="020B0604020202020204" pitchFamily="34" charset="0"/>
                <a:cs typeface="Arial" panose="020B0604020202020204" pitchFamily="34" charset="0"/>
              </a:rPr>
              <a:t>uéjoul</a:t>
            </a:r>
            <a:r>
              <a:rPr lang="fr-FR" sz="2000" b="0" i="0" dirty="0">
                <a:solidFill>
                  <a:srgbClr val="61707D"/>
                </a:solidFill>
                <a:effectLst/>
                <a:latin typeface="Arial" panose="020B0604020202020204" pitchFamily="34" charset="0"/>
                <a:cs typeface="Arial" panose="020B0604020202020204" pitchFamily="34" charset="0"/>
              </a:rPr>
              <a:t> ou bien à </a:t>
            </a:r>
            <a:r>
              <a:rPr lang="fr-FR" sz="2000" b="0" i="1" dirty="0">
                <a:solidFill>
                  <a:srgbClr val="61707D"/>
                </a:solidFill>
                <a:effectLst/>
                <a:latin typeface="Arial" panose="020B0604020202020204" pitchFamily="34" charset="0"/>
                <a:cs typeface="Arial" panose="020B0604020202020204" pitchFamily="34" charset="0"/>
              </a:rPr>
              <a:t>-</a:t>
            </a:r>
            <a:r>
              <a:rPr lang="fr-FR" sz="2000" b="0" i="1" dirty="0" err="1">
                <a:solidFill>
                  <a:srgbClr val="61707D"/>
                </a:solidFill>
                <a:effectLst/>
                <a:latin typeface="Arial" panose="020B0604020202020204" pitchFamily="34" charset="0"/>
                <a:cs typeface="Arial" panose="020B0604020202020204" pitchFamily="34" charset="0"/>
              </a:rPr>
              <a:t>uège</a:t>
            </a:r>
            <a:r>
              <a:rPr lang="fr-FR" sz="2000" b="0" i="0" dirty="0">
                <a:solidFill>
                  <a:srgbClr val="61707D"/>
                </a:solidFill>
                <a:effectLst/>
                <a:latin typeface="Arial" panose="020B0604020202020204" pitchFamily="34" charset="0"/>
                <a:cs typeface="Arial" panose="020B0604020202020204" pitchFamily="34" charset="0"/>
              </a:rPr>
              <a:t>, </a:t>
            </a:r>
            <a:r>
              <a:rPr lang="fr-FR" sz="2000" b="0" i="1" dirty="0">
                <a:solidFill>
                  <a:srgbClr val="61707D"/>
                </a:solidFill>
                <a:effectLst/>
                <a:latin typeface="Arial" panose="020B0604020202020204" pitchFamily="34" charset="0"/>
                <a:cs typeface="Arial" panose="020B0604020202020204" pitchFamily="34" charset="0"/>
              </a:rPr>
              <a:t>-</a:t>
            </a:r>
            <a:r>
              <a:rPr lang="fr-FR" sz="2000" b="0" i="1" dirty="0" err="1">
                <a:solidFill>
                  <a:srgbClr val="61707D"/>
                </a:solidFill>
                <a:effectLst/>
                <a:latin typeface="Arial" panose="020B0604020202020204" pitchFamily="34" charset="0"/>
                <a:cs typeface="Arial" panose="020B0604020202020204" pitchFamily="34" charset="0"/>
              </a:rPr>
              <a:t>ège</a:t>
            </a:r>
            <a:r>
              <a:rPr lang="fr-FR" sz="2000" b="0" i="0" dirty="0">
                <a:solidFill>
                  <a:srgbClr val="61707D"/>
                </a:solidFill>
                <a:effectLst/>
                <a:latin typeface="Arial" panose="020B0604020202020204" pitchFamily="34" charset="0"/>
                <a:cs typeface="Arial" panose="020B0604020202020204" pitchFamily="34" charset="0"/>
              </a:rPr>
              <a:t>, </a:t>
            </a:r>
            <a:r>
              <a:rPr lang="fr-FR" sz="2000" b="0" i="1" dirty="0">
                <a:solidFill>
                  <a:srgbClr val="61707D"/>
                </a:solidFill>
                <a:effectLst/>
                <a:latin typeface="Arial" panose="020B0604020202020204" pitchFamily="34" charset="0"/>
                <a:cs typeface="Arial" panose="020B0604020202020204" pitchFamily="34" charset="0"/>
              </a:rPr>
              <a:t>-</a:t>
            </a:r>
            <a:r>
              <a:rPr lang="fr-FR" sz="2000" b="0" i="1" dirty="0" err="1">
                <a:solidFill>
                  <a:srgbClr val="61707D"/>
                </a:solidFill>
                <a:effectLst/>
                <a:latin typeface="Arial" panose="020B0604020202020204" pitchFamily="34" charset="0"/>
                <a:cs typeface="Arial" panose="020B0604020202020204" pitchFamily="34" charset="0"/>
              </a:rPr>
              <a:t>iège</a:t>
            </a:r>
            <a:r>
              <a:rPr lang="fr-FR" sz="2000" b="0" i="0" dirty="0">
                <a:solidFill>
                  <a:srgbClr val="61707D"/>
                </a:solidFill>
                <a:effectLst/>
                <a:latin typeface="Arial" panose="020B0604020202020204" pitchFamily="34" charset="0"/>
                <a:cs typeface="Arial" panose="020B0604020202020204" pitchFamily="34" charset="0"/>
              </a:rPr>
              <a:t>. Ainsi avons-nous des « grandes clairières » de type </a:t>
            </a:r>
            <a:r>
              <a:rPr lang="fr-FR" sz="2000" b="0" i="1" dirty="0" err="1">
                <a:solidFill>
                  <a:srgbClr val="61707D"/>
                </a:solidFill>
                <a:effectLst/>
                <a:latin typeface="Arial" panose="020B0604020202020204" pitchFamily="34" charset="0"/>
                <a:cs typeface="Arial" panose="020B0604020202020204" pitchFamily="34" charset="0"/>
              </a:rPr>
              <a:t>Maro</a:t>
            </a:r>
            <a:r>
              <a:rPr lang="fr-FR" sz="2000" b="0" i="1" dirty="0">
                <a:solidFill>
                  <a:srgbClr val="61707D"/>
                </a:solidFill>
                <a:effectLst/>
                <a:latin typeface="Arial" panose="020B0604020202020204" pitchFamily="34" charset="0"/>
                <a:cs typeface="Arial" panose="020B0604020202020204" pitchFamily="34" charset="0"/>
              </a:rPr>
              <a:t> </a:t>
            </a:r>
            <a:r>
              <a:rPr lang="fr-FR" sz="2000" b="0" i="1" dirty="0" err="1">
                <a:solidFill>
                  <a:srgbClr val="61707D"/>
                </a:solidFill>
                <a:effectLst/>
                <a:latin typeface="Arial" panose="020B0604020202020204" pitchFamily="34" charset="0"/>
                <a:cs typeface="Arial" panose="020B0604020202020204" pitchFamily="34" charset="0"/>
              </a:rPr>
              <a:t>ialo</a:t>
            </a:r>
            <a:r>
              <a:rPr lang="fr-FR" sz="2000" b="0" i="0" dirty="0">
                <a:solidFill>
                  <a:srgbClr val="61707D"/>
                </a:solidFill>
                <a:effectLst/>
                <a:latin typeface="Arial" panose="020B0604020202020204" pitchFamily="34" charset="0"/>
                <a:cs typeface="Arial" panose="020B0604020202020204" pitchFamily="34" charset="0"/>
              </a:rPr>
              <a:t> : Mareil-en-Champagne (Sarthe) ou avec l’adjectif gaulois </a:t>
            </a:r>
            <a:r>
              <a:rPr lang="fr-FR" sz="2000" b="0" i="1" dirty="0" err="1">
                <a:solidFill>
                  <a:srgbClr val="61707D"/>
                </a:solidFill>
                <a:effectLst/>
                <a:latin typeface="Arial" panose="020B0604020202020204" pitchFamily="34" charset="0"/>
                <a:cs typeface="Arial" panose="020B0604020202020204" pitchFamily="34" charset="0"/>
              </a:rPr>
              <a:t>vindo</a:t>
            </a:r>
            <a:r>
              <a:rPr lang="fr-FR" sz="2000" b="0" i="1" dirty="0">
                <a:solidFill>
                  <a:srgbClr val="61707D"/>
                </a:solidFill>
                <a:effectLst/>
                <a:latin typeface="Arial" panose="020B0604020202020204" pitchFamily="34" charset="0"/>
                <a:cs typeface="Arial" panose="020B0604020202020204" pitchFamily="34" charset="0"/>
              </a:rPr>
              <a:t>-</a:t>
            </a:r>
            <a:r>
              <a:rPr lang="fr-FR" sz="2000" b="0" i="0" dirty="0">
                <a:solidFill>
                  <a:srgbClr val="61707D"/>
                </a:solidFill>
                <a:effectLst/>
                <a:latin typeface="Arial" panose="020B0604020202020204" pitchFamily="34" charset="0"/>
                <a:cs typeface="Arial" panose="020B0604020202020204" pitchFamily="34" charset="0"/>
              </a:rPr>
              <a:t> « blanc » : Vandeuil (Marne), Vendeuil (Aisne).</a:t>
            </a:r>
            <a:endParaRPr lang="fr-F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822814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8126_upload.wikimedia.org EUIL ">
            <a:extLst>
              <a:ext uri="{FF2B5EF4-FFF2-40B4-BE49-F238E27FC236}">
                <a16:creationId xmlns:a16="http://schemas.microsoft.com/office/drawing/2014/main" id="{09F46B3B-E4AB-D4DF-D90E-10CA92FC09A4}"/>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501900" y="0"/>
            <a:ext cx="7188200" cy="6858000"/>
          </a:xfrm>
          <a:prstGeom prst="rect">
            <a:avLst/>
          </a:prstGeom>
        </p:spPr>
      </p:pic>
    </p:spTree>
    <p:extLst>
      <p:ext uri="{BB962C8B-B14F-4D97-AF65-F5344CB8AC3E}">
        <p14:creationId xmlns:p14="http://schemas.microsoft.com/office/powerpoint/2010/main" val="184375238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F08FBD2C-45F2-0497-CDB5-5C848381C5C8}"/>
              </a:ext>
            </a:extLst>
          </p:cNvPr>
          <p:cNvSpPr txBox="1"/>
          <p:nvPr/>
        </p:nvSpPr>
        <p:spPr>
          <a:xfrm>
            <a:off x="1482328" y="2274838"/>
            <a:ext cx="6107906" cy="2862322"/>
          </a:xfrm>
          <a:prstGeom prst="rect">
            <a:avLst/>
          </a:prstGeom>
          <a:noFill/>
        </p:spPr>
        <p:txBody>
          <a:bodyPr wrap="square">
            <a:spAutoFit/>
          </a:bodyPr>
          <a:lstStyle/>
          <a:p>
            <a:r>
              <a:rPr lang="fr-FR" sz="2000" b="0" i="0" dirty="0">
                <a:solidFill>
                  <a:srgbClr val="0C111D"/>
                </a:solidFill>
                <a:effectLst/>
                <a:latin typeface="Arial" panose="020B0604020202020204" pitchFamily="34" charset="0"/>
                <a:cs typeface="Arial" panose="020B0604020202020204" pitchFamily="34" charset="0"/>
              </a:rPr>
              <a:t>Les communes et les hameaux comprenant le mot Mesnil (parfois orthographié Ménil ou Maisnil) se comptent par centaines ! Au Moyen Age, un mesnil (du gallo-romain </a:t>
            </a:r>
            <a:r>
              <a:rPr lang="fr-FR" sz="2000" b="0" i="1" dirty="0" err="1">
                <a:solidFill>
                  <a:srgbClr val="0C111D"/>
                </a:solidFill>
                <a:effectLst/>
                <a:latin typeface="Arial" panose="020B0604020202020204" pitchFamily="34" charset="0"/>
                <a:cs typeface="Arial" panose="020B0604020202020204" pitchFamily="34" charset="0"/>
              </a:rPr>
              <a:t>masionile</a:t>
            </a:r>
            <a:r>
              <a:rPr lang="fr-FR" sz="2000" b="0" i="0" dirty="0">
                <a:solidFill>
                  <a:srgbClr val="0C111D"/>
                </a:solidFill>
                <a:effectLst/>
                <a:latin typeface="Arial" panose="020B0604020202020204" pitchFamily="34" charset="0"/>
                <a:cs typeface="Arial" panose="020B0604020202020204" pitchFamily="34" charset="0"/>
              </a:rPr>
              <a:t>) désigne la maison ou le domaine d’un paysan. En français moderne, ce mot s’est effacé devant la maison (du latin </a:t>
            </a:r>
            <a:r>
              <a:rPr lang="fr-FR" sz="2000" b="0" i="1" dirty="0" err="1">
                <a:solidFill>
                  <a:srgbClr val="0C111D"/>
                </a:solidFill>
                <a:effectLst/>
                <a:latin typeface="Arial" panose="020B0604020202020204" pitchFamily="34" charset="0"/>
                <a:cs typeface="Arial" panose="020B0604020202020204" pitchFamily="34" charset="0"/>
              </a:rPr>
              <a:t>mansio</a:t>
            </a:r>
            <a:r>
              <a:rPr lang="fr-FR" sz="2000" b="0" i="0" dirty="0">
                <a:solidFill>
                  <a:srgbClr val="0C111D"/>
                </a:solidFill>
                <a:effectLst/>
                <a:latin typeface="Arial" panose="020B0604020202020204" pitchFamily="34" charset="0"/>
                <a:cs typeface="Arial" panose="020B0604020202020204" pitchFamily="34" charset="0"/>
              </a:rPr>
              <a:t>, demeure ou habitation). Mais on retrouve tout de même les toponymes Mesnil dans toute la moitié nord de la France et en Belgique.</a:t>
            </a:r>
            <a:endParaRPr lang="fr-F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924657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2236_en-academic.com mesnil ">
            <a:extLst>
              <a:ext uri="{FF2B5EF4-FFF2-40B4-BE49-F238E27FC236}">
                <a16:creationId xmlns:a16="http://schemas.microsoft.com/office/drawing/2014/main" id="{B58EDEEF-553C-4DC9-5056-75EE9FB42B4D}"/>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27288" y="0"/>
            <a:ext cx="7335837" cy="6858000"/>
          </a:xfrm>
          <a:prstGeom prst="rect">
            <a:avLst/>
          </a:prstGeom>
        </p:spPr>
      </p:pic>
    </p:spTree>
    <p:extLst>
      <p:ext uri="{BB962C8B-B14F-4D97-AF65-F5344CB8AC3E}">
        <p14:creationId xmlns:p14="http://schemas.microsoft.com/office/powerpoint/2010/main" val="319732828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E670D21-3D69-21D6-D2A7-8B557E0AB424}"/>
              </a:ext>
            </a:extLst>
          </p:cNvPr>
          <p:cNvSpPr txBox="1"/>
          <p:nvPr/>
        </p:nvSpPr>
        <p:spPr>
          <a:xfrm>
            <a:off x="1482328" y="2274838"/>
            <a:ext cx="7104460" cy="2462213"/>
          </a:xfrm>
          <a:prstGeom prst="rect">
            <a:avLst/>
          </a:prstGeom>
          <a:noFill/>
        </p:spPr>
        <p:txBody>
          <a:bodyPr wrap="square">
            <a:spAutoFit/>
          </a:bodyPr>
          <a:lstStyle/>
          <a:p>
            <a:r>
              <a:rPr lang="fr-FR" sz="2000" b="0" i="0" dirty="0">
                <a:solidFill>
                  <a:srgbClr val="0C111D"/>
                </a:solidFill>
                <a:effectLst/>
                <a:latin typeface="Arial" panose="020B0604020202020204" pitchFamily="34" charset="0"/>
                <a:cs typeface="Arial" panose="020B0604020202020204" pitchFamily="34" charset="0"/>
              </a:rPr>
              <a:t>Le préfixe KER- en breton désigne une maison ou un village.</a:t>
            </a:r>
          </a:p>
          <a:p>
            <a:endParaRPr lang="fr-FR" sz="2000" dirty="0">
              <a:solidFill>
                <a:srgbClr val="0C111D"/>
              </a:solidFill>
              <a:latin typeface="Arial" panose="020B0604020202020204" pitchFamily="34" charset="0"/>
              <a:cs typeface="Arial" panose="020B0604020202020204" pitchFamily="34" charset="0"/>
            </a:endParaRPr>
          </a:p>
          <a:p>
            <a:r>
              <a:rPr lang="fr-FR" sz="2000" dirty="0">
                <a:solidFill>
                  <a:srgbClr val="0C111D"/>
                </a:solidFill>
                <a:latin typeface="Arial" panose="020B0604020202020204" pitchFamily="34" charset="0"/>
                <a:cs typeface="Arial" panose="020B0604020202020204" pitchFamily="34" charset="0"/>
              </a:rPr>
              <a:t>Les suffixes –KERQUE et –KIRCH désigne une église en flamand et en alsacien.</a:t>
            </a:r>
          </a:p>
          <a:p>
            <a:endParaRPr lang="fr-FR" sz="2000" dirty="0">
              <a:solidFill>
                <a:srgbClr val="0C111D"/>
              </a:solidFill>
              <a:latin typeface="Arial" panose="020B0604020202020204" pitchFamily="34" charset="0"/>
              <a:cs typeface="Arial" panose="020B0604020202020204" pitchFamily="34" charset="0"/>
            </a:endParaRPr>
          </a:p>
          <a:p>
            <a:r>
              <a:rPr lang="fr-FR" dirty="0"/>
              <a:t>Le nom de Dunkerque est issu de l'ancien néerlandais puisqu'il apparaît en 1067 sous la forme </a:t>
            </a:r>
            <a:r>
              <a:rPr lang="fr-FR" dirty="0" err="1"/>
              <a:t>Dunkerka</a:t>
            </a:r>
            <a:r>
              <a:rPr lang="fr-FR" dirty="0"/>
              <a:t> qui signifie « église de la dune ». </a:t>
            </a:r>
            <a:endParaRPr lang="fr-F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740939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3737_upload.wikimedia.org KER ">
            <a:extLst>
              <a:ext uri="{FF2B5EF4-FFF2-40B4-BE49-F238E27FC236}">
                <a16:creationId xmlns:a16="http://schemas.microsoft.com/office/drawing/2014/main" id="{8674B5E9-EF77-30F0-29F8-EC3067762A98}"/>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16175" y="0"/>
            <a:ext cx="7359650" cy="6858000"/>
          </a:xfrm>
          <a:prstGeom prst="rect">
            <a:avLst/>
          </a:prstGeom>
        </p:spPr>
      </p:pic>
    </p:spTree>
    <p:extLst>
      <p:ext uri="{BB962C8B-B14F-4D97-AF65-F5344CB8AC3E}">
        <p14:creationId xmlns:p14="http://schemas.microsoft.com/office/powerpoint/2010/main" val="419921120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9FA7A-5AF5-FF6F-B004-1254CABF09E1}"/>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3C2514ED-4ABA-8063-9C17-C7547F595BFC}"/>
              </a:ext>
            </a:extLst>
          </p:cNvPr>
          <p:cNvSpPr txBox="1"/>
          <p:nvPr/>
        </p:nvSpPr>
        <p:spPr>
          <a:xfrm>
            <a:off x="1482328" y="2274838"/>
            <a:ext cx="6107906" cy="707886"/>
          </a:xfrm>
          <a:prstGeom prst="rect">
            <a:avLst/>
          </a:prstGeom>
          <a:noFill/>
        </p:spPr>
        <p:txBody>
          <a:bodyPr wrap="square">
            <a:spAutoFit/>
          </a:bodyPr>
          <a:lstStyle/>
          <a:p>
            <a:r>
              <a:rPr lang="fr-FR" sz="2000" b="0" i="0" dirty="0">
                <a:solidFill>
                  <a:srgbClr val="0C111D"/>
                </a:solidFill>
                <a:effectLst/>
                <a:latin typeface="Arial" panose="020B0604020202020204" pitchFamily="34" charset="0"/>
                <a:cs typeface="Arial" panose="020B0604020202020204" pitchFamily="34" charset="0"/>
              </a:rPr>
              <a:t>Dans les cartes suivantes vous trouverez les répartitions des communes suivant leurs suffixes.</a:t>
            </a:r>
            <a:endParaRPr lang="fr-F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146895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466_upload.wikimedia.org U ">
            <a:extLst>
              <a:ext uri="{FF2B5EF4-FFF2-40B4-BE49-F238E27FC236}">
                <a16:creationId xmlns:a16="http://schemas.microsoft.com/office/drawing/2014/main" id="{B641E934-714D-DC2C-11B8-B1DFD2A5FBBA}"/>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68563" y="0"/>
            <a:ext cx="7254875" cy="6858000"/>
          </a:xfrm>
          <a:prstGeom prst="rect">
            <a:avLst/>
          </a:prstGeom>
        </p:spPr>
      </p:pic>
    </p:spTree>
    <p:extLst>
      <p:ext uri="{BB962C8B-B14F-4D97-AF65-F5344CB8AC3E}">
        <p14:creationId xmlns:p14="http://schemas.microsoft.com/office/powerpoint/2010/main" val="317491112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545_upload.wikimedia.org OS OSSE ">
            <a:extLst>
              <a:ext uri="{FF2B5EF4-FFF2-40B4-BE49-F238E27FC236}">
                <a16:creationId xmlns:a16="http://schemas.microsoft.com/office/drawing/2014/main" id="{4F314E41-FFD0-2A78-B2AE-5168319E77E8}"/>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92375" y="0"/>
            <a:ext cx="7205663" cy="6858000"/>
          </a:xfrm>
          <a:prstGeom prst="rect">
            <a:avLst/>
          </a:prstGeom>
        </p:spPr>
      </p:pic>
    </p:spTree>
    <p:extLst>
      <p:ext uri="{BB962C8B-B14F-4D97-AF65-F5344CB8AC3E}">
        <p14:creationId xmlns:p14="http://schemas.microsoft.com/office/powerpoint/2010/main" val="355552914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8448_upload.wikimedia.org AN ">
            <a:extLst>
              <a:ext uri="{FF2B5EF4-FFF2-40B4-BE49-F238E27FC236}">
                <a16:creationId xmlns:a16="http://schemas.microsoft.com/office/drawing/2014/main" id="{3082B626-AE49-3169-9F74-01BAA25046CF}"/>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511425" y="0"/>
            <a:ext cx="7169150" cy="6858000"/>
          </a:xfrm>
          <a:prstGeom prst="rect">
            <a:avLst/>
          </a:prstGeom>
        </p:spPr>
      </p:pic>
    </p:spTree>
    <p:extLst>
      <p:ext uri="{BB962C8B-B14F-4D97-AF65-F5344CB8AC3E}">
        <p14:creationId xmlns:p14="http://schemas.microsoft.com/office/powerpoint/2010/main" val="305212093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63334_fr-academic.com AT ">
            <a:extLst>
              <a:ext uri="{FF2B5EF4-FFF2-40B4-BE49-F238E27FC236}">
                <a16:creationId xmlns:a16="http://schemas.microsoft.com/office/drawing/2014/main" id="{A2B11D9B-0A8A-B3A1-7DE2-B77EC73FD69D}"/>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98725" y="0"/>
            <a:ext cx="7192963" cy="6858000"/>
          </a:xfrm>
          <a:prstGeom prst="rect">
            <a:avLst/>
          </a:prstGeom>
        </p:spPr>
      </p:pic>
    </p:spTree>
    <p:extLst>
      <p:ext uri="{BB962C8B-B14F-4D97-AF65-F5344CB8AC3E}">
        <p14:creationId xmlns:p14="http://schemas.microsoft.com/office/powerpoint/2010/main" val="143554501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63643_fr-academic.com AI ">
            <a:extLst>
              <a:ext uri="{FF2B5EF4-FFF2-40B4-BE49-F238E27FC236}">
                <a16:creationId xmlns:a16="http://schemas.microsoft.com/office/drawing/2014/main" id="{99D3F274-BBD6-91A2-014F-B9B5124CC858}"/>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54275" y="0"/>
            <a:ext cx="7281863" cy="6858000"/>
          </a:xfrm>
          <a:prstGeom prst="rect">
            <a:avLst/>
          </a:prstGeom>
        </p:spPr>
      </p:pic>
    </p:spTree>
    <p:extLst>
      <p:ext uri="{BB962C8B-B14F-4D97-AF65-F5344CB8AC3E}">
        <p14:creationId xmlns:p14="http://schemas.microsoft.com/office/powerpoint/2010/main" val="250220740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63744_fr-academic.com é ">
            <a:extLst>
              <a:ext uri="{FF2B5EF4-FFF2-40B4-BE49-F238E27FC236}">
                <a16:creationId xmlns:a16="http://schemas.microsoft.com/office/drawing/2014/main" id="{624B2F1F-4F1D-A1F7-DDC4-D65108028499}"/>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35225" y="0"/>
            <a:ext cx="7319963" cy="6858000"/>
          </a:xfrm>
          <a:prstGeom prst="rect">
            <a:avLst/>
          </a:prstGeom>
        </p:spPr>
      </p:pic>
    </p:spTree>
    <p:extLst>
      <p:ext uri="{BB962C8B-B14F-4D97-AF65-F5344CB8AC3E}">
        <p14:creationId xmlns:p14="http://schemas.microsoft.com/office/powerpoint/2010/main" val="138491732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64214_fr-academic.com EU EUX ">
            <a:extLst>
              <a:ext uri="{FF2B5EF4-FFF2-40B4-BE49-F238E27FC236}">
                <a16:creationId xmlns:a16="http://schemas.microsoft.com/office/drawing/2014/main" id="{668508FD-15CE-FD87-0BED-DC04EAAE135F}"/>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09825" y="0"/>
            <a:ext cx="7372350" cy="6858000"/>
          </a:xfrm>
          <a:prstGeom prst="rect">
            <a:avLst/>
          </a:prstGeom>
        </p:spPr>
      </p:pic>
    </p:spTree>
    <p:extLst>
      <p:ext uri="{BB962C8B-B14F-4D97-AF65-F5344CB8AC3E}">
        <p14:creationId xmlns:p14="http://schemas.microsoft.com/office/powerpoint/2010/main" val="37815977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64346_fr-academic.com AX AIX EX EIX ">
            <a:extLst>
              <a:ext uri="{FF2B5EF4-FFF2-40B4-BE49-F238E27FC236}">
                <a16:creationId xmlns:a16="http://schemas.microsoft.com/office/drawing/2014/main" id="{B0BBC4F8-3E4E-8059-5716-8867726CE369}"/>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16175" y="0"/>
            <a:ext cx="7359650" cy="6858000"/>
          </a:xfrm>
          <a:prstGeom prst="rect">
            <a:avLst/>
          </a:prstGeom>
        </p:spPr>
      </p:pic>
    </p:spTree>
    <p:extLst>
      <p:ext uri="{BB962C8B-B14F-4D97-AF65-F5344CB8AC3E}">
        <p14:creationId xmlns:p14="http://schemas.microsoft.com/office/powerpoint/2010/main" val="338303376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64518_fr-academic.com ACH ICH IG ">
            <a:extLst>
              <a:ext uri="{FF2B5EF4-FFF2-40B4-BE49-F238E27FC236}">
                <a16:creationId xmlns:a16="http://schemas.microsoft.com/office/drawing/2014/main" id="{0C00F7E1-1D60-E392-CFBD-E5553CC71652}"/>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39988" y="0"/>
            <a:ext cx="7310437" cy="6858000"/>
          </a:xfrm>
          <a:prstGeom prst="rect">
            <a:avLst/>
          </a:prstGeom>
        </p:spPr>
      </p:pic>
    </p:spTree>
    <p:extLst>
      <p:ext uri="{BB962C8B-B14F-4D97-AF65-F5344CB8AC3E}">
        <p14:creationId xmlns:p14="http://schemas.microsoft.com/office/powerpoint/2010/main" val="339865161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4431_upload.wikimedia.org bourg ">
            <a:extLst>
              <a:ext uri="{FF2B5EF4-FFF2-40B4-BE49-F238E27FC236}">
                <a16:creationId xmlns:a16="http://schemas.microsoft.com/office/drawing/2014/main" id="{A8DD3F61-194B-B0C9-0730-9FD877929F1B}"/>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76500" y="0"/>
            <a:ext cx="7239000" cy="6858000"/>
          </a:xfrm>
          <a:prstGeom prst="rect">
            <a:avLst/>
          </a:prstGeom>
        </p:spPr>
      </p:pic>
    </p:spTree>
    <p:extLst>
      <p:ext uri="{BB962C8B-B14F-4D97-AF65-F5344CB8AC3E}">
        <p14:creationId xmlns:p14="http://schemas.microsoft.com/office/powerpoint/2010/main" val="323000504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4822_upload.wikimedia.org Z EZ TZ ">
            <a:extLst>
              <a:ext uri="{FF2B5EF4-FFF2-40B4-BE49-F238E27FC236}">
                <a16:creationId xmlns:a16="http://schemas.microsoft.com/office/drawing/2014/main" id="{6E3334EB-21B3-882F-4132-F6C48730447A}"/>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24113" y="0"/>
            <a:ext cx="7342187" cy="6858000"/>
          </a:xfrm>
          <a:prstGeom prst="rect">
            <a:avLst/>
          </a:prstGeom>
        </p:spPr>
      </p:pic>
    </p:spTree>
    <p:extLst>
      <p:ext uri="{BB962C8B-B14F-4D97-AF65-F5344CB8AC3E}">
        <p14:creationId xmlns:p14="http://schemas.microsoft.com/office/powerpoint/2010/main" val="346863847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5054_upload.wikimedia.org RUPT  ">
            <a:extLst>
              <a:ext uri="{FF2B5EF4-FFF2-40B4-BE49-F238E27FC236}">
                <a16:creationId xmlns:a16="http://schemas.microsoft.com/office/drawing/2014/main" id="{55DC5543-EA28-CF45-2D39-F8EEDD58EB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41575" y="0"/>
            <a:ext cx="7307263" cy="6858000"/>
          </a:xfrm>
          <a:prstGeom prst="rect">
            <a:avLst/>
          </a:prstGeom>
        </p:spPr>
      </p:pic>
    </p:spTree>
    <p:extLst>
      <p:ext uri="{BB962C8B-B14F-4D97-AF65-F5344CB8AC3E}">
        <p14:creationId xmlns:p14="http://schemas.microsoft.com/office/powerpoint/2010/main" val="89222836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5312_upload.wikimedia.org OU ">
            <a:extLst>
              <a:ext uri="{FF2B5EF4-FFF2-40B4-BE49-F238E27FC236}">
                <a16:creationId xmlns:a16="http://schemas.microsoft.com/office/drawing/2014/main" id="{F8C90E3F-B7F6-9083-9707-32F81460F93E}"/>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51100" y="0"/>
            <a:ext cx="7289800" cy="6858000"/>
          </a:xfrm>
          <a:prstGeom prst="rect">
            <a:avLst/>
          </a:prstGeom>
        </p:spPr>
      </p:pic>
    </p:spTree>
    <p:extLst>
      <p:ext uri="{BB962C8B-B14F-4D97-AF65-F5344CB8AC3E}">
        <p14:creationId xmlns:p14="http://schemas.microsoft.com/office/powerpoint/2010/main" val="194783584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5531_upload.wikimedia.org O ">
            <a:extLst>
              <a:ext uri="{FF2B5EF4-FFF2-40B4-BE49-F238E27FC236}">
                <a16:creationId xmlns:a16="http://schemas.microsoft.com/office/drawing/2014/main" id="{D4045F35-6783-1821-42D6-05C8155A7B0B}"/>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51100" y="0"/>
            <a:ext cx="7288213" cy="6858000"/>
          </a:xfrm>
          <a:prstGeom prst="rect">
            <a:avLst/>
          </a:prstGeom>
        </p:spPr>
      </p:pic>
    </p:spTree>
    <p:extLst>
      <p:ext uri="{BB962C8B-B14F-4D97-AF65-F5344CB8AC3E}">
        <p14:creationId xmlns:p14="http://schemas.microsoft.com/office/powerpoint/2010/main" val="246432711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5719_upload.wikimedia.org IN AIN EIN">
            <a:extLst>
              <a:ext uri="{FF2B5EF4-FFF2-40B4-BE49-F238E27FC236}">
                <a16:creationId xmlns:a16="http://schemas.microsoft.com/office/drawing/2014/main" id="{9BF47E9D-1901-10E3-A919-2425CE4FBA0D}"/>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84438" y="0"/>
            <a:ext cx="7221537" cy="6858000"/>
          </a:xfrm>
          <a:prstGeom prst="rect">
            <a:avLst/>
          </a:prstGeom>
        </p:spPr>
      </p:pic>
    </p:spTree>
    <p:extLst>
      <p:ext uri="{BB962C8B-B14F-4D97-AF65-F5344CB8AC3E}">
        <p14:creationId xmlns:p14="http://schemas.microsoft.com/office/powerpoint/2010/main" val="394748418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_10-9-2025_175850_upload.wikimedia.org I ">
            <a:extLst>
              <a:ext uri="{FF2B5EF4-FFF2-40B4-BE49-F238E27FC236}">
                <a16:creationId xmlns:a16="http://schemas.microsoft.com/office/drawing/2014/main" id="{C98017B8-4B6F-EF4B-AF88-8B04A73894C1}"/>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51100" y="0"/>
            <a:ext cx="7288213" cy="6858000"/>
          </a:xfrm>
          <a:prstGeom prst="rect">
            <a:avLst/>
          </a:prstGeom>
        </p:spPr>
      </p:pic>
    </p:spTree>
    <p:extLst>
      <p:ext uri="{BB962C8B-B14F-4D97-AF65-F5344CB8AC3E}">
        <p14:creationId xmlns:p14="http://schemas.microsoft.com/office/powerpoint/2010/main" val="18265792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ommunes_of_France_ending_with_-a.svg">
            <a:extLst>
              <a:ext uri="{FF2B5EF4-FFF2-40B4-BE49-F238E27FC236}">
                <a16:creationId xmlns:a16="http://schemas.microsoft.com/office/drawing/2014/main" id="{05FBF7CF-00F4-7B44-46BC-A4C73469D84F}"/>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52688" y="0"/>
            <a:ext cx="7286625" cy="6858000"/>
          </a:xfrm>
          <a:prstGeom prst="rect">
            <a:avLst/>
          </a:prstGeom>
        </p:spPr>
      </p:pic>
    </p:spTree>
    <p:extLst>
      <p:ext uri="{BB962C8B-B14F-4D97-AF65-F5344CB8AC3E}">
        <p14:creationId xmlns:p14="http://schemas.microsoft.com/office/powerpoint/2010/main" val="207268531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ommunes_of_France_ending_with_-as.svg AS ">
            <a:extLst>
              <a:ext uri="{FF2B5EF4-FFF2-40B4-BE49-F238E27FC236}">
                <a16:creationId xmlns:a16="http://schemas.microsoft.com/office/drawing/2014/main" id="{C7F3E6EF-FBDF-F8BE-AAB2-5AAC47F0B182}"/>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47925" y="0"/>
            <a:ext cx="7294563" cy="6858000"/>
          </a:xfrm>
          <a:prstGeom prst="rect">
            <a:avLst/>
          </a:prstGeom>
        </p:spPr>
      </p:pic>
    </p:spTree>
    <p:extLst>
      <p:ext uri="{BB962C8B-B14F-4D97-AF65-F5344CB8AC3E}">
        <p14:creationId xmlns:p14="http://schemas.microsoft.com/office/powerpoint/2010/main" val="114823856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7826" name="Rectangle 3">
            <a:extLst>
              <a:ext uri="{FF2B5EF4-FFF2-40B4-BE49-F238E27FC236}">
                <a16:creationId xmlns:a16="http://schemas.microsoft.com/office/drawing/2014/main" id="{5238ACC7-C7DC-5FEA-1EF2-054002FA413C}"/>
              </a:ext>
            </a:extLst>
          </p:cNvPr>
          <p:cNvSpPr>
            <a:spLocks noGrp="1" noChangeArrowheads="1"/>
          </p:cNvSpPr>
          <p:nvPr>
            <p:ph type="body" idx="4294967295"/>
          </p:nvPr>
        </p:nvSpPr>
        <p:spPr/>
        <p:txBody>
          <a:bodyPr vert="horz" lIns="102306" tIns="51156" rIns="102306" bIns="51156" rtlCol="0">
            <a:normAutofit/>
          </a:bodyPr>
          <a:lstStyle/>
          <a:p>
            <a:endParaRPr lang="fr-FR" altLang="fr-FR"/>
          </a:p>
        </p:txBody>
      </p:sp>
      <p:pic>
        <p:nvPicPr>
          <p:cNvPr id="77827" name="Picture 7" descr="ScreenShot102">
            <a:extLst>
              <a:ext uri="{FF2B5EF4-FFF2-40B4-BE49-F238E27FC236}">
                <a16:creationId xmlns:a16="http://schemas.microsoft.com/office/drawing/2014/main" id="{DB6446D7-AAC1-8E92-E2A5-F7C5EC1D3A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28" name="Picture 9" descr="ligneetoile">
            <a:extLst>
              <a:ext uri="{FF2B5EF4-FFF2-40B4-BE49-F238E27FC236}">
                <a16:creationId xmlns:a16="http://schemas.microsoft.com/office/drawing/2014/main" id="{88A83003-0CE0-F84B-466F-02F3262BEEF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648075" y="5157788"/>
            <a:ext cx="49022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9" name="Rectangle 14">
            <a:extLst>
              <a:ext uri="{FF2B5EF4-FFF2-40B4-BE49-F238E27FC236}">
                <a16:creationId xmlns:a16="http://schemas.microsoft.com/office/drawing/2014/main" id="{3174D996-E046-B11E-2956-A2C5148E96DC}"/>
              </a:ext>
            </a:extLst>
          </p:cNvPr>
          <p:cNvSpPr>
            <a:spLocks noChangeArrowheads="1"/>
          </p:cNvSpPr>
          <p:nvPr/>
        </p:nvSpPr>
        <p:spPr bwMode="auto">
          <a:xfrm rot="5400000" flipH="1">
            <a:off x="6038056" y="-4469606"/>
            <a:ext cx="115888" cy="9144000"/>
          </a:xfrm>
          <a:prstGeom prst="rect">
            <a:avLst/>
          </a:prstGeom>
          <a:solidFill>
            <a:srgbClr val="3366FF"/>
          </a:solidFill>
          <a:ln w="9525">
            <a:solidFill>
              <a:schemeClr val="tx1"/>
            </a:solidFill>
            <a:miter lim="800000"/>
            <a:headEnd/>
            <a:tailEnd/>
          </a:ln>
        </p:spPr>
        <p:txBody>
          <a:bodyPr rot="10800000" vert="eaVert" wrap="none" lIns="102306" tIns="51156" rIns="102306" bIns="51156" anchor="ctr"/>
          <a:lstStyle>
            <a:lvl1pPr defTabSz="1023938">
              <a:defRPr>
                <a:solidFill>
                  <a:schemeClr val="tx1"/>
                </a:solidFill>
                <a:latin typeface="Arial" panose="020B0604020202020204" pitchFamily="34" charset="0"/>
              </a:defRPr>
            </a:lvl1pPr>
            <a:lvl2pPr marL="831850" indent="-319088" defTabSz="1023938">
              <a:defRPr>
                <a:solidFill>
                  <a:schemeClr val="tx1"/>
                </a:solidFill>
                <a:latin typeface="Arial" panose="020B0604020202020204" pitchFamily="34" charset="0"/>
              </a:defRPr>
            </a:lvl2pPr>
            <a:lvl3pPr marL="1279525" indent="-255588" defTabSz="1023938">
              <a:defRPr>
                <a:solidFill>
                  <a:schemeClr val="tx1"/>
                </a:solidFill>
                <a:latin typeface="Arial" panose="020B0604020202020204" pitchFamily="34" charset="0"/>
              </a:defRPr>
            </a:lvl3pPr>
            <a:lvl4pPr marL="1792288" indent="-255588" defTabSz="1023938">
              <a:defRPr>
                <a:solidFill>
                  <a:schemeClr val="tx1"/>
                </a:solidFill>
                <a:latin typeface="Arial" panose="020B0604020202020204" pitchFamily="34" charset="0"/>
              </a:defRPr>
            </a:lvl4pPr>
            <a:lvl5pPr marL="2305050" indent="-257175" defTabSz="1023938">
              <a:defRPr>
                <a:solidFill>
                  <a:schemeClr val="tx1"/>
                </a:solidFill>
                <a:latin typeface="Arial" panose="020B0604020202020204" pitchFamily="34" charset="0"/>
              </a:defRPr>
            </a:lvl5pPr>
            <a:lvl6pPr marL="2762250" indent="-257175" defTabSz="1023938" fontAlgn="base">
              <a:spcBef>
                <a:spcPct val="0"/>
              </a:spcBef>
              <a:spcAft>
                <a:spcPct val="0"/>
              </a:spcAft>
              <a:defRPr>
                <a:solidFill>
                  <a:schemeClr val="tx1"/>
                </a:solidFill>
                <a:latin typeface="Arial" panose="020B0604020202020204" pitchFamily="34" charset="0"/>
              </a:defRPr>
            </a:lvl6pPr>
            <a:lvl7pPr marL="3219450" indent="-257175" defTabSz="1023938" fontAlgn="base">
              <a:spcBef>
                <a:spcPct val="0"/>
              </a:spcBef>
              <a:spcAft>
                <a:spcPct val="0"/>
              </a:spcAft>
              <a:defRPr>
                <a:solidFill>
                  <a:schemeClr val="tx1"/>
                </a:solidFill>
                <a:latin typeface="Arial" panose="020B0604020202020204" pitchFamily="34" charset="0"/>
              </a:defRPr>
            </a:lvl7pPr>
            <a:lvl8pPr marL="3676650" indent="-257175" defTabSz="1023938" fontAlgn="base">
              <a:spcBef>
                <a:spcPct val="0"/>
              </a:spcBef>
              <a:spcAft>
                <a:spcPct val="0"/>
              </a:spcAft>
              <a:defRPr>
                <a:solidFill>
                  <a:schemeClr val="tx1"/>
                </a:solidFill>
                <a:latin typeface="Arial" panose="020B0604020202020204" pitchFamily="34" charset="0"/>
              </a:defRPr>
            </a:lvl8pPr>
            <a:lvl9pPr marL="4133850" indent="-257175" defTabSz="1023938" fontAlgn="base">
              <a:spcBef>
                <a:spcPct val="0"/>
              </a:spcBef>
              <a:spcAft>
                <a:spcPct val="0"/>
              </a:spcAft>
              <a:defRPr>
                <a:solidFill>
                  <a:schemeClr val="tx1"/>
                </a:solidFill>
                <a:latin typeface="Arial" panose="020B0604020202020204" pitchFamily="34" charset="0"/>
              </a:defRPr>
            </a:lvl9pPr>
          </a:lstStyle>
          <a:p>
            <a:endParaRPr lang="fr-FR" altLang="fr-FR" sz="2000">
              <a:latin typeface="Calibri" panose="020F0502020204030204" pitchFamily="34" charset="0"/>
            </a:endParaRPr>
          </a:p>
        </p:txBody>
      </p:sp>
      <p:sp>
        <p:nvSpPr>
          <p:cNvPr id="77830" name="Rectangle 16">
            <a:extLst>
              <a:ext uri="{FF2B5EF4-FFF2-40B4-BE49-F238E27FC236}">
                <a16:creationId xmlns:a16="http://schemas.microsoft.com/office/drawing/2014/main" id="{5F113388-A48C-2CE7-8985-7B94C52A7275}"/>
              </a:ext>
            </a:extLst>
          </p:cNvPr>
          <p:cNvSpPr>
            <a:spLocks noChangeArrowheads="1"/>
          </p:cNvSpPr>
          <p:nvPr/>
        </p:nvSpPr>
        <p:spPr bwMode="auto">
          <a:xfrm rot="5400000" flipH="1">
            <a:off x="6038057" y="2183607"/>
            <a:ext cx="115887" cy="9144000"/>
          </a:xfrm>
          <a:prstGeom prst="rect">
            <a:avLst/>
          </a:prstGeom>
          <a:solidFill>
            <a:srgbClr val="3366FF"/>
          </a:solidFill>
          <a:ln w="9525">
            <a:solidFill>
              <a:schemeClr val="tx1"/>
            </a:solidFill>
            <a:miter lim="800000"/>
            <a:headEnd/>
            <a:tailEnd/>
          </a:ln>
        </p:spPr>
        <p:txBody>
          <a:bodyPr rot="10800000" vert="eaVert" wrap="none" lIns="102306" tIns="51156" rIns="102306" bIns="51156" anchor="ctr"/>
          <a:lstStyle>
            <a:lvl1pPr defTabSz="1023938">
              <a:defRPr>
                <a:solidFill>
                  <a:schemeClr val="tx1"/>
                </a:solidFill>
                <a:latin typeface="Arial" panose="020B0604020202020204" pitchFamily="34" charset="0"/>
              </a:defRPr>
            </a:lvl1pPr>
            <a:lvl2pPr marL="831850" indent="-319088" defTabSz="1023938">
              <a:defRPr>
                <a:solidFill>
                  <a:schemeClr val="tx1"/>
                </a:solidFill>
                <a:latin typeface="Arial" panose="020B0604020202020204" pitchFamily="34" charset="0"/>
              </a:defRPr>
            </a:lvl2pPr>
            <a:lvl3pPr marL="1279525" indent="-255588" defTabSz="1023938">
              <a:defRPr>
                <a:solidFill>
                  <a:schemeClr val="tx1"/>
                </a:solidFill>
                <a:latin typeface="Arial" panose="020B0604020202020204" pitchFamily="34" charset="0"/>
              </a:defRPr>
            </a:lvl3pPr>
            <a:lvl4pPr marL="1792288" indent="-255588" defTabSz="1023938">
              <a:defRPr>
                <a:solidFill>
                  <a:schemeClr val="tx1"/>
                </a:solidFill>
                <a:latin typeface="Arial" panose="020B0604020202020204" pitchFamily="34" charset="0"/>
              </a:defRPr>
            </a:lvl4pPr>
            <a:lvl5pPr marL="2305050" indent="-257175" defTabSz="1023938">
              <a:defRPr>
                <a:solidFill>
                  <a:schemeClr val="tx1"/>
                </a:solidFill>
                <a:latin typeface="Arial" panose="020B0604020202020204" pitchFamily="34" charset="0"/>
              </a:defRPr>
            </a:lvl5pPr>
            <a:lvl6pPr marL="2762250" indent="-257175" defTabSz="1023938" fontAlgn="base">
              <a:spcBef>
                <a:spcPct val="0"/>
              </a:spcBef>
              <a:spcAft>
                <a:spcPct val="0"/>
              </a:spcAft>
              <a:defRPr>
                <a:solidFill>
                  <a:schemeClr val="tx1"/>
                </a:solidFill>
                <a:latin typeface="Arial" panose="020B0604020202020204" pitchFamily="34" charset="0"/>
              </a:defRPr>
            </a:lvl6pPr>
            <a:lvl7pPr marL="3219450" indent="-257175" defTabSz="1023938" fontAlgn="base">
              <a:spcBef>
                <a:spcPct val="0"/>
              </a:spcBef>
              <a:spcAft>
                <a:spcPct val="0"/>
              </a:spcAft>
              <a:defRPr>
                <a:solidFill>
                  <a:schemeClr val="tx1"/>
                </a:solidFill>
                <a:latin typeface="Arial" panose="020B0604020202020204" pitchFamily="34" charset="0"/>
              </a:defRPr>
            </a:lvl7pPr>
            <a:lvl8pPr marL="3676650" indent="-257175" defTabSz="1023938" fontAlgn="base">
              <a:spcBef>
                <a:spcPct val="0"/>
              </a:spcBef>
              <a:spcAft>
                <a:spcPct val="0"/>
              </a:spcAft>
              <a:defRPr>
                <a:solidFill>
                  <a:schemeClr val="tx1"/>
                </a:solidFill>
                <a:latin typeface="Arial" panose="020B0604020202020204" pitchFamily="34" charset="0"/>
              </a:defRPr>
            </a:lvl8pPr>
            <a:lvl9pPr marL="4133850" indent="-257175" defTabSz="1023938" fontAlgn="base">
              <a:spcBef>
                <a:spcPct val="0"/>
              </a:spcBef>
              <a:spcAft>
                <a:spcPct val="0"/>
              </a:spcAft>
              <a:defRPr>
                <a:solidFill>
                  <a:schemeClr val="tx1"/>
                </a:solidFill>
                <a:latin typeface="Arial" panose="020B0604020202020204" pitchFamily="34" charset="0"/>
              </a:defRPr>
            </a:lvl9pPr>
          </a:lstStyle>
          <a:p>
            <a:endParaRPr lang="fr-FR" altLang="fr-FR" sz="2000">
              <a:latin typeface="Calibri" panose="020F0502020204030204" pitchFamily="34" charset="0"/>
            </a:endParaRPr>
          </a:p>
        </p:txBody>
      </p:sp>
      <p:pic>
        <p:nvPicPr>
          <p:cNvPr id="77831" name="Image 8" descr="BanHautpageindexminippsmania.jpg">
            <a:hlinkClick r:id="rId5"/>
            <a:extLst>
              <a:ext uri="{FF2B5EF4-FFF2-40B4-BE49-F238E27FC236}">
                <a16:creationId xmlns:a16="http://schemas.microsoft.com/office/drawing/2014/main" id="{1DF933DF-2560-F5CF-CAA3-60FE2C78226F}"/>
              </a:ext>
            </a:extLst>
          </p:cNvPr>
          <p:cNvPicPr>
            <a:picLocks noChangeAspect="1"/>
          </p:cNvPicPr>
          <p:nvPr/>
        </p:nvPicPr>
        <p:blipFill>
          <a:blip r:embed="rId6">
            <a:lum contrast="18000"/>
            <a:extLst>
              <a:ext uri="{28A0092B-C50C-407E-A947-70E740481C1C}">
                <a14:useLocalDpi xmlns:a14="http://schemas.microsoft.com/office/drawing/2010/main" val="0"/>
              </a:ext>
            </a:extLst>
          </a:blip>
          <a:srcRect/>
          <a:stretch>
            <a:fillRect/>
          </a:stretch>
        </p:blipFill>
        <p:spPr bwMode="auto">
          <a:xfrm>
            <a:off x="4943476" y="741364"/>
            <a:ext cx="2378075"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2" name="Image 9" descr="BanHautpageindex.jpg">
            <a:hlinkClick r:id="rId5"/>
            <a:extLst>
              <a:ext uri="{FF2B5EF4-FFF2-40B4-BE49-F238E27FC236}">
                <a16:creationId xmlns:a16="http://schemas.microsoft.com/office/drawing/2014/main" id="{734E94C2-D0DA-4C22-2939-4BB05775A04F}"/>
              </a:ext>
            </a:extLst>
          </p:cNvPr>
          <p:cNvPicPr>
            <a:picLocks noChangeAspect="1"/>
          </p:cNvPicPr>
          <p:nvPr/>
        </p:nvPicPr>
        <p:blipFill>
          <a:blip r:embed="rId7">
            <a:lum contrast="42000"/>
            <a:extLst>
              <a:ext uri="{28A0092B-C50C-407E-A947-70E740481C1C}">
                <a14:useLocalDpi xmlns:a14="http://schemas.microsoft.com/office/drawing/2010/main" val="0"/>
              </a:ext>
            </a:extLst>
          </a:blip>
          <a:srcRect/>
          <a:stretch>
            <a:fillRect/>
          </a:stretch>
        </p:blipFill>
        <p:spPr bwMode="auto">
          <a:xfrm>
            <a:off x="3611564" y="3959226"/>
            <a:ext cx="503237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33" name="Rectangle 10">
            <a:extLst>
              <a:ext uri="{FF2B5EF4-FFF2-40B4-BE49-F238E27FC236}">
                <a16:creationId xmlns:a16="http://schemas.microsoft.com/office/drawing/2014/main" id="{4FA6DFAB-4CE1-7737-36E0-6C8A7D98F20C}"/>
              </a:ext>
            </a:extLst>
          </p:cNvPr>
          <p:cNvSpPr>
            <a:spLocks noChangeArrowheads="1"/>
          </p:cNvSpPr>
          <p:nvPr/>
        </p:nvSpPr>
        <p:spPr bwMode="auto">
          <a:xfrm>
            <a:off x="3644900" y="4506914"/>
            <a:ext cx="4902200" cy="649287"/>
          </a:xfrm>
          <a:prstGeom prst="rect">
            <a:avLst/>
          </a:prstGeom>
          <a:gradFill rotWithShape="1">
            <a:gsLst>
              <a:gs pos="0">
                <a:schemeClr val="accent1"/>
              </a:gs>
              <a:gs pos="50000">
                <a:schemeClr val="accent1">
                  <a:gamma/>
                  <a:tint val="0"/>
                  <a:invGamma/>
                </a:schemeClr>
              </a:gs>
              <a:gs pos="100000">
                <a:schemeClr val="accent1"/>
              </a:gs>
            </a:gsLst>
            <a:lin ang="5400000" scaled="1"/>
          </a:gradFill>
          <a:ln w="76200">
            <a:solidFill>
              <a:srgbClr val="66CCFF"/>
            </a:solidFill>
            <a:miter lim="800000"/>
            <a:headEnd/>
            <a:tailEnd/>
          </a:ln>
        </p:spPr>
        <p:txBody>
          <a:bodyPr lIns="102306" tIns="0" rIns="102306" bIns="0"/>
          <a:lstStyle>
            <a:lvl1pPr defTabSz="1023938">
              <a:defRPr>
                <a:solidFill>
                  <a:schemeClr val="tx1"/>
                </a:solidFill>
                <a:latin typeface="Arial" panose="020B0604020202020204" pitchFamily="34" charset="0"/>
              </a:defRPr>
            </a:lvl1pPr>
            <a:lvl2pPr marL="831850" indent="-319088" defTabSz="1023938">
              <a:defRPr>
                <a:solidFill>
                  <a:schemeClr val="tx1"/>
                </a:solidFill>
                <a:latin typeface="Arial" panose="020B0604020202020204" pitchFamily="34" charset="0"/>
              </a:defRPr>
            </a:lvl2pPr>
            <a:lvl3pPr marL="1279525" indent="-255588" defTabSz="1023938">
              <a:defRPr>
                <a:solidFill>
                  <a:schemeClr val="tx1"/>
                </a:solidFill>
                <a:latin typeface="Arial" panose="020B0604020202020204" pitchFamily="34" charset="0"/>
              </a:defRPr>
            </a:lvl3pPr>
            <a:lvl4pPr marL="1792288" indent="-255588" defTabSz="1023938">
              <a:defRPr>
                <a:solidFill>
                  <a:schemeClr val="tx1"/>
                </a:solidFill>
                <a:latin typeface="Arial" panose="020B0604020202020204" pitchFamily="34" charset="0"/>
              </a:defRPr>
            </a:lvl4pPr>
            <a:lvl5pPr marL="2305050" indent="-257175" defTabSz="1023938">
              <a:defRPr>
                <a:solidFill>
                  <a:schemeClr val="tx1"/>
                </a:solidFill>
                <a:latin typeface="Arial" panose="020B0604020202020204" pitchFamily="34" charset="0"/>
              </a:defRPr>
            </a:lvl5pPr>
            <a:lvl6pPr marL="2762250" indent="-257175" defTabSz="1023938" fontAlgn="base">
              <a:spcBef>
                <a:spcPct val="0"/>
              </a:spcBef>
              <a:spcAft>
                <a:spcPct val="0"/>
              </a:spcAft>
              <a:defRPr>
                <a:solidFill>
                  <a:schemeClr val="tx1"/>
                </a:solidFill>
                <a:latin typeface="Arial" panose="020B0604020202020204" pitchFamily="34" charset="0"/>
              </a:defRPr>
            </a:lvl6pPr>
            <a:lvl7pPr marL="3219450" indent="-257175" defTabSz="1023938" fontAlgn="base">
              <a:spcBef>
                <a:spcPct val="0"/>
              </a:spcBef>
              <a:spcAft>
                <a:spcPct val="0"/>
              </a:spcAft>
              <a:defRPr>
                <a:solidFill>
                  <a:schemeClr val="tx1"/>
                </a:solidFill>
                <a:latin typeface="Arial" panose="020B0604020202020204" pitchFamily="34" charset="0"/>
              </a:defRPr>
            </a:lvl7pPr>
            <a:lvl8pPr marL="3676650" indent="-257175" defTabSz="1023938" fontAlgn="base">
              <a:spcBef>
                <a:spcPct val="0"/>
              </a:spcBef>
              <a:spcAft>
                <a:spcPct val="0"/>
              </a:spcAft>
              <a:defRPr>
                <a:solidFill>
                  <a:schemeClr val="tx1"/>
                </a:solidFill>
                <a:latin typeface="Arial" panose="020B0604020202020204" pitchFamily="34" charset="0"/>
              </a:defRPr>
            </a:lvl8pPr>
            <a:lvl9pPr marL="4133850" indent="-257175" defTabSz="1023938" fontAlgn="base">
              <a:spcBef>
                <a:spcPct val="0"/>
              </a:spcBef>
              <a:spcAft>
                <a:spcPct val="0"/>
              </a:spcAft>
              <a:defRPr>
                <a:solidFill>
                  <a:schemeClr val="tx1"/>
                </a:solidFill>
                <a:latin typeface="Arial" panose="020B0604020202020204" pitchFamily="34" charset="0"/>
              </a:defRPr>
            </a:lvl9pPr>
          </a:lstStyle>
          <a:p>
            <a:pPr algn="ctr"/>
            <a:r>
              <a:rPr lang="fr-CA" altLang="fr-FR" sz="3000">
                <a:solidFill>
                  <a:srgbClr val="FF0066"/>
                </a:solidFill>
                <a:latin typeface="Calibri" panose="020F0502020204030204" pitchFamily="34" charset="0"/>
              </a:rPr>
              <a:t> </a:t>
            </a:r>
            <a:r>
              <a:rPr lang="fr-CA" altLang="fr-FR" sz="3300" b="1">
                <a:solidFill>
                  <a:srgbClr val="66CCFF"/>
                </a:solidFill>
                <a:latin typeface="Arial Rounded MT Bold" panose="020F0704030504030204" pitchFamily="34" charset="0"/>
                <a:hlinkClick r:id="rId8"/>
              </a:rPr>
              <a:t>http://ppsmania.fr</a:t>
            </a:r>
            <a:endParaRPr lang="fr-CA" altLang="fr-FR" sz="900">
              <a:solidFill>
                <a:srgbClr val="66CCFF"/>
              </a:solidFill>
              <a:latin typeface="Arial Rounded MT Bold" panose="020F0704030504030204" pitchFamily="34" charset="0"/>
            </a:endParaRPr>
          </a:p>
        </p:txBody>
      </p:sp>
      <p:sp>
        <p:nvSpPr>
          <p:cNvPr id="77834" name="Text Box 10">
            <a:extLst>
              <a:ext uri="{FF2B5EF4-FFF2-40B4-BE49-F238E27FC236}">
                <a16:creationId xmlns:a16="http://schemas.microsoft.com/office/drawing/2014/main" id="{861373EC-0EB2-2E80-9B7B-E8096C376FA5}"/>
              </a:ext>
            </a:extLst>
          </p:cNvPr>
          <p:cNvSpPr txBox="1">
            <a:spLocks noChangeArrowheads="1"/>
          </p:cNvSpPr>
          <p:nvPr/>
        </p:nvSpPr>
        <p:spPr bwMode="auto">
          <a:xfrm>
            <a:off x="1524000" y="6116639"/>
            <a:ext cx="9144000" cy="441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2306" tIns="51156" rIns="102306" bIns="51156">
            <a:spAutoFit/>
          </a:bodyPr>
          <a:lstStyle>
            <a:lvl1pPr defTabSz="1023938">
              <a:defRPr>
                <a:solidFill>
                  <a:schemeClr val="tx1"/>
                </a:solidFill>
                <a:latin typeface="Arial" panose="020B0604020202020204" pitchFamily="34" charset="0"/>
              </a:defRPr>
            </a:lvl1pPr>
            <a:lvl2pPr marL="509588" indent="3175" defTabSz="1023938">
              <a:defRPr>
                <a:solidFill>
                  <a:schemeClr val="tx1"/>
                </a:solidFill>
                <a:latin typeface="Arial" panose="020B0604020202020204" pitchFamily="34" charset="0"/>
              </a:defRPr>
            </a:lvl2pPr>
            <a:lvl3pPr marL="1022350" indent="1588" defTabSz="1023938">
              <a:defRPr>
                <a:solidFill>
                  <a:schemeClr val="tx1"/>
                </a:solidFill>
                <a:latin typeface="Arial" panose="020B0604020202020204" pitchFamily="34" charset="0"/>
              </a:defRPr>
            </a:lvl3pPr>
            <a:lvl4pPr marL="1533525" indent="3175" defTabSz="1023938">
              <a:defRPr>
                <a:solidFill>
                  <a:schemeClr val="tx1"/>
                </a:solidFill>
                <a:latin typeface="Arial" panose="020B0604020202020204" pitchFamily="34" charset="0"/>
              </a:defRPr>
            </a:lvl4pPr>
            <a:lvl5pPr marL="2046288" indent="1588" defTabSz="1023938">
              <a:defRPr>
                <a:solidFill>
                  <a:schemeClr val="tx1"/>
                </a:solidFill>
                <a:latin typeface="Arial" panose="020B0604020202020204" pitchFamily="34" charset="0"/>
              </a:defRPr>
            </a:lvl5pPr>
            <a:lvl6pPr marL="2503488" indent="1588" defTabSz="1023938" fontAlgn="base">
              <a:spcBef>
                <a:spcPct val="0"/>
              </a:spcBef>
              <a:spcAft>
                <a:spcPct val="0"/>
              </a:spcAft>
              <a:defRPr>
                <a:solidFill>
                  <a:schemeClr val="tx1"/>
                </a:solidFill>
                <a:latin typeface="Arial" panose="020B0604020202020204" pitchFamily="34" charset="0"/>
              </a:defRPr>
            </a:lvl6pPr>
            <a:lvl7pPr marL="2960688" indent="1588" defTabSz="1023938" fontAlgn="base">
              <a:spcBef>
                <a:spcPct val="0"/>
              </a:spcBef>
              <a:spcAft>
                <a:spcPct val="0"/>
              </a:spcAft>
              <a:defRPr>
                <a:solidFill>
                  <a:schemeClr val="tx1"/>
                </a:solidFill>
                <a:latin typeface="Arial" panose="020B0604020202020204" pitchFamily="34" charset="0"/>
              </a:defRPr>
            </a:lvl7pPr>
            <a:lvl8pPr marL="3417888" indent="1588" defTabSz="1023938" fontAlgn="base">
              <a:spcBef>
                <a:spcPct val="0"/>
              </a:spcBef>
              <a:spcAft>
                <a:spcPct val="0"/>
              </a:spcAft>
              <a:defRPr>
                <a:solidFill>
                  <a:schemeClr val="tx1"/>
                </a:solidFill>
                <a:latin typeface="Arial" panose="020B0604020202020204" pitchFamily="34" charset="0"/>
              </a:defRPr>
            </a:lvl8pPr>
            <a:lvl9pPr marL="3875088" indent="1588" defTabSz="1023938"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fr-FR" altLang="fr-FR" sz="2200" b="1">
                <a:solidFill>
                  <a:srgbClr val="0000FF"/>
                </a:solidFill>
                <a:effectLst>
                  <a:outerShdw blurRad="38100" dist="38100" dir="2700000" algn="tl">
                    <a:srgbClr val="FFFFFF"/>
                  </a:outerShdw>
                </a:effectLst>
              </a:rPr>
              <a:t>Clic gauche pour arrêter</a:t>
            </a:r>
          </a:p>
        </p:txBody>
      </p:sp>
      <p:sp>
        <p:nvSpPr>
          <p:cNvPr id="77835" name="Text Box 11">
            <a:extLst>
              <a:ext uri="{FF2B5EF4-FFF2-40B4-BE49-F238E27FC236}">
                <a16:creationId xmlns:a16="http://schemas.microsoft.com/office/drawing/2014/main" id="{B03091DA-91D9-4180-E435-4D3B7F6406B7}"/>
              </a:ext>
            </a:extLst>
          </p:cNvPr>
          <p:cNvSpPr txBox="1">
            <a:spLocks noChangeArrowheads="1"/>
          </p:cNvSpPr>
          <p:nvPr/>
        </p:nvSpPr>
        <p:spPr bwMode="auto">
          <a:xfrm>
            <a:off x="1524000" y="182563"/>
            <a:ext cx="91440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2306" tIns="0" rIns="102306" bIns="0">
            <a:spAutoFit/>
          </a:bodyPr>
          <a:lstStyle>
            <a:lvl1pPr defTabSz="1023938">
              <a:defRPr>
                <a:solidFill>
                  <a:schemeClr val="tx1"/>
                </a:solidFill>
                <a:latin typeface="Arial" panose="020B0604020202020204" pitchFamily="34" charset="0"/>
              </a:defRPr>
            </a:lvl1pPr>
            <a:lvl2pPr marL="509588" indent="3175" defTabSz="1023938">
              <a:defRPr>
                <a:solidFill>
                  <a:schemeClr val="tx1"/>
                </a:solidFill>
                <a:latin typeface="Arial" panose="020B0604020202020204" pitchFamily="34" charset="0"/>
              </a:defRPr>
            </a:lvl2pPr>
            <a:lvl3pPr marL="1022350" indent="1588" defTabSz="1023938">
              <a:defRPr>
                <a:solidFill>
                  <a:schemeClr val="tx1"/>
                </a:solidFill>
                <a:latin typeface="Arial" panose="020B0604020202020204" pitchFamily="34" charset="0"/>
              </a:defRPr>
            </a:lvl3pPr>
            <a:lvl4pPr marL="1533525" indent="3175" defTabSz="1023938">
              <a:defRPr>
                <a:solidFill>
                  <a:schemeClr val="tx1"/>
                </a:solidFill>
                <a:latin typeface="Arial" panose="020B0604020202020204" pitchFamily="34" charset="0"/>
              </a:defRPr>
            </a:lvl4pPr>
            <a:lvl5pPr marL="2046288" indent="1588" defTabSz="1023938">
              <a:defRPr>
                <a:solidFill>
                  <a:schemeClr val="tx1"/>
                </a:solidFill>
                <a:latin typeface="Arial" panose="020B0604020202020204" pitchFamily="34" charset="0"/>
              </a:defRPr>
            </a:lvl5pPr>
            <a:lvl6pPr marL="2503488" indent="1588" defTabSz="1023938" fontAlgn="base">
              <a:spcBef>
                <a:spcPct val="0"/>
              </a:spcBef>
              <a:spcAft>
                <a:spcPct val="0"/>
              </a:spcAft>
              <a:defRPr>
                <a:solidFill>
                  <a:schemeClr val="tx1"/>
                </a:solidFill>
                <a:latin typeface="Arial" panose="020B0604020202020204" pitchFamily="34" charset="0"/>
              </a:defRPr>
            </a:lvl6pPr>
            <a:lvl7pPr marL="2960688" indent="1588" defTabSz="1023938" fontAlgn="base">
              <a:spcBef>
                <a:spcPct val="0"/>
              </a:spcBef>
              <a:spcAft>
                <a:spcPct val="0"/>
              </a:spcAft>
              <a:defRPr>
                <a:solidFill>
                  <a:schemeClr val="tx1"/>
                </a:solidFill>
                <a:latin typeface="Arial" panose="020B0604020202020204" pitchFamily="34" charset="0"/>
              </a:defRPr>
            </a:lvl7pPr>
            <a:lvl8pPr marL="3417888" indent="1588" defTabSz="1023938" fontAlgn="base">
              <a:spcBef>
                <a:spcPct val="0"/>
              </a:spcBef>
              <a:spcAft>
                <a:spcPct val="0"/>
              </a:spcAft>
              <a:defRPr>
                <a:solidFill>
                  <a:schemeClr val="tx1"/>
                </a:solidFill>
                <a:latin typeface="Arial" panose="020B0604020202020204" pitchFamily="34" charset="0"/>
              </a:defRPr>
            </a:lvl8pPr>
            <a:lvl9pPr marL="3875088" indent="1588" defTabSz="1023938"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fr-FR" altLang="fr-FR" sz="2100" b="1">
                <a:solidFill>
                  <a:srgbClr val="0000FF"/>
                </a:solidFill>
                <a:effectLst>
                  <a:outerShdw blurRad="38100" dist="38100" dir="2700000" algn="tl">
                    <a:srgbClr val="FFFFFF"/>
                  </a:outerShdw>
                </a:effectLst>
              </a:rPr>
              <a:t>Je fais partie des 200 créateurs de PPSMANIA, tous bénévoles</a:t>
            </a:r>
            <a:r>
              <a:rPr lang="fr-FR" altLang="fr-FR" sz="2500" b="1">
                <a:solidFill>
                  <a:srgbClr val="0000FF"/>
                </a:solidFill>
                <a:effectLst>
                  <a:outerShdw blurRad="38100" dist="38100" dir="2700000" algn="tl">
                    <a:srgbClr val="FFFFFF"/>
                  </a:outerShdw>
                </a:effectLst>
              </a:rPr>
              <a:t>.</a:t>
            </a:r>
          </a:p>
        </p:txBody>
      </p:sp>
      <p:sp>
        <p:nvSpPr>
          <p:cNvPr id="2" name="ZoneTexte 1">
            <a:extLst>
              <a:ext uri="{FF2B5EF4-FFF2-40B4-BE49-F238E27FC236}">
                <a16:creationId xmlns:a16="http://schemas.microsoft.com/office/drawing/2014/main" id="{3DF5F942-C1A3-6091-E800-022027FF5B71}"/>
              </a:ext>
            </a:extLst>
          </p:cNvPr>
          <p:cNvSpPr txBox="1"/>
          <p:nvPr/>
        </p:nvSpPr>
        <p:spPr>
          <a:xfrm flipH="1">
            <a:off x="6616806" y="5608148"/>
            <a:ext cx="3425824" cy="400110"/>
          </a:xfrm>
          <a:prstGeom prst="rect">
            <a:avLst/>
          </a:prstGeom>
          <a:noFill/>
        </p:spPr>
        <p:txBody>
          <a:bodyPr wrap="square">
            <a:spAutoFit/>
          </a:bodyPr>
          <a:lstStyle/>
          <a:p>
            <a:r>
              <a:rPr lang="fr-FR" sz="1000" b="0" i="0" dirty="0">
                <a:solidFill>
                  <a:srgbClr val="000000"/>
                </a:solidFill>
                <a:effectLst/>
                <a:latin typeface="Pilat Narrow Bold"/>
              </a:rPr>
              <a:t>Sources : textes du net ainsi que de Mme Emeline Gaube</a:t>
            </a:r>
          </a:p>
          <a:p>
            <a:r>
              <a:rPr lang="fr-FR" sz="1000" dirty="0"/>
              <a:t>		cartes WIKIPEDIA</a:t>
            </a:r>
            <a:r>
              <a:rPr lang="fr-FR" sz="900" dirty="0"/>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mph" presetSubtype="0" repeatCount="indefinite" fill="hold" nodeType="withEffect">
                                  <p:stCondLst>
                                    <p:cond delay="0"/>
                                  </p:stCondLst>
                                  <p:iterate type="lt">
                                    <p:tmPct val="10000"/>
                                  </p:iterate>
                                  <p:childTnLst>
                                    <p:set>
                                      <p:cBhvr override="childStyle">
                                        <p:cTn id="6" dur="500" autoRev="1" fill="hold"/>
                                        <p:tgtEl>
                                          <p:spTgt spid="77833">
                                            <p:txEl>
                                              <p:pRg st="0" end="0"/>
                                            </p:txEl>
                                          </p:spTgt>
                                        </p:tgtEl>
                                        <p:attrNameLst>
                                          <p:attrName>style.color</p:attrName>
                                        </p:attrNameLst>
                                      </p:cBhvr>
                                      <p:to>
                                        <p:clrVal>
                                          <a:srgbClr val="0000FF"/>
                                        </p:clrVal>
                                      </p:to>
                                    </p:set>
                                    <p:set>
                                      <p:cBhvr>
                                        <p:cTn id="7" dur="500" autoRev="1" fill="hold"/>
                                        <p:tgtEl>
                                          <p:spTgt spid="77833">
                                            <p:txEl>
                                              <p:pRg st="0" end="0"/>
                                            </p:txEl>
                                          </p:spTgt>
                                        </p:tgtEl>
                                        <p:attrNameLst>
                                          <p:attrName>fillcolor</p:attrName>
                                        </p:attrNameLst>
                                      </p:cBhvr>
                                      <p:to>
                                        <p:clrVal>
                                          <a:srgbClr val="0000FF"/>
                                        </p:clrVal>
                                      </p:to>
                                    </p:set>
                                    <p:set>
                                      <p:cBhvr>
                                        <p:cTn id="8" dur="500" autoRev="1" fill="hold"/>
                                        <p:tgtEl>
                                          <p:spTgt spid="7783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340</TotalTime>
  <Words>1522</Words>
  <Application>Microsoft Office PowerPoint</Application>
  <PresentationFormat>Grand écran</PresentationFormat>
  <Paragraphs>45</Paragraphs>
  <Slides>54</Slides>
  <Notes>1</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54</vt:i4>
      </vt:variant>
    </vt:vector>
  </HeadingPairs>
  <TitlesOfParts>
    <vt:vector size="63" baseType="lpstr">
      <vt:lpstr>Arial</vt:lpstr>
      <vt:lpstr>Arial Black</vt:lpstr>
      <vt:lpstr>Arial Rounded MT Bold</vt:lpstr>
      <vt:lpstr>Calibri</vt:lpstr>
      <vt:lpstr>Luciole</vt:lpstr>
      <vt:lpstr>Pilat Narrow Bold</vt:lpstr>
      <vt:lpstr>Trebuchet MS</vt:lpstr>
      <vt:lpstr>Wingdings 3</vt:lpstr>
      <vt:lpstr>Facette</vt:lpstr>
      <vt:lpstr>Cartographie des noms des communesde France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Serge PHILIPPE</dc:creator>
  <cp:lastModifiedBy>Serge PHILIPPE</cp:lastModifiedBy>
  <cp:revision>8</cp:revision>
  <dcterms:created xsi:type="dcterms:W3CDTF">2025-09-15T06:39:43Z</dcterms:created>
  <dcterms:modified xsi:type="dcterms:W3CDTF">2025-09-22T07:48:35Z</dcterms:modified>
</cp:coreProperties>
</file>