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86" d="100"/>
          <a:sy n="86" d="100"/>
        </p:scale>
        <p:origin x="1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4E1D0-77C0-4456-ABA9-E85F258498C3}" type="datetimeFigureOut">
              <a:rPr lang="fr-FR" smtClean="0"/>
              <a:t>01/05/2026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ADE50-EE4D-4A6E-AD78-D18A415762C4}" type="slidenum">
              <a:rPr lang="fr-FR" smtClean="0"/>
              <a:t>‹#›</a:t>
            </a:fld>
            <a:endParaRPr lang="fr-FR"/>
          </a:p>
        </p:txBody>
      </p:sp>
    </p:spTree>
    <p:extLst>
      <p:ext uri="{BB962C8B-B14F-4D97-AF65-F5344CB8AC3E}">
        <p14:creationId xmlns:p14="http://schemas.microsoft.com/office/powerpoint/2010/main" val="20408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77ADE50-EE4D-4A6E-AD78-D18A415762C4}" type="slidenum">
              <a:rPr lang="fr-FR" smtClean="0"/>
              <a:t>1</a:t>
            </a:fld>
            <a:endParaRPr lang="fr-FR"/>
          </a:p>
        </p:txBody>
      </p:sp>
    </p:spTree>
    <p:extLst>
      <p:ext uri="{BB962C8B-B14F-4D97-AF65-F5344CB8AC3E}">
        <p14:creationId xmlns:p14="http://schemas.microsoft.com/office/powerpoint/2010/main" val="191153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77ADE50-EE4D-4A6E-AD78-D18A415762C4}" type="slidenum">
              <a:rPr lang="fr-FR" smtClean="0"/>
              <a:t>3</a:t>
            </a:fld>
            <a:endParaRPr lang="fr-FR"/>
          </a:p>
        </p:txBody>
      </p:sp>
    </p:spTree>
    <p:extLst>
      <p:ext uri="{BB962C8B-B14F-4D97-AF65-F5344CB8AC3E}">
        <p14:creationId xmlns:p14="http://schemas.microsoft.com/office/powerpoint/2010/main" val="31190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757DD85-03C5-4BC0-BF1A-F381E84E66BA}" type="datetime1">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131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15C915F-AC10-426F-A9A2-84751E8230B6}" type="datetime1">
              <a:rPr lang="en-US" smtClean="0"/>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76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11847C9-B40E-43DF-A761-73EFCA32A037}" type="datetime1">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4658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3A9FAF4-A9E8-4B85-999E-AA746BCBE181}" type="datetime1">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246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7E24BC9-875B-4290-A973-4F088949B622}" type="datetime1">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5739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9E74E3-61C1-4D22-A0A5-3EC3F3E8302F}" type="datetime1">
              <a:rPr lang="en-US" smtClean="0"/>
              <a:t>5/1/2026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730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86700D-8D30-4F6F-B73D-9EC3CAF514E7}" type="datetime1">
              <a:rPr lang="en-US" smtClean="0"/>
              <a:t>5/1/2026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1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46BD88-774F-4B68-8A27-A498964772DD}" type="datetime1">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157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904D96E-A603-4905-91A9-3209F3676F2A}" type="datetime1">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214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D7A5633A-2455-4886-8C80-3F54885B86F9}" type="datetime1">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69085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10A83F-4E0A-4CFE-A8B5-BEABADE7E83D}" type="datetime1">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333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81AB4A-7531-4F60-A4A0-BCDF02ACF730}" type="datetime1">
              <a:rPr lang="en-US" smtClean="0"/>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21563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BDFB503-0E43-4593-9AF4-98288BCFCF83}" type="datetime1">
              <a:rPr lang="en-US" smtClean="0"/>
              <a:t>5/1/2026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022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73BA38D9-DE19-46C9-AF28-669D9DF36693}" type="datetime1">
              <a:rPr lang="en-US" smtClean="0"/>
              <a:t>5/1/2026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641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C03C56A-278B-4F50-90F1-B0A8F25BA898}" type="datetime1">
              <a:rPr lang="en-US" smtClean="0"/>
              <a:t>5/1/2026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806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E2389D83-CD1C-4EED-A621-BCC20A3EA90A}" type="datetime1">
              <a:rPr lang="en-US" smtClean="0"/>
              <a:t>5/1/2026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481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A3D11C8-703F-4E93-85D8-FEE2674617BF}" type="datetime1">
              <a:rPr lang="en-US" smtClean="0"/>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03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AE21FE-67A5-4A3A-81D8-AD9F4A6B45BA}" type="datetime1">
              <a:rPr lang="en-US" smtClean="0"/>
              <a:t>5/1/2026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62810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who.int/health-topics/medical-devices" TargetMode="External"/><Relationship Id="rId3" Type="http://schemas.openxmlformats.org/officeDocument/2006/relationships/hyperlink" Target="https://doi.org/10.1038/s41586-019-1799-6" TargetMode="External"/><Relationship Id="rId7" Type="http://schemas.openxmlformats.org/officeDocument/2006/relationships/hyperlink" Target="https://doi.org/10.1038/s41591-018-0300-7" TargetMode="External"/><Relationship Id="rId2" Type="http://schemas.openxmlformats.org/officeDocument/2006/relationships/hyperlink" Target="https://doi.org/10.1016/j.biomaterials.2009.07.027" TargetMode="External"/><Relationship Id="rId1" Type="http://schemas.openxmlformats.org/officeDocument/2006/relationships/slideLayout" Target="../slideLayouts/slideLayout2.xml"/><Relationship Id="rId6" Type="http://schemas.openxmlformats.org/officeDocument/2006/relationships/hyperlink" Target="https://doi.org/10.1038/s41586-021-03819-2" TargetMode="External"/><Relationship Id="rId5" Type="http://schemas.openxmlformats.org/officeDocument/2006/relationships/hyperlink" Target="https://doi.org/10.1146/annurev.bioeng.10.061807.160521" TargetMode="External"/><Relationship Id="rId4" Type="http://schemas.openxmlformats.org/officeDocument/2006/relationships/hyperlink" Target="https://doi.org/10.1038/s41551-019-0497-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2Hw7eGmnpeE?start=8&amp;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DE7C3C3-07C1-A1DB-7966-32EEF2EE11CC}"/>
              </a:ext>
            </a:extLst>
          </p:cNvPr>
          <p:cNvSpPr>
            <a:spLocks noGrp="1"/>
          </p:cNvSpPr>
          <p:nvPr>
            <p:ph type="ctrTitle"/>
          </p:nvPr>
        </p:nvSpPr>
        <p:spPr>
          <a:xfrm>
            <a:off x="1154955" y="1447801"/>
            <a:ext cx="8825658" cy="2408208"/>
          </a:xfrm>
        </p:spPr>
        <p:txBody>
          <a:bodyPr/>
          <a:lstStyle/>
          <a:p>
            <a:r>
              <a:rPr lang="fr-FR" dirty="0">
                <a:latin typeface="Times New Roman" panose="02020603050405020304" pitchFamily="18" charset="0"/>
                <a:cs typeface="Times New Roman" panose="02020603050405020304" pitchFamily="18" charset="0"/>
              </a:rPr>
              <a:t>L’ingénierie Biomédicale </a:t>
            </a:r>
          </a:p>
        </p:txBody>
      </p:sp>
      <p:sp>
        <p:nvSpPr>
          <p:cNvPr id="3" name="Sous-titre 2">
            <a:extLst>
              <a:ext uri="{FF2B5EF4-FFF2-40B4-BE49-F238E27FC236}">
                <a16:creationId xmlns:a16="http://schemas.microsoft.com/office/drawing/2014/main" xmlns="" id="{33E66D84-0249-A032-8D5F-30AB66B9E81F}"/>
              </a:ext>
            </a:extLst>
          </p:cNvPr>
          <p:cNvSpPr>
            <a:spLocks noGrp="1"/>
          </p:cNvSpPr>
          <p:nvPr>
            <p:ph type="subTitle" idx="1"/>
          </p:nvPr>
        </p:nvSpPr>
        <p:spPr>
          <a:xfrm>
            <a:off x="2623387" y="4390842"/>
            <a:ext cx="6815669" cy="707369"/>
          </a:xfrm>
        </p:spPr>
        <p:txBody>
          <a:bodyPr>
            <a:normAutofit fontScale="92500" lnSpcReduction="20000"/>
          </a:bodyPr>
          <a:lstStyle/>
          <a:p>
            <a:r>
              <a:rPr lang="fr-FR" dirty="0"/>
              <a:t>Présenté par : MAMPAH AXELLE </a:t>
            </a:r>
            <a:endParaRPr lang="fr-FR" dirty="0" smtClean="0"/>
          </a:p>
          <a:p>
            <a:r>
              <a:rPr lang="fr-FR" dirty="0"/>
              <a:t> </a:t>
            </a:r>
            <a:r>
              <a:rPr lang="fr-FR" dirty="0" smtClean="0"/>
              <a:t>                          RONG ZHOU </a:t>
            </a:r>
            <a:endParaRPr lang="fr-FR"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4651993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512"/>
            <a:ext cx="5882512" cy="1265664"/>
          </a:xfrm>
        </p:spPr>
        <p:txBody>
          <a:bodyPr>
            <a:normAutofit/>
          </a:bodyPr>
          <a:lstStyle/>
          <a:p>
            <a:r>
              <a:rPr lang="fr-FR" dirty="0" smtClean="0">
                <a:latin typeface="Times New Roman" panose="02020603050405020304" pitchFamily="18" charset="0"/>
                <a:cs typeface="Times New Roman" panose="02020603050405020304" pitchFamily="18" charset="0"/>
              </a:rPr>
              <a:t>IV- Modélisation et simulation de la médecine personnalisée </a:t>
            </a:r>
            <a:endParaRPr lang="fr-FR"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132" t="-20159" r="-8284" b="-9842"/>
          <a:stretch/>
        </p:blipFill>
        <p:spPr>
          <a:xfrm>
            <a:off x="5196468" y="841916"/>
            <a:ext cx="7203688" cy="4566425"/>
          </a:xfrm>
        </p:spPr>
      </p:pic>
      <p:sp>
        <p:nvSpPr>
          <p:cNvPr id="3" name="Content Placeholder 2"/>
          <p:cNvSpPr>
            <a:spLocks noGrp="1"/>
          </p:cNvSpPr>
          <p:nvPr>
            <p:ph type="body" sz="half" idx="2"/>
          </p:nvPr>
        </p:nvSpPr>
        <p:spPr>
          <a:xfrm>
            <a:off x="130590" y="1499839"/>
            <a:ext cx="5874585" cy="5280102"/>
          </a:xfrm>
        </p:spPr>
        <p:txBody>
          <a:bodyPr>
            <a:normAutofit fontScale="25000" lnSpcReduction="20000"/>
          </a:bodyPr>
          <a:lstStyle/>
          <a:p>
            <a:pPr>
              <a:buFont typeface="Wingdings" panose="05000000000000000000" pitchFamily="2" charset="2"/>
              <a:buChar char="§"/>
            </a:pPr>
            <a:r>
              <a:rPr lang="fr-FR" sz="6000" dirty="0" smtClean="0">
                <a:latin typeface="Times New Roman" panose="02020603050405020304" pitchFamily="18" charset="0"/>
                <a:cs typeface="Times New Roman" panose="02020603050405020304" pitchFamily="18" charset="0"/>
              </a:rPr>
              <a:t>     </a:t>
            </a:r>
            <a:r>
              <a:rPr lang="fr-FR" sz="8000" u="sng" dirty="0" smtClean="0">
                <a:latin typeface="Times New Roman" panose="02020603050405020304" pitchFamily="18" charset="0"/>
                <a:cs typeface="Times New Roman" panose="02020603050405020304" pitchFamily="18" charset="0"/>
              </a:rPr>
              <a:t>Définition</a:t>
            </a:r>
            <a:r>
              <a:rPr lang="fr-FR" sz="8000" dirty="0" smtClean="0">
                <a:latin typeface="Times New Roman" panose="02020603050405020304" pitchFamily="18" charset="0"/>
                <a:cs typeface="Times New Roman" panose="02020603050405020304" pitchFamily="18" charset="0"/>
              </a:rPr>
              <a:t> </a:t>
            </a:r>
          </a:p>
          <a:p>
            <a:pPr marL="0" indent="0">
              <a:buNone/>
            </a:pPr>
            <a:r>
              <a:rPr lang="fr-FR" sz="6400" dirty="0">
                <a:latin typeface="Times New Roman" panose="02020603050405020304" pitchFamily="18" charset="0"/>
                <a:cs typeface="Times New Roman" panose="02020603050405020304" pitchFamily="18" charset="0"/>
              </a:rPr>
              <a:t>La </a:t>
            </a:r>
            <a:r>
              <a:rPr lang="fr-FR" sz="6400" b="1" dirty="0">
                <a:latin typeface="Times New Roman" panose="02020603050405020304" pitchFamily="18" charset="0"/>
                <a:cs typeface="Times New Roman" panose="02020603050405020304" pitchFamily="18" charset="0"/>
              </a:rPr>
              <a:t>modélisation et simulation en médecine personnalisée</a:t>
            </a:r>
            <a:r>
              <a:rPr lang="fr-FR" sz="6400" dirty="0">
                <a:latin typeface="Times New Roman" panose="02020603050405020304" pitchFamily="18" charset="0"/>
                <a:cs typeface="Times New Roman" panose="02020603050405020304" pitchFamily="18" charset="0"/>
              </a:rPr>
              <a:t>, c’est l’idée d’utiliser des modèles mathématiques et informatiques pour </a:t>
            </a:r>
            <a:r>
              <a:rPr lang="fr-FR" sz="6400" b="1" dirty="0">
                <a:latin typeface="Times New Roman" panose="02020603050405020304" pitchFamily="18" charset="0"/>
                <a:cs typeface="Times New Roman" panose="02020603050405020304" pitchFamily="18" charset="0"/>
              </a:rPr>
              <a:t>prédire comment un patient spécifique va réagir à un traitement ou à une opération</a:t>
            </a:r>
            <a:r>
              <a:rPr lang="fr-FR" sz="6400" dirty="0">
                <a:latin typeface="Times New Roman" panose="02020603050405020304" pitchFamily="18" charset="0"/>
                <a:cs typeface="Times New Roman" panose="02020603050405020304" pitchFamily="18" charset="0"/>
              </a:rPr>
              <a:t> — avant même de l’appliquer en vrai</a:t>
            </a:r>
            <a:r>
              <a:rPr lang="fr-FR" sz="6400" dirty="0" smtClean="0">
                <a:latin typeface="Times New Roman" panose="02020603050405020304" pitchFamily="18" charset="0"/>
                <a:cs typeface="Times New Roman" panose="02020603050405020304" pitchFamily="18" charset="0"/>
              </a:rPr>
              <a:t>.</a:t>
            </a:r>
          </a:p>
          <a:p>
            <a:r>
              <a:rPr lang="fr-FR" sz="8000" dirty="0" smtClean="0">
                <a:latin typeface="Times New Roman" panose="02020603050405020304" pitchFamily="18" charset="0"/>
                <a:cs typeface="Times New Roman" panose="02020603050405020304" pitchFamily="18" charset="0"/>
              </a:rPr>
              <a:t>- </a:t>
            </a:r>
            <a:r>
              <a:rPr lang="fr-FR" sz="8000" u="sng" dirty="0" smtClean="0">
                <a:latin typeface="Times New Roman" panose="02020603050405020304" pitchFamily="18" charset="0"/>
                <a:cs typeface="Times New Roman" panose="02020603050405020304" pitchFamily="18" charset="0"/>
              </a:rPr>
              <a:t>Principe général </a:t>
            </a:r>
          </a:p>
          <a:p>
            <a:r>
              <a:rPr lang="fr-FR" sz="6200" dirty="0">
                <a:latin typeface="Times New Roman" panose="02020603050405020304" pitchFamily="18" charset="0"/>
                <a:cs typeface="Times New Roman" panose="02020603050405020304" pitchFamily="18" charset="0"/>
              </a:rPr>
              <a:t>On construit une sorte de </a:t>
            </a:r>
            <a:r>
              <a:rPr lang="fr-FR" sz="6200" b="1" dirty="0">
                <a:latin typeface="Times New Roman" panose="02020603050405020304" pitchFamily="18" charset="0"/>
                <a:cs typeface="Times New Roman" panose="02020603050405020304" pitchFamily="18" charset="0"/>
              </a:rPr>
              <a:t>“double numérique” du patient</a:t>
            </a:r>
            <a:r>
              <a:rPr lang="fr-FR" sz="6200" dirty="0">
                <a:latin typeface="Times New Roman" panose="02020603050405020304" pitchFamily="18" charset="0"/>
                <a:cs typeface="Times New Roman" panose="02020603050405020304" pitchFamily="18" charset="0"/>
              </a:rPr>
              <a:t> (on parle souvent de </a:t>
            </a:r>
            <a:r>
              <a:rPr lang="fr-FR" sz="6200" i="1" dirty="0">
                <a:latin typeface="Times New Roman" panose="02020603050405020304" pitchFamily="18" charset="0"/>
                <a:cs typeface="Times New Roman" panose="02020603050405020304" pitchFamily="18" charset="0"/>
              </a:rPr>
              <a:t>jumeau numérique</a:t>
            </a:r>
            <a:r>
              <a:rPr lang="fr-FR" sz="6200" dirty="0">
                <a:latin typeface="Times New Roman" panose="02020603050405020304" pitchFamily="18" charset="0"/>
                <a:cs typeface="Times New Roman" panose="02020603050405020304" pitchFamily="18" charset="0"/>
              </a:rPr>
              <a:t>), basé sur :</a:t>
            </a:r>
          </a:p>
          <a:p>
            <a:r>
              <a:rPr lang="fr-FR" sz="6200" dirty="0">
                <a:latin typeface="Times New Roman" panose="02020603050405020304" pitchFamily="18" charset="0"/>
                <a:cs typeface="Times New Roman" panose="02020603050405020304" pitchFamily="18" charset="0"/>
              </a:rPr>
              <a:t>ses données médicales (IRM, scanner, analyses) </a:t>
            </a:r>
          </a:p>
          <a:p>
            <a:r>
              <a:rPr lang="fr-FR" sz="6200" dirty="0">
                <a:latin typeface="Times New Roman" panose="02020603050405020304" pitchFamily="18" charset="0"/>
                <a:cs typeface="Times New Roman" panose="02020603050405020304" pitchFamily="18" charset="0"/>
              </a:rPr>
              <a:t>ses caractéristiques biologiques (âge, génétique, poids…) </a:t>
            </a:r>
          </a:p>
          <a:p>
            <a:r>
              <a:rPr lang="fr-FR" sz="6200" dirty="0">
                <a:latin typeface="Times New Roman" panose="02020603050405020304" pitchFamily="18" charset="0"/>
                <a:cs typeface="Times New Roman" panose="02020603050405020304" pitchFamily="18" charset="0"/>
              </a:rPr>
              <a:t>parfois même son mode de vie </a:t>
            </a:r>
          </a:p>
          <a:p>
            <a:r>
              <a:rPr lang="fr-FR" sz="6200" dirty="0">
                <a:latin typeface="Times New Roman" panose="02020603050405020304" pitchFamily="18" charset="0"/>
                <a:cs typeface="Times New Roman" panose="02020603050405020304" pitchFamily="18" charset="0"/>
              </a:rPr>
              <a:t>Ensuite, on simule différents scénarios :</a:t>
            </a:r>
          </a:p>
          <a:p>
            <a:r>
              <a:rPr lang="fr-FR" sz="6200" dirty="0">
                <a:latin typeface="Times New Roman" panose="02020603050405020304" pitchFamily="18" charset="0"/>
                <a:cs typeface="Times New Roman" panose="02020603050405020304" pitchFamily="18" charset="0"/>
              </a:rPr>
              <a:t>médicaments </a:t>
            </a:r>
          </a:p>
          <a:p>
            <a:r>
              <a:rPr lang="fr-FR" sz="6200" dirty="0">
                <a:latin typeface="Times New Roman" panose="02020603050405020304" pitchFamily="18" charset="0"/>
                <a:cs typeface="Times New Roman" panose="02020603050405020304" pitchFamily="18" charset="0"/>
              </a:rPr>
              <a:t>doses </a:t>
            </a:r>
          </a:p>
          <a:p>
            <a:r>
              <a:rPr lang="fr-FR" sz="6200" dirty="0">
                <a:latin typeface="Times New Roman" panose="02020603050405020304" pitchFamily="18" charset="0"/>
                <a:cs typeface="Times New Roman" panose="02020603050405020304" pitchFamily="18" charset="0"/>
              </a:rPr>
              <a:t>interventions chirurgicales </a:t>
            </a:r>
          </a:p>
          <a:p>
            <a:endParaRPr lang="fr-FR"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fr-FR" sz="2400" dirty="0" smtClean="0">
              <a:latin typeface="Times New Roman" panose="02020603050405020304" pitchFamily="18" charset="0"/>
              <a:cs typeface="Times New Roman" panose="02020603050405020304" pitchFamily="18" charset="0"/>
            </a:endParaRPr>
          </a:p>
          <a:p>
            <a:pPr marL="0" indent="0">
              <a:buNone/>
            </a:pPr>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391246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622" y="189828"/>
            <a:ext cx="12037378" cy="6668172"/>
          </a:xfrm>
        </p:spPr>
        <p:txBody>
          <a:bodyPr>
            <a:normAutofit fontScale="92500" lnSpcReduction="20000"/>
          </a:bodyPr>
          <a:lstStyle/>
          <a:p>
            <a:pPr>
              <a:buFont typeface="Wingdings" panose="05000000000000000000" pitchFamily="2" charset="2"/>
              <a:buChar char="Ø"/>
            </a:pPr>
            <a:r>
              <a:rPr lang="fr-FR" sz="3500" dirty="0" smtClean="0">
                <a:latin typeface="Times New Roman" panose="02020603050405020304" pitchFamily="18" charset="0"/>
                <a:cs typeface="Times New Roman" panose="02020603050405020304" pitchFamily="18" charset="0"/>
              </a:rPr>
              <a:t>Simulations des traitements et des opérations </a:t>
            </a:r>
          </a:p>
          <a:p>
            <a:pPr>
              <a:buFont typeface="Wingdings" panose="05000000000000000000" pitchFamily="2" charset="2"/>
              <a:buChar char="§"/>
            </a:pPr>
            <a:r>
              <a:rPr lang="fr-FR" sz="2200" u="sng" dirty="0" smtClean="0">
                <a:latin typeface="Times New Roman" panose="02020603050405020304" pitchFamily="18" charset="0"/>
                <a:cs typeface="Times New Roman" panose="02020603050405020304" pitchFamily="18" charset="0"/>
              </a:rPr>
              <a:t>Simulations des traitements </a:t>
            </a:r>
          </a:p>
          <a:p>
            <a:pPr marL="0" indent="0">
              <a:buNone/>
            </a:pPr>
            <a:r>
              <a:rPr lang="fr-FR" dirty="0">
                <a:latin typeface="Times New Roman" panose="02020603050405020304" pitchFamily="18" charset="0"/>
                <a:cs typeface="Times New Roman" panose="02020603050405020304" pitchFamily="18" charset="0"/>
              </a:rPr>
              <a:t>Les modèles permettent de tester virtuellement :</a:t>
            </a:r>
          </a:p>
          <a:p>
            <a:pPr marL="0" indent="0">
              <a:buNone/>
            </a:pPr>
            <a:r>
              <a:rPr lang="fr-FR" b="1" dirty="0">
                <a:latin typeface="Times New Roman" panose="02020603050405020304" pitchFamily="18" charset="0"/>
                <a:cs typeface="Times New Roman" panose="02020603050405020304" pitchFamily="18" charset="0"/>
              </a:rPr>
              <a:t>L’efficacité d’un médicament</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Quelle dose fonctionne le mieux ? </a:t>
            </a:r>
          </a:p>
          <a:p>
            <a:pPr marL="0" indent="0">
              <a:buNone/>
            </a:pPr>
            <a:r>
              <a:rPr lang="fr-FR" b="1" dirty="0">
                <a:latin typeface="Times New Roman" panose="02020603050405020304" pitchFamily="18" charset="0"/>
                <a:cs typeface="Times New Roman" panose="02020603050405020304" pitchFamily="18" charset="0"/>
              </a:rPr>
              <a:t>Les effets secondaires</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Risque de toxicité ou de mauvaise réaction ? </a:t>
            </a:r>
          </a:p>
          <a:p>
            <a:pPr marL="0" indent="0">
              <a:buNone/>
            </a:pPr>
            <a:r>
              <a:rPr lang="fr-FR" b="1" dirty="0">
                <a:latin typeface="Times New Roman" panose="02020603050405020304" pitchFamily="18" charset="0"/>
                <a:cs typeface="Times New Roman" panose="02020603050405020304" pitchFamily="18" charset="0"/>
              </a:rPr>
              <a:t>L’évolution d’une maladie</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Par exemple pour un cancer ou une maladie chronique</a:t>
            </a:r>
          </a:p>
          <a:p>
            <a:pPr>
              <a:buFont typeface="Wingdings" panose="05000000000000000000" pitchFamily="2" charset="2"/>
              <a:buChar char="§"/>
            </a:pPr>
            <a:r>
              <a:rPr lang="fr-FR" sz="2200" u="sng" dirty="0" smtClean="0">
                <a:latin typeface="Times New Roman" panose="02020603050405020304" pitchFamily="18" charset="0"/>
                <a:cs typeface="Times New Roman" panose="02020603050405020304" pitchFamily="18" charset="0"/>
              </a:rPr>
              <a:t>Simulations des opérations </a:t>
            </a:r>
          </a:p>
          <a:p>
            <a:pPr marL="0" indent="0">
              <a:buNone/>
            </a:pPr>
            <a:r>
              <a:rPr lang="fr-FR" dirty="0">
                <a:latin typeface="Times New Roman" panose="02020603050405020304" pitchFamily="18" charset="0"/>
                <a:cs typeface="Times New Roman" panose="02020603050405020304" pitchFamily="18" charset="0"/>
              </a:rPr>
              <a:t>Avant une chirurgie, les médecins peuvent simuler :</a:t>
            </a:r>
          </a:p>
          <a:p>
            <a:pPr marL="0" indent="0">
              <a:buNone/>
            </a:pPr>
            <a:r>
              <a:rPr lang="fr-FR" dirty="0" smtClean="0">
                <a:latin typeface="Times New Roman" panose="02020603050405020304" pitchFamily="18" charset="0"/>
                <a:cs typeface="Times New Roman" panose="02020603050405020304" pitchFamily="18" charset="0"/>
              </a:rPr>
              <a:t>-une </a:t>
            </a:r>
            <a:r>
              <a:rPr lang="fr-FR" dirty="0">
                <a:latin typeface="Times New Roman" panose="02020603050405020304" pitchFamily="18" charset="0"/>
                <a:cs typeface="Times New Roman" panose="02020603050405020304" pitchFamily="18" charset="0"/>
              </a:rPr>
              <a:t>opération du cœur (flux sanguin) </a:t>
            </a:r>
          </a:p>
          <a:p>
            <a:pPr marL="0" indent="0">
              <a:buNone/>
            </a:pPr>
            <a:r>
              <a:rPr lang="fr-FR" dirty="0" smtClean="0">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pose d’une prothèse </a:t>
            </a:r>
          </a:p>
          <a:p>
            <a:pPr marL="0" indent="0">
              <a:buNone/>
            </a:pPr>
            <a:r>
              <a:rPr lang="fr-FR" dirty="0" smtClean="0">
                <a:latin typeface="Times New Roman" panose="02020603050405020304" pitchFamily="18" charset="0"/>
                <a:cs typeface="Times New Roman" panose="02020603050405020304" pitchFamily="18" charset="0"/>
              </a:rPr>
              <a:t>-une </a:t>
            </a:r>
            <a:r>
              <a:rPr lang="fr-FR" dirty="0">
                <a:latin typeface="Times New Roman" panose="02020603050405020304" pitchFamily="18" charset="0"/>
                <a:cs typeface="Times New Roman" panose="02020603050405020304" pitchFamily="18" charset="0"/>
              </a:rPr>
              <a:t>intervention sur le </a:t>
            </a:r>
            <a:r>
              <a:rPr lang="fr-FR" dirty="0" smtClean="0">
                <a:latin typeface="Times New Roman" panose="02020603050405020304" pitchFamily="18" charset="0"/>
                <a:cs typeface="Times New Roman" panose="02020603050405020304" pitchFamily="18" charset="0"/>
              </a:rPr>
              <a:t>cerveau</a:t>
            </a:r>
          </a:p>
          <a:p>
            <a:pPr>
              <a:buFont typeface="Wingdings" panose="05000000000000000000" pitchFamily="2" charset="2"/>
              <a:buChar char="§"/>
            </a:pPr>
            <a:r>
              <a:rPr lang="fr-FR" dirty="0" smtClean="0">
                <a:latin typeface="Times New Roman" panose="02020603050405020304" pitchFamily="18" charset="0"/>
                <a:cs typeface="Times New Roman" panose="02020603050405020304" pitchFamily="18" charset="0"/>
              </a:rPr>
              <a:t>Ces simulations utilisent des concepts comme: </a:t>
            </a:r>
          </a:p>
          <a:p>
            <a:pPr marL="0" indent="0">
              <a:buNone/>
            </a:pPr>
            <a:r>
              <a:rPr lang="fr-FR" dirty="0" smtClean="0">
                <a:latin typeface="Times New Roman" panose="02020603050405020304" pitchFamily="18" charset="0"/>
                <a:cs typeface="Times New Roman" panose="02020603050405020304" pitchFamily="18" charset="0"/>
              </a:rPr>
              <a:t>-la modélisation numérique (équations différentielles,…) ex: la concentration </a:t>
            </a:r>
            <a:r>
              <a:rPr lang="fr-FR" dirty="0">
                <a:latin typeface="Times New Roman" panose="02020603050405020304" pitchFamily="18" charset="0"/>
                <a:cs typeface="Times New Roman" panose="02020603050405020304" pitchFamily="18" charset="0"/>
              </a:rPr>
              <a:t>d’un médicament dans le sang</a:t>
            </a:r>
            <a:endParaRPr lang="fr-FR"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-simulations numériques (Méthode des éléments finis,…)</a:t>
            </a:r>
            <a:r>
              <a:rPr lang="fr-FR" dirty="0"/>
              <a:t> </a:t>
            </a:r>
            <a:r>
              <a:rPr lang="fr-FR" dirty="0">
                <a:latin typeface="Times New Roman" panose="02020603050405020304" pitchFamily="18" charset="0"/>
                <a:cs typeface="Times New Roman" panose="02020603050405020304" pitchFamily="18" charset="0"/>
              </a:rPr>
              <a:t>ex: simuler comment un médicament se diffuse dans un organe </a:t>
            </a:r>
          </a:p>
          <a:p>
            <a:pPr marL="0" indent="0">
              <a:buNone/>
            </a:pP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396442240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0" y="140484"/>
            <a:ext cx="9404723" cy="1400530"/>
          </a:xfrm>
        </p:spPr>
        <p:txBody>
          <a:bodyPr>
            <a:noAutofit/>
          </a:bodyPr>
          <a:lstStyle/>
          <a:p>
            <a:pPr marL="571500" indent="-571500">
              <a:buFont typeface="Wingdings" panose="05000000000000000000" pitchFamily="2" charset="2"/>
              <a:buChar char="Ø"/>
            </a:pPr>
            <a:r>
              <a:rPr lang="fr-FR" sz="4000" dirty="0" smtClean="0">
                <a:latin typeface="Times New Roman" panose="02020603050405020304" pitchFamily="18" charset="0"/>
                <a:cs typeface="Times New Roman" panose="02020603050405020304" pitchFamily="18" charset="0"/>
              </a:rPr>
              <a:t>Méthode des éléments finis </a:t>
            </a:r>
            <a:endParaRPr lang="fr-FR" sz="40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idx="1"/>
          </p:nvPr>
        </p:nvSpPr>
        <p:spPr>
          <a:xfrm>
            <a:off x="0" y="1027006"/>
            <a:ext cx="12110224" cy="5741784"/>
          </a:xfrm>
        </p:spPr>
        <p:txBody>
          <a:bodyPr>
            <a:normAutofit fontScale="92500" lnSpcReduction="10000"/>
          </a:bodyPr>
          <a:lstStyle/>
          <a:p>
            <a:pPr marL="0" indent="0">
              <a:buNone/>
            </a:pPr>
            <a:r>
              <a:rPr lang="fr-FR" sz="2000" dirty="0">
                <a:latin typeface="Times New Roman" panose="02020603050405020304" pitchFamily="18" charset="0"/>
                <a:cs typeface="Times New Roman" panose="02020603050405020304" pitchFamily="18" charset="0"/>
              </a:rPr>
              <a:t>La </a:t>
            </a:r>
            <a:r>
              <a:rPr lang="fr-FR" sz="2000" b="1" dirty="0">
                <a:latin typeface="Times New Roman" panose="02020603050405020304" pitchFamily="18" charset="0"/>
                <a:cs typeface="Times New Roman" panose="02020603050405020304" pitchFamily="18" charset="0"/>
              </a:rPr>
              <a:t>méthode des éléments finis (FEM)</a:t>
            </a:r>
            <a:r>
              <a:rPr lang="fr-FR" sz="2000" dirty="0">
                <a:latin typeface="Times New Roman" panose="02020603050405020304" pitchFamily="18" charset="0"/>
                <a:cs typeface="Times New Roman" panose="02020603050405020304" pitchFamily="18" charset="0"/>
              </a:rPr>
              <a:t> est une technique de </a:t>
            </a:r>
            <a:r>
              <a:rPr lang="fr-FR" sz="2000" b="1" dirty="0">
                <a:latin typeface="Times New Roman" panose="02020603050405020304" pitchFamily="18" charset="0"/>
                <a:cs typeface="Times New Roman" panose="02020603050405020304" pitchFamily="18" charset="0"/>
              </a:rPr>
              <a:t>simulation numérique</a:t>
            </a:r>
            <a:r>
              <a:rPr lang="fr-FR" sz="2000" dirty="0">
                <a:latin typeface="Times New Roman" panose="02020603050405020304" pitchFamily="18" charset="0"/>
                <a:cs typeface="Times New Roman" panose="02020603050405020304" pitchFamily="18" charset="0"/>
              </a:rPr>
              <a:t> utilisée pour résoudre des problèmes physiques complexes (déformation, chaleur, flux sanguin, etc.), surtout quand la géométrie est compliquée.</a:t>
            </a:r>
          </a:p>
          <a:p>
            <a:pPr marL="285750" indent="-285750">
              <a:buFontTx/>
              <a:buChar char="-"/>
            </a:pPr>
            <a:r>
              <a:rPr lang="fr-FR" sz="2000" u="sng" dirty="0" smtClean="0">
                <a:latin typeface="Times New Roman" panose="02020603050405020304" pitchFamily="18" charset="0"/>
                <a:cs typeface="Times New Roman" panose="02020603050405020304" pitchFamily="18" charset="0"/>
              </a:rPr>
              <a:t>Idée générale </a:t>
            </a:r>
          </a:p>
          <a:p>
            <a:pPr marL="0" indent="0">
              <a:buNone/>
            </a:pPr>
            <a:r>
              <a:rPr lang="fr-FR" sz="1800" dirty="0">
                <a:latin typeface="Times New Roman" panose="02020603050405020304" pitchFamily="18" charset="0"/>
                <a:cs typeface="Times New Roman" panose="02020603050405020304" pitchFamily="18" charset="0"/>
              </a:rPr>
              <a:t>Au lieu d’étudier tout un organe ou un objet d’un coup, on le </a:t>
            </a:r>
            <a:r>
              <a:rPr lang="fr-FR" sz="1800" b="1" dirty="0">
                <a:latin typeface="Times New Roman" panose="02020603050405020304" pitchFamily="18" charset="0"/>
                <a:cs typeface="Times New Roman" panose="02020603050405020304" pitchFamily="18" charset="0"/>
              </a:rPr>
              <a:t>découpe en petits morceaux</a:t>
            </a:r>
            <a:r>
              <a:rPr lang="fr-FR" sz="1800" dirty="0">
                <a:latin typeface="Times New Roman" panose="02020603050405020304" pitchFamily="18" charset="0"/>
                <a:cs typeface="Times New Roman" panose="02020603050405020304" pitchFamily="18" charset="0"/>
              </a:rPr>
              <a:t> appelés </a:t>
            </a:r>
            <a:r>
              <a:rPr lang="fr-FR" sz="1800" i="1" dirty="0">
                <a:latin typeface="Times New Roman" panose="02020603050405020304" pitchFamily="18" charset="0"/>
                <a:cs typeface="Times New Roman" panose="02020603050405020304" pitchFamily="18" charset="0"/>
              </a:rPr>
              <a:t>éléments finis</a:t>
            </a:r>
            <a:r>
              <a:rPr lang="fr-FR" sz="1800" dirty="0">
                <a:latin typeface="Times New Roman" panose="02020603050405020304" pitchFamily="18" charset="0"/>
                <a:cs typeface="Times New Roman" panose="02020603050405020304" pitchFamily="18" charset="0"/>
              </a:rPr>
              <a:t> (comme un puzzle).</a:t>
            </a:r>
          </a:p>
          <a:p>
            <a:pPr marL="0" indent="0">
              <a:buNone/>
            </a:pPr>
            <a:r>
              <a:rPr lang="fr-FR" sz="1800" dirty="0" smtClean="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Sur chaque petit élément, on approxime le comportement avec des équations simples</a:t>
            </a:r>
            <a:br>
              <a:rPr lang="fr-FR" sz="1800" dirty="0">
                <a:latin typeface="Times New Roman" panose="02020603050405020304" pitchFamily="18" charset="0"/>
                <a:cs typeface="Times New Roman" panose="02020603050405020304" pitchFamily="18" charset="0"/>
              </a:rPr>
            </a:br>
            <a:r>
              <a:rPr lang="fr-FR" sz="1800" dirty="0" smtClean="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Puis on assemble tout pour obtenir une solution </a:t>
            </a:r>
            <a:r>
              <a:rPr lang="fr-FR" sz="1800" dirty="0" smtClean="0">
                <a:latin typeface="Times New Roman" panose="02020603050405020304" pitchFamily="18" charset="0"/>
                <a:cs typeface="Times New Roman" panose="02020603050405020304" pitchFamily="18" charset="0"/>
              </a:rPr>
              <a:t>globale</a:t>
            </a:r>
          </a:p>
          <a:p>
            <a:pPr marL="285750" indent="-285750">
              <a:buFontTx/>
              <a:buChar char="-"/>
            </a:pPr>
            <a:r>
              <a:rPr lang="fr-FR" sz="2200" u="sng" dirty="0" smtClean="0">
                <a:latin typeface="Times New Roman" panose="02020603050405020304" pitchFamily="18" charset="0"/>
                <a:cs typeface="Times New Roman" panose="02020603050405020304" pitchFamily="18" charset="0"/>
              </a:rPr>
              <a:t>Etapes principales </a:t>
            </a:r>
          </a:p>
          <a:p>
            <a:pPr marL="0" indent="0">
              <a:buNone/>
            </a:pPr>
            <a:r>
              <a:rPr lang="fr-FR" sz="1800" dirty="0" smtClean="0">
                <a:latin typeface="Times New Roman" panose="02020603050405020304" pitchFamily="18" charset="0"/>
                <a:cs typeface="Times New Roman" panose="02020603050405020304" pitchFamily="18" charset="0"/>
              </a:rPr>
              <a:t>1- </a:t>
            </a:r>
            <a:r>
              <a:rPr lang="fr-FR" sz="1800" b="1" dirty="0">
                <a:latin typeface="Times New Roman" panose="02020603050405020304" pitchFamily="18" charset="0"/>
                <a:cs typeface="Times New Roman" panose="02020603050405020304" pitchFamily="18" charset="0"/>
              </a:rPr>
              <a:t>Discrétisation (maillage)</a:t>
            </a:r>
            <a:r>
              <a:rPr lang="fr-FR" sz="1800" dirty="0">
                <a:latin typeface="Times New Roman" panose="02020603050405020304" pitchFamily="18" charset="0"/>
                <a:cs typeface="Times New Roman" panose="02020603050405020304" pitchFamily="18" charset="0"/>
              </a:rPr>
              <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On divise la structure (os, cœur…) en milliers de petits éléments (triangles, tétraèdres</a:t>
            </a:r>
            <a:r>
              <a:rPr lang="fr-FR" sz="1800" dirty="0" smtClean="0">
                <a:latin typeface="Times New Roman" panose="02020603050405020304" pitchFamily="18" charset="0"/>
                <a:cs typeface="Times New Roman" panose="02020603050405020304" pitchFamily="18" charset="0"/>
              </a:rPr>
              <a:t>)</a:t>
            </a:r>
          </a:p>
          <a:p>
            <a:pPr marL="0" indent="0">
              <a:buNone/>
            </a:pPr>
            <a:r>
              <a:rPr lang="fr-FR" sz="1800" dirty="0" smtClean="0">
                <a:latin typeface="Times New Roman" panose="02020603050405020304" pitchFamily="18" charset="0"/>
                <a:cs typeface="Times New Roman" panose="02020603050405020304" pitchFamily="18" charset="0"/>
              </a:rPr>
              <a:t>2- </a:t>
            </a:r>
            <a:r>
              <a:rPr lang="fr-FR" sz="1800" b="1" dirty="0">
                <a:latin typeface="Times New Roman" panose="02020603050405020304" pitchFamily="18" charset="0"/>
                <a:cs typeface="Times New Roman" panose="02020603050405020304" pitchFamily="18" charset="0"/>
              </a:rPr>
              <a:t>Modélisation locale</a:t>
            </a:r>
            <a:r>
              <a:rPr lang="fr-FR" sz="1800" dirty="0">
                <a:latin typeface="Times New Roman" panose="02020603050405020304" pitchFamily="18" charset="0"/>
                <a:cs typeface="Times New Roman" panose="02020603050405020304" pitchFamily="18" charset="0"/>
              </a:rPr>
              <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On applique des lois physiques (mécanique, diffusion…) sur chaque </a:t>
            </a:r>
            <a:r>
              <a:rPr lang="fr-FR" sz="1800" dirty="0" smtClean="0">
                <a:latin typeface="Times New Roman" panose="02020603050405020304" pitchFamily="18" charset="0"/>
                <a:cs typeface="Times New Roman" panose="02020603050405020304" pitchFamily="18" charset="0"/>
              </a:rPr>
              <a:t>élément</a:t>
            </a:r>
          </a:p>
          <a:p>
            <a:pPr marL="0" indent="0">
              <a:buNone/>
            </a:pPr>
            <a:r>
              <a:rPr lang="fr-FR" sz="1800" dirty="0" smtClean="0">
                <a:latin typeface="Times New Roman" panose="02020603050405020304" pitchFamily="18" charset="0"/>
                <a:cs typeface="Times New Roman" panose="02020603050405020304" pitchFamily="18" charset="0"/>
              </a:rPr>
              <a:t>3-</a:t>
            </a:r>
            <a:r>
              <a:rPr lang="fr-FR" sz="1800" b="1" dirty="0">
                <a:latin typeface="Times New Roman" panose="02020603050405020304" pitchFamily="18" charset="0"/>
                <a:cs typeface="Times New Roman" panose="02020603050405020304" pitchFamily="18" charset="0"/>
              </a:rPr>
              <a:t>Assemblage</a:t>
            </a:r>
            <a:r>
              <a:rPr lang="fr-FR" sz="1800" dirty="0">
                <a:latin typeface="Times New Roman" panose="02020603050405020304" pitchFamily="18" charset="0"/>
                <a:cs typeface="Times New Roman" panose="02020603050405020304" pitchFamily="18" charset="0"/>
              </a:rPr>
              <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On relie tous les éléments pour former un grand système </a:t>
            </a:r>
            <a:r>
              <a:rPr lang="fr-FR" sz="1800" dirty="0" smtClean="0">
                <a:latin typeface="Times New Roman" panose="02020603050405020304" pitchFamily="18" charset="0"/>
                <a:cs typeface="Times New Roman" panose="02020603050405020304" pitchFamily="18" charset="0"/>
              </a:rPr>
              <a:t>d’équations</a:t>
            </a:r>
          </a:p>
          <a:p>
            <a:pPr marL="0" indent="0">
              <a:buNone/>
            </a:pPr>
            <a:r>
              <a:rPr lang="fr-FR" sz="1800" dirty="0" smtClean="0">
                <a:latin typeface="Times New Roman" panose="02020603050405020304" pitchFamily="18" charset="0"/>
                <a:cs typeface="Times New Roman" panose="02020603050405020304" pitchFamily="18" charset="0"/>
              </a:rPr>
              <a:t>4-</a:t>
            </a:r>
            <a:r>
              <a:rPr lang="fr-FR" sz="1800" b="1" dirty="0">
                <a:latin typeface="Times New Roman" panose="02020603050405020304" pitchFamily="18" charset="0"/>
                <a:cs typeface="Times New Roman" panose="02020603050405020304" pitchFamily="18" charset="0"/>
              </a:rPr>
              <a:t>Résolution numérique</a:t>
            </a:r>
            <a:r>
              <a:rPr lang="fr-FR" sz="1800" dirty="0">
                <a:latin typeface="Times New Roman" panose="02020603050405020304" pitchFamily="18" charset="0"/>
                <a:cs typeface="Times New Roman" panose="02020603050405020304" pitchFamily="18" charset="0"/>
              </a:rPr>
              <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L’ordinateur calcule les valeurs (déformation, pression, etc</a:t>
            </a:r>
            <a:r>
              <a:rPr lang="fr-FR" sz="1800" dirty="0" smtClean="0">
                <a:latin typeface="Times New Roman" panose="02020603050405020304" pitchFamily="18" charset="0"/>
                <a:cs typeface="Times New Roman" panose="02020603050405020304" pitchFamily="18" charset="0"/>
              </a:rPr>
              <a:t>.)</a:t>
            </a:r>
          </a:p>
          <a:p>
            <a:pPr marL="0" indent="0">
              <a:buNone/>
            </a:pPr>
            <a:r>
              <a:rPr lang="fr-FR" sz="1800" dirty="0" smtClean="0">
                <a:latin typeface="Times New Roman" panose="02020603050405020304" pitchFamily="18" charset="0"/>
                <a:cs typeface="Times New Roman" panose="02020603050405020304" pitchFamily="18" charset="0"/>
              </a:rPr>
              <a:t>5-</a:t>
            </a:r>
            <a:r>
              <a:rPr lang="fr-FR" sz="1800" b="1" dirty="0">
                <a:latin typeface="Times New Roman" panose="02020603050405020304" pitchFamily="18" charset="0"/>
                <a:cs typeface="Times New Roman" panose="02020603050405020304" pitchFamily="18" charset="0"/>
              </a:rPr>
              <a:t>Visualisation</a:t>
            </a:r>
            <a:r>
              <a:rPr lang="fr-FR" sz="1800" dirty="0">
                <a:latin typeface="Times New Roman" panose="02020603050405020304" pitchFamily="18" charset="0"/>
                <a:cs typeface="Times New Roman" panose="02020603050405020304" pitchFamily="18" charset="0"/>
              </a:rPr>
              <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Résultats sous forme de cartes (couleurs, déformations)</a:t>
            </a:r>
          </a:p>
          <a:p>
            <a:pPr marL="285750" indent="-285750">
              <a:buFontTx/>
              <a:buChar char="-"/>
            </a:pPr>
            <a:endParaRPr lang="fr-FR" sz="1800" dirty="0">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2847620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718"/>
            <a:ext cx="9456235" cy="5725058"/>
          </a:xfrm>
        </p:spPr>
        <p:txBody>
          <a:bodyPr/>
          <a:lstStyle/>
          <a:p>
            <a:pPr marL="571500" indent="-571500">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Adaptation en fonction du patient </a:t>
            </a:r>
            <a:br>
              <a:rPr lang="fr-FR" dirty="0" smtClean="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r>
              <a:rPr lang="fr-FR" sz="2000" dirty="0" smtClean="0">
                <a:latin typeface="Times New Roman" panose="02020603050405020304" pitchFamily="18" charset="0"/>
                <a:cs typeface="Times New Roman" panose="02020603050405020304" pitchFamily="18" charset="0"/>
              </a:rPr>
              <a:t>L’adaptation </a:t>
            </a:r>
            <a:r>
              <a:rPr lang="fr-FR" sz="2000" dirty="0">
                <a:latin typeface="Times New Roman" panose="02020603050405020304" pitchFamily="18" charset="0"/>
                <a:cs typeface="Times New Roman" panose="02020603050405020304" pitchFamily="18" charset="0"/>
              </a:rPr>
              <a:t>des soins en fonction des patients repose sur les principes de la médecine personnalisée, qui consiste à ajuster les traitements selon les caractéristiques propres à chaque individu (données médicales, imagerie, analyses). On construit d’abord un modèle du patient, souvent à l’aide d’une équation différentielle, pour décrire l’évolution de la maladie ou la réponse à un traitement, puis on utilise une simulation numérique comme la méthode des éléments finis afin de tester virtuellement différentes options (doses de médicaments, techniques chirurgicales). Cette approche permet de choisir la solution la plus efficace et la plus sûre, en réduisant les risques et en améliorant les résultats des soins pour chaque patient.</a:t>
            </a:r>
            <a:r>
              <a:rPr lang="fr-FR" sz="2000" dirty="0" smtClean="0">
                <a:latin typeface="Times New Roman" panose="02020603050405020304" pitchFamily="18" charset="0"/>
                <a:cs typeface="Times New Roman" panose="02020603050405020304" pitchFamily="18" charset="0"/>
              </a:rPr>
              <a:t/>
            </a:r>
            <a:br>
              <a:rPr lang="fr-FR" sz="2000" dirty="0" smtClean="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465123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2" y="274299"/>
            <a:ext cx="7327011" cy="851975"/>
          </a:xfrm>
        </p:spPr>
        <p:txBody>
          <a:bodyPr/>
          <a:lstStyle/>
          <a:p>
            <a:r>
              <a:rPr lang="fr-FR" dirty="0" smtClean="0">
                <a:latin typeface="Times New Roman" panose="02020603050405020304" pitchFamily="18" charset="0"/>
                <a:cs typeface="Times New Roman" panose="02020603050405020304" pitchFamily="18" charset="0"/>
              </a:rPr>
              <a:t>V-Enjeux et avantage</a:t>
            </a:r>
            <a:r>
              <a:rPr lang="fr-FR" dirty="0" smtClean="0"/>
              <a:t>s </a:t>
            </a:r>
            <a:endParaRPr lang="fr-FR" dirty="0"/>
          </a:p>
        </p:txBody>
      </p:sp>
      <p:sp>
        <p:nvSpPr>
          <p:cNvPr id="3" name="Content Placeholder 2"/>
          <p:cNvSpPr>
            <a:spLocks noGrp="1"/>
          </p:cNvSpPr>
          <p:nvPr>
            <p:ph idx="1"/>
          </p:nvPr>
        </p:nvSpPr>
        <p:spPr>
          <a:xfrm>
            <a:off x="200062" y="1126274"/>
            <a:ext cx="8946541" cy="5731726"/>
          </a:xfrm>
        </p:spPr>
        <p:txBody>
          <a:bodyPr/>
          <a:lstStyle/>
          <a:p>
            <a:pPr>
              <a:buFont typeface="Wingdings" panose="05000000000000000000" pitchFamily="2" charset="2"/>
              <a:buChar char="§"/>
            </a:pPr>
            <a:r>
              <a:rPr lang="fr-FR" u="sng" dirty="0" smtClean="0">
                <a:latin typeface="Times New Roman" panose="02020603050405020304" pitchFamily="18" charset="0"/>
                <a:cs typeface="Times New Roman" panose="02020603050405020304" pitchFamily="18" charset="0"/>
              </a:rPr>
              <a:t>Avantages </a:t>
            </a:r>
          </a:p>
          <a:p>
            <a:pPr marL="0" indent="0">
              <a:buNone/>
            </a:pPr>
            <a:r>
              <a:rPr lang="fr-FR" dirty="0" smtClean="0">
                <a:latin typeface="Times New Roman" panose="02020603050405020304" pitchFamily="18" charset="0"/>
                <a:cs typeface="Times New Roman" panose="02020603050405020304" pitchFamily="18" charset="0"/>
              </a:rPr>
              <a:t>L’ingénierie médicale permet avant tout d’</a:t>
            </a:r>
            <a:r>
              <a:rPr lang="fr-FR" b="1" dirty="0" smtClean="0">
                <a:latin typeface="Times New Roman" panose="02020603050405020304" pitchFamily="18" charset="0"/>
                <a:cs typeface="Times New Roman" panose="02020603050405020304" pitchFamily="18" charset="0"/>
              </a:rPr>
              <a:t>améliorer la qualité des soins</a:t>
            </a:r>
            <a:r>
              <a:rPr lang="fr-FR" dirty="0" smtClean="0">
                <a:latin typeface="Times New Roman" panose="02020603050405020304" pitchFamily="18" charset="0"/>
                <a:cs typeface="Times New Roman" panose="02020603050405020304" pitchFamily="18" charset="0"/>
              </a:rPr>
              <a:t> grâce à des diagnostics plus précis et des traitements plus efficaces. Elle favorise la </a:t>
            </a:r>
            <a:r>
              <a:rPr lang="fr-FR" b="1" dirty="0" smtClean="0">
                <a:latin typeface="Times New Roman" panose="02020603050405020304" pitchFamily="18" charset="0"/>
                <a:cs typeface="Times New Roman" panose="02020603050405020304" pitchFamily="18" charset="0"/>
              </a:rPr>
              <a:t>personnalisation des traitements</a:t>
            </a:r>
            <a:r>
              <a:rPr lang="fr-FR" dirty="0" smtClean="0">
                <a:latin typeface="Times New Roman" panose="02020603050405020304" pitchFamily="18" charset="0"/>
                <a:cs typeface="Times New Roman" panose="02020603050405020304" pitchFamily="18" charset="0"/>
              </a:rPr>
              <a:t>, en adaptant les soins à chaque patient. Elle contribue aussi à </a:t>
            </a:r>
            <a:r>
              <a:rPr lang="fr-FR" b="1" dirty="0" smtClean="0">
                <a:latin typeface="Times New Roman" panose="02020603050405020304" pitchFamily="18" charset="0"/>
                <a:cs typeface="Times New Roman" panose="02020603050405020304" pitchFamily="18" charset="0"/>
              </a:rPr>
              <a:t>réduire les risques</a:t>
            </a:r>
            <a:r>
              <a:rPr lang="fr-FR" dirty="0" smtClean="0">
                <a:latin typeface="Times New Roman" panose="02020603050405020304" pitchFamily="18" charset="0"/>
                <a:cs typeface="Times New Roman" panose="02020603050405020304" pitchFamily="18" charset="0"/>
              </a:rPr>
              <a:t>, notamment grâce aux simulations numériques avant les opérations. Enfin, elle améliore la </a:t>
            </a:r>
            <a:r>
              <a:rPr lang="fr-FR" b="1" dirty="0" smtClean="0">
                <a:latin typeface="Times New Roman" panose="02020603050405020304" pitchFamily="18" charset="0"/>
                <a:cs typeface="Times New Roman" panose="02020603050405020304" pitchFamily="18" charset="0"/>
              </a:rPr>
              <a:t>qualité de vie</a:t>
            </a:r>
            <a:r>
              <a:rPr lang="fr-FR" dirty="0" smtClean="0">
                <a:latin typeface="Times New Roman" panose="02020603050405020304" pitchFamily="18" charset="0"/>
                <a:cs typeface="Times New Roman" panose="02020603050405020304" pitchFamily="18" charset="0"/>
              </a:rPr>
              <a:t> des patients, par exemple avec les prothèses, implants ou dispositifs d’assistance</a:t>
            </a:r>
          </a:p>
          <a:p>
            <a:pPr>
              <a:buFont typeface="Wingdings" panose="05000000000000000000" pitchFamily="2" charset="2"/>
              <a:buChar char="§"/>
            </a:pPr>
            <a:r>
              <a:rPr lang="fr-FR" u="sng" dirty="0" smtClean="0">
                <a:latin typeface="Times New Roman" panose="02020603050405020304" pitchFamily="18" charset="0"/>
                <a:cs typeface="Times New Roman" panose="02020603050405020304" pitchFamily="18" charset="0"/>
              </a:rPr>
              <a:t>Enjeux </a:t>
            </a:r>
          </a:p>
          <a:p>
            <a:pPr marL="0" indent="0">
              <a:buNone/>
            </a:pPr>
            <a:r>
              <a:rPr lang="fr-FR" dirty="0">
                <a:latin typeface="Times New Roman" panose="02020603050405020304" pitchFamily="18" charset="0"/>
                <a:cs typeface="Times New Roman" panose="02020603050405020304" pitchFamily="18" charset="0"/>
              </a:rPr>
              <a:t>L’un des grands défis est la </a:t>
            </a:r>
            <a:r>
              <a:rPr lang="fr-FR" b="1" dirty="0">
                <a:latin typeface="Times New Roman" panose="02020603050405020304" pitchFamily="18" charset="0"/>
                <a:cs typeface="Times New Roman" panose="02020603050405020304" pitchFamily="18" charset="0"/>
              </a:rPr>
              <a:t>sécurité des patients</a:t>
            </a:r>
            <a:r>
              <a:rPr lang="fr-FR" dirty="0">
                <a:latin typeface="Times New Roman" panose="02020603050405020304" pitchFamily="18" charset="0"/>
                <a:cs typeface="Times New Roman" panose="02020603050405020304" pitchFamily="18" charset="0"/>
              </a:rPr>
              <a:t> : les dispositifs et traitements doivent être fiables et parfaitement contrôlés. Il y a aussi un enjeu de </a:t>
            </a:r>
            <a:r>
              <a:rPr lang="fr-FR" b="1" dirty="0">
                <a:latin typeface="Times New Roman" panose="02020603050405020304" pitchFamily="18" charset="0"/>
                <a:cs typeface="Times New Roman" panose="02020603050405020304" pitchFamily="18" charset="0"/>
              </a:rPr>
              <a:t>coût</a:t>
            </a:r>
            <a:r>
              <a:rPr lang="fr-FR" dirty="0">
                <a:latin typeface="Times New Roman" panose="02020603050405020304" pitchFamily="18" charset="0"/>
                <a:cs typeface="Times New Roman" panose="02020603050405020304" pitchFamily="18" charset="0"/>
              </a:rPr>
              <a:t>, car ces technologies (imagerie, robots, implants) sont souvent très onéreuses. La </a:t>
            </a:r>
            <a:r>
              <a:rPr lang="fr-FR" b="1" dirty="0">
                <a:latin typeface="Times New Roman" panose="02020603050405020304" pitchFamily="18" charset="0"/>
                <a:cs typeface="Times New Roman" panose="02020603050405020304" pitchFamily="18" charset="0"/>
              </a:rPr>
              <a:t>protection des données médicales</a:t>
            </a:r>
            <a:r>
              <a:rPr lang="fr-FR" dirty="0">
                <a:latin typeface="Times New Roman" panose="02020603050405020304" pitchFamily="18" charset="0"/>
                <a:cs typeface="Times New Roman" panose="02020603050405020304" pitchFamily="18" charset="0"/>
              </a:rPr>
              <a:t> est également cruciale, surtout avec le développement du numérique et de la médecine personnalisée. Enfin, il faut garantir l’</a:t>
            </a:r>
            <a:r>
              <a:rPr lang="fr-FR" b="1" dirty="0">
                <a:latin typeface="Times New Roman" panose="02020603050405020304" pitchFamily="18" charset="0"/>
                <a:cs typeface="Times New Roman" panose="02020603050405020304" pitchFamily="18" charset="0"/>
              </a:rPr>
              <a:t>accessibilité</a:t>
            </a:r>
            <a:r>
              <a:rPr lang="fr-FR" dirty="0">
                <a:latin typeface="Times New Roman" panose="02020603050405020304" pitchFamily="18" charset="0"/>
                <a:cs typeface="Times New Roman" panose="02020603050405020304" pitchFamily="18" charset="0"/>
              </a:rPr>
              <a:t> pour éviter que ces innovations ne creusent les inégalités entre patients.</a:t>
            </a:r>
          </a:p>
          <a:p>
            <a:pPr marL="0" indent="0">
              <a:buNone/>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316938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16" y="267630"/>
            <a:ext cx="9916038" cy="5980770"/>
          </a:xfrm>
        </p:spPr>
        <p:txBody>
          <a:bodyPr>
            <a:normAutofit fontScale="85000" lnSpcReduction="10000"/>
          </a:bodyPr>
          <a:lstStyle/>
          <a:p>
            <a:pPr marL="0" indent="0" fontAlgn="base">
              <a:buNone/>
            </a:pPr>
            <a:r>
              <a:rPr lang="fr-FR" dirty="0" err="1"/>
              <a:t>Enderle</a:t>
            </a:r>
            <a:r>
              <a:rPr lang="fr-FR" dirty="0"/>
              <a:t>, J. D., &amp; Bronzino, J. D. (2012). </a:t>
            </a:r>
            <a:r>
              <a:rPr lang="fr-FR" i="1" dirty="0"/>
              <a:t>Introduction to </a:t>
            </a:r>
            <a:r>
              <a:rPr lang="fr-FR" i="1" dirty="0" err="1"/>
              <a:t>Biomedical</a:t>
            </a:r>
            <a:r>
              <a:rPr lang="fr-FR" i="1" dirty="0"/>
              <a:t> Engineering</a:t>
            </a:r>
            <a:r>
              <a:rPr lang="fr-FR" dirty="0"/>
              <a:t> (3e éd.). </a:t>
            </a:r>
            <a:r>
              <a:rPr lang="fr-FR" dirty="0" err="1"/>
              <a:t>Academic</a:t>
            </a:r>
            <a:r>
              <a:rPr lang="fr-FR" dirty="0"/>
              <a:t> </a:t>
            </a:r>
            <a:r>
              <a:rPr lang="fr-FR" dirty="0" err="1"/>
              <a:t>Press</a:t>
            </a:r>
            <a:r>
              <a:rPr lang="fr-FR" dirty="0"/>
              <a:t> / Elsevier.</a:t>
            </a:r>
          </a:p>
          <a:p>
            <a:pPr marL="0" indent="0" fontAlgn="base">
              <a:buNone/>
            </a:pPr>
            <a:r>
              <a:rPr lang="fr-FR" dirty="0" err="1"/>
              <a:t>Ratner</a:t>
            </a:r>
            <a:r>
              <a:rPr lang="fr-FR" dirty="0"/>
              <a:t>, B. D., Hoffman, A. S., </a:t>
            </a:r>
            <a:r>
              <a:rPr lang="fr-FR" dirty="0" err="1"/>
              <a:t>Schoen</a:t>
            </a:r>
            <a:r>
              <a:rPr lang="fr-FR" dirty="0"/>
              <a:t>, F. J., &amp; </a:t>
            </a:r>
            <a:r>
              <a:rPr lang="fr-FR" dirty="0" err="1"/>
              <a:t>Lemons</a:t>
            </a:r>
            <a:r>
              <a:rPr lang="fr-FR" dirty="0"/>
              <a:t>, J. E. (2020). </a:t>
            </a:r>
            <a:r>
              <a:rPr lang="fr-FR" i="1" dirty="0" err="1"/>
              <a:t>Biomaterials</a:t>
            </a:r>
            <a:r>
              <a:rPr lang="fr-FR" i="1" dirty="0"/>
              <a:t> Science: An Introduction to </a:t>
            </a:r>
            <a:r>
              <a:rPr lang="fr-FR" i="1" dirty="0" err="1"/>
              <a:t>Materials</a:t>
            </a:r>
            <a:r>
              <a:rPr lang="fr-FR" i="1" dirty="0"/>
              <a:t> in </a:t>
            </a:r>
            <a:r>
              <a:rPr lang="fr-FR" i="1" dirty="0" err="1"/>
              <a:t>Medicine</a:t>
            </a:r>
            <a:r>
              <a:rPr lang="fr-FR" dirty="0"/>
              <a:t> (4e éd.). </a:t>
            </a:r>
            <a:r>
              <a:rPr lang="fr-FR" dirty="0" err="1"/>
              <a:t>Academic</a:t>
            </a:r>
            <a:r>
              <a:rPr lang="fr-FR" dirty="0"/>
              <a:t> </a:t>
            </a:r>
            <a:r>
              <a:rPr lang="fr-FR" dirty="0" err="1"/>
              <a:t>Press</a:t>
            </a:r>
            <a:r>
              <a:rPr lang="fr-FR" dirty="0"/>
              <a:t>.</a:t>
            </a:r>
          </a:p>
          <a:p>
            <a:pPr marL="0" indent="0" fontAlgn="base">
              <a:buNone/>
            </a:pPr>
            <a:r>
              <a:rPr lang="fr-FR" dirty="0"/>
              <a:t>Williams, D. F. (2009). On the nature of </a:t>
            </a:r>
            <a:r>
              <a:rPr lang="fr-FR" dirty="0" err="1"/>
              <a:t>biomaterials</a:t>
            </a:r>
            <a:r>
              <a:rPr lang="fr-FR" dirty="0"/>
              <a:t>. </a:t>
            </a:r>
            <a:r>
              <a:rPr lang="fr-FR" i="1" dirty="0" err="1"/>
              <a:t>Biomaterials</a:t>
            </a:r>
            <a:r>
              <a:rPr lang="fr-FR" dirty="0"/>
              <a:t>, 30(30), 5897–5909. </a:t>
            </a:r>
            <a:r>
              <a:rPr lang="fr-FR" dirty="0">
                <a:hlinkClick r:id="rId2"/>
              </a:rPr>
              <a:t>doi:10.1016/j.biomaterials.2009.07.027</a:t>
            </a:r>
            <a:endParaRPr lang="fr-FR" dirty="0"/>
          </a:p>
          <a:p>
            <a:pPr marL="0" indent="0" fontAlgn="base">
              <a:buNone/>
            </a:pPr>
            <a:r>
              <a:rPr lang="fr-FR" dirty="0" err="1"/>
              <a:t>McKinney</a:t>
            </a:r>
            <a:r>
              <a:rPr lang="fr-FR" dirty="0"/>
              <a:t>, S. M., </a:t>
            </a:r>
            <a:r>
              <a:rPr lang="fr-FR" i="1" dirty="0"/>
              <a:t>et al.</a:t>
            </a:r>
            <a:r>
              <a:rPr lang="fr-FR" dirty="0"/>
              <a:t> (2020). International </a:t>
            </a:r>
            <a:r>
              <a:rPr lang="fr-FR" dirty="0" err="1"/>
              <a:t>evaluation</a:t>
            </a:r>
            <a:r>
              <a:rPr lang="fr-FR" dirty="0"/>
              <a:t> of an AI system for </a:t>
            </a:r>
            <a:r>
              <a:rPr lang="fr-FR" dirty="0" err="1"/>
              <a:t>breast</a:t>
            </a:r>
            <a:r>
              <a:rPr lang="fr-FR" dirty="0"/>
              <a:t> cancer screening. </a:t>
            </a:r>
            <a:r>
              <a:rPr lang="fr-FR" i="1" dirty="0"/>
              <a:t>Nature</a:t>
            </a:r>
            <a:r>
              <a:rPr lang="fr-FR" dirty="0"/>
              <a:t>, 577, 89–94. </a:t>
            </a:r>
            <a:r>
              <a:rPr lang="fr-FR" dirty="0">
                <a:hlinkClick r:id="rId3"/>
              </a:rPr>
              <a:t>doi:10.1038/s41586-019-1799-6</a:t>
            </a:r>
            <a:endParaRPr lang="fr-FR" dirty="0"/>
          </a:p>
          <a:p>
            <a:pPr marL="0" indent="0" fontAlgn="base">
              <a:buNone/>
            </a:pPr>
            <a:r>
              <a:rPr lang="fr-FR" dirty="0" err="1"/>
              <a:t>Viceconti</a:t>
            </a:r>
            <a:r>
              <a:rPr lang="fr-FR" dirty="0"/>
              <a:t>, M., </a:t>
            </a:r>
            <a:r>
              <a:rPr lang="fr-FR" i="1" dirty="0"/>
              <a:t>et al.</a:t>
            </a:r>
            <a:r>
              <a:rPr lang="fr-FR" dirty="0"/>
              <a:t> (2020). </a:t>
            </a:r>
            <a:r>
              <a:rPr lang="fr-FR" dirty="0" err="1"/>
              <a:t>Credibility</a:t>
            </a:r>
            <a:r>
              <a:rPr lang="fr-FR" dirty="0"/>
              <a:t> of in silico trials in </a:t>
            </a:r>
            <a:r>
              <a:rPr lang="fr-FR" dirty="0" err="1"/>
              <a:t>medical</a:t>
            </a:r>
            <a:r>
              <a:rPr lang="fr-FR" dirty="0"/>
              <a:t> </a:t>
            </a:r>
            <a:r>
              <a:rPr lang="fr-FR" dirty="0" err="1"/>
              <a:t>device</a:t>
            </a:r>
            <a:r>
              <a:rPr lang="fr-FR" dirty="0"/>
              <a:t> </a:t>
            </a:r>
            <a:r>
              <a:rPr lang="fr-FR" dirty="0" err="1"/>
              <a:t>development</a:t>
            </a:r>
            <a:r>
              <a:rPr lang="fr-FR" dirty="0"/>
              <a:t>. </a:t>
            </a:r>
            <a:r>
              <a:rPr lang="fr-FR" i="1" dirty="0"/>
              <a:t>Nature </a:t>
            </a:r>
            <a:r>
              <a:rPr lang="fr-FR" i="1" dirty="0" err="1"/>
              <a:t>Biomedical</a:t>
            </a:r>
            <a:r>
              <a:rPr lang="fr-FR" i="1" dirty="0"/>
              <a:t> Engineering</a:t>
            </a:r>
            <a:r>
              <a:rPr lang="fr-FR" dirty="0"/>
              <a:t>, 4, 10–24. </a:t>
            </a:r>
            <a:r>
              <a:rPr lang="fr-FR" dirty="0">
                <a:hlinkClick r:id="rId4"/>
              </a:rPr>
              <a:t>doi:10.1038/s41551-019-0497-z</a:t>
            </a:r>
            <a:endParaRPr lang="fr-FR" dirty="0"/>
          </a:p>
          <a:p>
            <a:pPr marL="0" indent="0" fontAlgn="base">
              <a:buNone/>
            </a:pPr>
            <a:r>
              <a:rPr lang="fr-FR" dirty="0"/>
              <a:t>Taylor, C. A., &amp; </a:t>
            </a:r>
            <a:r>
              <a:rPr lang="fr-FR" dirty="0" err="1"/>
              <a:t>Figueroa</a:t>
            </a:r>
            <a:r>
              <a:rPr lang="fr-FR" dirty="0"/>
              <a:t>, C. A. (2009). Patient-</a:t>
            </a:r>
            <a:r>
              <a:rPr lang="fr-FR" dirty="0" err="1"/>
              <a:t>specific</a:t>
            </a:r>
            <a:r>
              <a:rPr lang="fr-FR" dirty="0"/>
              <a:t> </a:t>
            </a:r>
            <a:r>
              <a:rPr lang="fr-FR" dirty="0" err="1"/>
              <a:t>modeling</a:t>
            </a:r>
            <a:r>
              <a:rPr lang="fr-FR" dirty="0"/>
              <a:t> of </a:t>
            </a:r>
            <a:r>
              <a:rPr lang="fr-FR" dirty="0" err="1"/>
              <a:t>cardiovascular</a:t>
            </a:r>
            <a:r>
              <a:rPr lang="fr-FR" dirty="0"/>
              <a:t> </a:t>
            </a:r>
            <a:r>
              <a:rPr lang="fr-FR" dirty="0" err="1"/>
              <a:t>mechanics</a:t>
            </a:r>
            <a:r>
              <a:rPr lang="fr-FR" dirty="0"/>
              <a:t>. </a:t>
            </a:r>
            <a:r>
              <a:rPr lang="fr-FR" i="1" dirty="0" err="1"/>
              <a:t>Annual</a:t>
            </a:r>
            <a:r>
              <a:rPr lang="fr-FR" i="1" dirty="0"/>
              <a:t> </a:t>
            </a:r>
            <a:r>
              <a:rPr lang="fr-FR" i="1" dirty="0" err="1"/>
              <a:t>Review</a:t>
            </a:r>
            <a:r>
              <a:rPr lang="fr-FR" i="1" dirty="0"/>
              <a:t> of </a:t>
            </a:r>
            <a:r>
              <a:rPr lang="fr-FR" i="1" dirty="0" err="1"/>
              <a:t>Biomedical</a:t>
            </a:r>
            <a:r>
              <a:rPr lang="fr-FR" i="1" dirty="0"/>
              <a:t> Engineering</a:t>
            </a:r>
            <a:r>
              <a:rPr lang="fr-FR" dirty="0"/>
              <a:t>, 11, 109–134. </a:t>
            </a:r>
            <a:r>
              <a:rPr lang="fr-FR" dirty="0">
                <a:hlinkClick r:id="rId5"/>
              </a:rPr>
              <a:t>doi:10.1146/annurev.bioeng.10.061807.160521</a:t>
            </a:r>
            <a:endParaRPr lang="fr-FR" dirty="0"/>
          </a:p>
          <a:p>
            <a:pPr marL="0" indent="0" fontAlgn="base">
              <a:buNone/>
            </a:pPr>
            <a:r>
              <a:rPr lang="fr-FR" dirty="0" err="1"/>
              <a:t>Jumper</a:t>
            </a:r>
            <a:r>
              <a:rPr lang="fr-FR" dirty="0"/>
              <a:t>, J., </a:t>
            </a:r>
            <a:r>
              <a:rPr lang="fr-FR" i="1" dirty="0"/>
              <a:t>et al.</a:t>
            </a:r>
            <a:r>
              <a:rPr lang="fr-FR" dirty="0"/>
              <a:t> (2021). </a:t>
            </a:r>
            <a:r>
              <a:rPr lang="fr-FR" dirty="0" err="1"/>
              <a:t>Highly</a:t>
            </a:r>
            <a:r>
              <a:rPr lang="fr-FR" dirty="0"/>
              <a:t> </a:t>
            </a:r>
            <a:r>
              <a:rPr lang="fr-FR" dirty="0" err="1"/>
              <a:t>accurate</a:t>
            </a:r>
            <a:r>
              <a:rPr lang="fr-FR" dirty="0"/>
              <a:t> </a:t>
            </a:r>
            <a:r>
              <a:rPr lang="fr-FR" dirty="0" err="1"/>
              <a:t>protein</a:t>
            </a:r>
            <a:r>
              <a:rPr lang="fr-FR" dirty="0"/>
              <a:t> structure </a:t>
            </a:r>
            <a:r>
              <a:rPr lang="fr-FR" dirty="0" err="1"/>
              <a:t>prediction</a:t>
            </a:r>
            <a:r>
              <a:rPr lang="fr-FR" dirty="0"/>
              <a:t> </a:t>
            </a:r>
            <a:r>
              <a:rPr lang="fr-FR" dirty="0" err="1"/>
              <a:t>with</a:t>
            </a:r>
            <a:r>
              <a:rPr lang="fr-FR" dirty="0"/>
              <a:t> </a:t>
            </a:r>
            <a:r>
              <a:rPr lang="fr-FR" dirty="0" err="1"/>
              <a:t>AlphaFold</a:t>
            </a:r>
            <a:r>
              <a:rPr lang="fr-FR" dirty="0"/>
              <a:t>. </a:t>
            </a:r>
            <a:r>
              <a:rPr lang="fr-FR" i="1" dirty="0"/>
              <a:t>Nature</a:t>
            </a:r>
            <a:r>
              <a:rPr lang="fr-FR" dirty="0"/>
              <a:t>, 596, 583–589. </a:t>
            </a:r>
            <a:r>
              <a:rPr lang="fr-FR" dirty="0">
                <a:hlinkClick r:id="rId6"/>
              </a:rPr>
              <a:t>doi:10.1038/s41586-021-03819-2</a:t>
            </a:r>
            <a:endParaRPr lang="fr-FR" dirty="0"/>
          </a:p>
          <a:p>
            <a:pPr marL="0" indent="0" fontAlgn="base">
              <a:buNone/>
            </a:pPr>
            <a:r>
              <a:rPr lang="fr-FR" dirty="0" err="1"/>
              <a:t>Topol</a:t>
            </a:r>
            <a:r>
              <a:rPr lang="fr-FR" dirty="0"/>
              <a:t>, E. J. (2019). High-performance </a:t>
            </a:r>
            <a:r>
              <a:rPr lang="fr-FR" dirty="0" err="1"/>
              <a:t>medicine</a:t>
            </a:r>
            <a:r>
              <a:rPr lang="fr-FR" dirty="0"/>
              <a:t>: the convergence of </a:t>
            </a:r>
            <a:r>
              <a:rPr lang="fr-FR" dirty="0" err="1"/>
              <a:t>human</a:t>
            </a:r>
            <a:r>
              <a:rPr lang="fr-FR" dirty="0"/>
              <a:t> and </a:t>
            </a:r>
            <a:r>
              <a:rPr lang="fr-FR" dirty="0" err="1"/>
              <a:t>artificial</a:t>
            </a:r>
            <a:r>
              <a:rPr lang="fr-FR" dirty="0"/>
              <a:t> intelligence. </a:t>
            </a:r>
            <a:r>
              <a:rPr lang="fr-FR" i="1" dirty="0"/>
              <a:t>Nature </a:t>
            </a:r>
            <a:r>
              <a:rPr lang="fr-FR" i="1" dirty="0" err="1"/>
              <a:t>Medicine</a:t>
            </a:r>
            <a:r>
              <a:rPr lang="fr-FR" dirty="0"/>
              <a:t>, 25, 44–56. </a:t>
            </a:r>
            <a:r>
              <a:rPr lang="fr-FR" dirty="0">
                <a:hlinkClick r:id="rId7"/>
              </a:rPr>
              <a:t>doi:10.1038/s41591-018-0300-7</a:t>
            </a:r>
            <a:endParaRPr lang="fr-FR" dirty="0"/>
          </a:p>
          <a:p>
            <a:pPr marL="0" indent="0" fontAlgn="base">
              <a:buNone/>
            </a:pPr>
            <a:r>
              <a:rPr lang="fr-FR" dirty="0" err="1"/>
              <a:t>GlobalData</a:t>
            </a:r>
            <a:r>
              <a:rPr lang="fr-FR" dirty="0"/>
              <a:t>. (2024). </a:t>
            </a:r>
            <a:r>
              <a:rPr lang="fr-FR" i="1" dirty="0" err="1"/>
              <a:t>Medical</a:t>
            </a:r>
            <a:r>
              <a:rPr lang="fr-FR" i="1" dirty="0"/>
              <a:t> </a:t>
            </a:r>
            <a:r>
              <a:rPr lang="fr-FR" i="1" dirty="0" err="1"/>
              <a:t>Devices</a:t>
            </a:r>
            <a:r>
              <a:rPr lang="fr-FR" i="1" dirty="0"/>
              <a:t> </a:t>
            </a:r>
            <a:r>
              <a:rPr lang="fr-FR" i="1" dirty="0" err="1"/>
              <a:t>Market</a:t>
            </a:r>
            <a:r>
              <a:rPr lang="fr-FR" i="1" dirty="0"/>
              <a:t> Report 2024</a:t>
            </a:r>
            <a:r>
              <a:rPr lang="fr-FR" dirty="0"/>
              <a:t>. </a:t>
            </a:r>
            <a:r>
              <a:rPr lang="fr-FR" dirty="0" err="1"/>
              <a:t>GlobalData</a:t>
            </a:r>
            <a:r>
              <a:rPr lang="fr-FR" dirty="0"/>
              <a:t> Plc, Londres.</a:t>
            </a:r>
          </a:p>
          <a:p>
            <a:pPr marL="0" indent="0" fontAlgn="base">
              <a:buNone/>
            </a:pPr>
            <a:r>
              <a:rPr lang="fr-FR" dirty="0"/>
              <a:t>Organisation mondiale de la Santé (OMS). (2023). </a:t>
            </a:r>
            <a:r>
              <a:rPr lang="fr-FR" i="1" dirty="0"/>
              <a:t>Dispositifs médicaux — Priorités mondiales</a:t>
            </a:r>
            <a:r>
              <a:rPr lang="fr-FR" dirty="0"/>
              <a:t>. </a:t>
            </a:r>
            <a:r>
              <a:rPr lang="fr-FR" dirty="0">
                <a:hlinkClick r:id="rId8"/>
              </a:rPr>
              <a:t>who.int/</a:t>
            </a:r>
            <a:r>
              <a:rPr lang="fr-FR" dirty="0" err="1">
                <a:hlinkClick r:id="rId8"/>
              </a:rPr>
              <a:t>health</a:t>
            </a:r>
            <a:r>
              <a:rPr lang="fr-FR" dirty="0">
                <a:hlinkClick r:id="rId8"/>
              </a:rPr>
              <a:t>-topics/</a:t>
            </a:r>
            <a:r>
              <a:rPr lang="fr-FR" dirty="0" err="1">
                <a:hlinkClick r:id="rId8"/>
              </a:rPr>
              <a:t>medical-devices</a:t>
            </a:r>
            <a:endParaRPr lang="fr-FR" dirty="0"/>
          </a:p>
          <a:p>
            <a:endParaRPr lang="fr-FR" dirty="0"/>
          </a:p>
        </p:txBody>
      </p:sp>
      <p:sp>
        <p:nvSpPr>
          <p:cNvPr id="5" name="Slide Number Placeholder 4"/>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3140498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E09D1A-0C4B-5B3D-BA73-FF8ED5F37816}"/>
              </a:ext>
            </a:extLst>
          </p:cNvPr>
          <p:cNvSpPr>
            <a:spLocks noGrp="1"/>
          </p:cNvSpPr>
          <p:nvPr>
            <p:ph type="title"/>
          </p:nvPr>
        </p:nvSpPr>
        <p:spPr>
          <a:xfrm>
            <a:off x="786442" y="603849"/>
            <a:ext cx="2966047" cy="596502"/>
          </a:xfrm>
        </p:spPr>
        <p:txBody>
          <a:bodyPr>
            <a:normAutofit fontScale="90000"/>
          </a:bodyPr>
          <a:lstStyle/>
          <a:p>
            <a:r>
              <a:rPr lang="fr-FR" dirty="0"/>
              <a:t>Sommaire </a:t>
            </a:r>
          </a:p>
        </p:txBody>
      </p:sp>
      <p:sp>
        <p:nvSpPr>
          <p:cNvPr id="3" name="Espace réservé du contenu 2">
            <a:extLst>
              <a:ext uri="{FF2B5EF4-FFF2-40B4-BE49-F238E27FC236}">
                <a16:creationId xmlns:a16="http://schemas.microsoft.com/office/drawing/2014/main" xmlns="" id="{D7426BAE-0258-95E8-BE6B-2EC5E03F0E56}"/>
              </a:ext>
            </a:extLst>
          </p:cNvPr>
          <p:cNvSpPr>
            <a:spLocks noGrp="1"/>
          </p:cNvSpPr>
          <p:nvPr>
            <p:ph idx="1"/>
          </p:nvPr>
        </p:nvSpPr>
        <p:spPr>
          <a:xfrm>
            <a:off x="905774" y="1200351"/>
            <a:ext cx="10550105" cy="5053800"/>
          </a:xfrm>
        </p:spPr>
        <p:txBody>
          <a:bodyPr>
            <a:normAutofit lnSpcReduction="10000"/>
          </a:bodyPr>
          <a:lstStyle/>
          <a:p>
            <a:pPr marL="0" indent="0">
              <a:buNone/>
            </a:pPr>
            <a:r>
              <a:rPr lang="fr-FR" sz="2400" dirty="0">
                <a:latin typeface="Times New Roman" panose="02020603050405020304" pitchFamily="18" charset="0"/>
                <a:cs typeface="Times New Roman" panose="02020603050405020304" pitchFamily="18" charset="0"/>
              </a:rPr>
              <a:t>I-Définition de l’ingénierie Médicale</a:t>
            </a:r>
            <a:r>
              <a:rPr lang="fr-FR" dirty="0">
                <a:latin typeface="Times New Roman" panose="02020603050405020304" pitchFamily="18" charset="0"/>
                <a:cs typeface="Times New Roman" panose="02020603050405020304" pitchFamily="18" charset="0"/>
              </a:rPr>
              <a:t> </a:t>
            </a:r>
          </a:p>
          <a:p>
            <a:pPr marL="0" indent="0">
              <a:buNone/>
            </a:pPr>
            <a:r>
              <a:rPr lang="fr-FR" dirty="0">
                <a:latin typeface="Times New Roman" panose="02020603050405020304" pitchFamily="18" charset="0"/>
                <a:cs typeface="Times New Roman" panose="02020603050405020304" pitchFamily="18" charset="0"/>
              </a:rPr>
              <a:t>II- </a:t>
            </a:r>
            <a:r>
              <a:rPr lang="fr-FR" sz="2400" dirty="0">
                <a:latin typeface="Times New Roman" panose="02020603050405020304" pitchFamily="18" charset="0"/>
                <a:cs typeface="Times New Roman" panose="02020603050405020304" pitchFamily="18" charset="0"/>
              </a:rPr>
              <a:t>Domaine d’application</a:t>
            </a: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Dispositif médicale </a:t>
            </a: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Robotique chirurgicale </a:t>
            </a:r>
          </a:p>
          <a:p>
            <a:pPr marL="0" indent="0">
              <a:buNone/>
            </a:pPr>
            <a:r>
              <a:rPr lang="fr-FR" sz="1800" dirty="0">
                <a:latin typeface="Times New Roman" panose="02020603050405020304" pitchFamily="18" charset="0"/>
                <a:cs typeface="Times New Roman" panose="02020603050405020304" pitchFamily="18" charset="0"/>
              </a:rPr>
              <a:t>III- </a:t>
            </a:r>
            <a:r>
              <a:rPr lang="fr-FR" sz="2400" dirty="0">
                <a:latin typeface="Times New Roman" panose="02020603050405020304" pitchFamily="18" charset="0"/>
                <a:cs typeface="Times New Roman" panose="02020603050405020304" pitchFamily="18" charset="0"/>
              </a:rPr>
              <a:t>Biomatériaux et leurs applications </a:t>
            </a: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Définition des biomatériaux </a:t>
            </a:r>
          </a:p>
          <a:p>
            <a:pPr>
              <a:buFont typeface="Arial" panose="020B0604020202020204" pitchFamily="34" charset="0"/>
              <a:buChar char="•"/>
            </a:pPr>
            <a:r>
              <a:rPr lang="fr-FR" sz="1800" dirty="0" smtClean="0">
                <a:latin typeface="Times New Roman" panose="02020603050405020304" pitchFamily="18" charset="0"/>
                <a:cs typeface="Times New Roman" panose="02020603050405020304" pitchFamily="18" charset="0"/>
              </a:rPr>
              <a:t>Types de biomatériaux</a:t>
            </a:r>
            <a:endParaRPr lang="fr-FR" sz="1800" dirty="0">
              <a:latin typeface="Times New Roman" panose="02020603050405020304" pitchFamily="18" charset="0"/>
              <a:cs typeface="Times New Roman" panose="02020603050405020304" pitchFamily="18" charset="0"/>
            </a:endParaRPr>
          </a:p>
          <a:p>
            <a:pPr marL="0" indent="0">
              <a:buNone/>
            </a:pPr>
            <a:r>
              <a:rPr lang="fr-FR" sz="1800" dirty="0">
                <a:latin typeface="Times New Roman" panose="02020603050405020304" pitchFamily="18" charset="0"/>
                <a:cs typeface="Times New Roman" panose="02020603050405020304" pitchFamily="18" charset="0"/>
              </a:rPr>
              <a:t>IV- </a:t>
            </a:r>
            <a:r>
              <a:rPr lang="fr-FR" sz="2400" dirty="0">
                <a:latin typeface="Times New Roman" panose="02020603050405020304" pitchFamily="18" charset="0"/>
                <a:cs typeface="Times New Roman" panose="02020603050405020304" pitchFamily="18" charset="0"/>
              </a:rPr>
              <a:t>Modélisation et simulation en médecine personnalisée</a:t>
            </a: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Simulations de traitement et </a:t>
            </a:r>
            <a:r>
              <a:rPr lang="fr-FR" sz="1800" dirty="0" smtClean="0">
                <a:latin typeface="Times New Roman" panose="02020603050405020304" pitchFamily="18" charset="0"/>
                <a:cs typeface="Times New Roman" panose="02020603050405020304" pitchFamily="18" charset="0"/>
              </a:rPr>
              <a:t>d'opérations</a:t>
            </a:r>
          </a:p>
          <a:p>
            <a:pPr>
              <a:buFont typeface="Arial" panose="020B0604020202020204" pitchFamily="34" charset="0"/>
              <a:buChar char="•"/>
            </a:pPr>
            <a:r>
              <a:rPr lang="fr-FR" sz="1800" dirty="0" smtClean="0">
                <a:latin typeface="Times New Roman" panose="02020603050405020304" pitchFamily="18" charset="0"/>
                <a:cs typeface="Times New Roman" panose="02020603050405020304" pitchFamily="18" charset="0"/>
              </a:rPr>
              <a:t>Méthode des éléments finis </a:t>
            </a:r>
            <a:endParaRPr lang="fr-FR"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Adaptation des soins en fonction des patients </a:t>
            </a:r>
          </a:p>
          <a:p>
            <a:pPr marL="0" indent="0">
              <a:buNone/>
            </a:pPr>
            <a:r>
              <a:rPr lang="fr-FR" sz="2600" dirty="0">
                <a:latin typeface="Times New Roman" panose="02020603050405020304" pitchFamily="18" charset="0"/>
                <a:cs typeface="Times New Roman" panose="02020603050405020304" pitchFamily="18" charset="0"/>
              </a:rPr>
              <a:t>V- Enjeux et avantages  </a:t>
            </a:r>
          </a:p>
          <a:p>
            <a:pPr marL="0" indent="0">
              <a:buNone/>
            </a:pPr>
            <a:endParaRPr lang="fr-FR" dirty="0"/>
          </a:p>
          <a:p>
            <a:pPr>
              <a:buFont typeface="Arial" panose="020B0604020202020204" pitchFamily="34" charset="0"/>
              <a:buChar char="•"/>
            </a:pPr>
            <a:endParaRPr lang="fr-FR" dirty="0"/>
          </a:p>
          <a:p>
            <a:pPr marL="0" indent="0">
              <a:buNone/>
            </a:pPr>
            <a:endParaRPr lang="fr-FR" dirty="0"/>
          </a:p>
          <a:p>
            <a:pPr>
              <a:buFont typeface="Arial" panose="020B0604020202020204" pitchFamily="34" charset="0"/>
              <a:buChar char="•"/>
            </a:pPr>
            <a:endParaRPr lang="fr-FR" dirty="0"/>
          </a:p>
        </p:txBody>
      </p:sp>
      <p:sp>
        <p:nvSpPr>
          <p:cNvPr id="5" name="Slide Number Placeholder 4"/>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3905123169"/>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A852FD-0AAB-B069-F7A7-1898D01FAEB1}"/>
              </a:ext>
            </a:extLst>
          </p:cNvPr>
          <p:cNvSpPr>
            <a:spLocks noGrp="1"/>
          </p:cNvSpPr>
          <p:nvPr>
            <p:ph type="title"/>
          </p:nvPr>
        </p:nvSpPr>
        <p:spPr>
          <a:xfrm>
            <a:off x="2451342" y="861363"/>
            <a:ext cx="6537382" cy="881174"/>
          </a:xfrm>
        </p:spPr>
        <p:txBody>
          <a:bodyPr/>
          <a:lstStyle/>
          <a:p>
            <a:r>
              <a:rPr lang="fr-FR" dirty="0"/>
              <a:t>Introduction </a:t>
            </a:r>
          </a:p>
        </p:txBody>
      </p:sp>
      <p:sp>
        <p:nvSpPr>
          <p:cNvPr id="3" name="Espace réservé du contenu 2">
            <a:extLst>
              <a:ext uri="{FF2B5EF4-FFF2-40B4-BE49-F238E27FC236}">
                <a16:creationId xmlns:a16="http://schemas.microsoft.com/office/drawing/2014/main" xmlns="" id="{4D6C4A65-02FB-4062-8020-A66CD99F6130}"/>
              </a:ext>
            </a:extLst>
          </p:cNvPr>
          <p:cNvSpPr>
            <a:spLocks noGrp="1"/>
          </p:cNvSpPr>
          <p:nvPr>
            <p:ph idx="1"/>
          </p:nvPr>
        </p:nvSpPr>
        <p:spPr>
          <a:xfrm>
            <a:off x="919435" y="1932318"/>
            <a:ext cx="9601196" cy="3318936"/>
          </a:xfrm>
        </p:spPr>
        <p:txBody>
          <a:bodyPr>
            <a:normAutofit/>
          </a:bodyPr>
          <a:lstStyle/>
          <a:p>
            <a:pPr marL="0" indent="0">
              <a:buNone/>
            </a:pPr>
            <a:r>
              <a:rPr lang="fr-FR" sz="2000" dirty="0">
                <a:latin typeface="Times New Roman" panose="02020603050405020304" pitchFamily="18" charset="0"/>
                <a:cs typeface="Times New Roman" panose="02020603050405020304" pitchFamily="18" charset="0"/>
              </a:rPr>
              <a:t>Aujourd’hui, la médecine ne se limite plus seulement aux médecins et aux médicaments. Elle travaille de plus en plus avec la technologie. C’est dans ce contexte qu’intervient l’ingénierie médicale.</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Cette discipline combine les sciences, comme la physique ou l’informatique, avec la médecine pour créer des solutions innovantes. Par exemple, elle permet de concevoir des prothèses, des appareils d’imagerie ou encore des outils pour aider les chirurgiens.</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Grâce à ces avancées, les soins deviennent plus précis, plus efficaces et mieux adaptés aux patients.</a:t>
            </a:r>
          </a:p>
          <a:p>
            <a:pPr marL="0" indent="0">
              <a:buNone/>
            </a:pPr>
            <a:endParaRPr lang="fr-FR" dirty="0"/>
          </a:p>
        </p:txBody>
      </p:sp>
      <p:sp>
        <p:nvSpPr>
          <p:cNvPr id="5" name="Slide Number Placeholder 4"/>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1790850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FB0927-7AD8-ED78-540D-11A11109E851}"/>
              </a:ext>
            </a:extLst>
          </p:cNvPr>
          <p:cNvSpPr>
            <a:spLocks noGrp="1"/>
          </p:cNvSpPr>
          <p:nvPr>
            <p:ph type="title"/>
          </p:nvPr>
        </p:nvSpPr>
        <p:spPr>
          <a:xfrm>
            <a:off x="70449" y="132669"/>
            <a:ext cx="6241816" cy="1371600"/>
          </a:xfrm>
        </p:spPr>
        <p:txBody>
          <a:bodyPr/>
          <a:lstStyle/>
          <a:p>
            <a:r>
              <a:rPr lang="fr-FR" dirty="0">
                <a:latin typeface="Times New Roman" panose="02020603050405020304" pitchFamily="18" charset="0"/>
                <a:cs typeface="Times New Roman" panose="02020603050405020304" pitchFamily="18" charset="0"/>
              </a:rPr>
              <a:t>I- définition de l’ingénierie médicale </a:t>
            </a:r>
          </a:p>
        </p:txBody>
      </p:sp>
      <p:pic>
        <p:nvPicPr>
          <p:cNvPr id="8" name="Espace réservé pour une image  7" descr="Une image contenant habits, personne, intérieur, Technicien&#10;&#10;Le contenu généré par l’IA peut être incorrect.">
            <a:extLst>
              <a:ext uri="{FF2B5EF4-FFF2-40B4-BE49-F238E27FC236}">
                <a16:creationId xmlns:a16="http://schemas.microsoft.com/office/drawing/2014/main" xmlns="" id="{2064F965-4791-78DD-BC74-C345E38930FB}"/>
              </a:ext>
            </a:extLst>
          </p:cNvPr>
          <p:cNvPicPr>
            <a:picLocks noGrp="1" noChangeAspect="1"/>
          </p:cNvPicPr>
          <p:nvPr>
            <p:ph type="pic" idx="1"/>
          </p:nvPr>
        </p:nvPicPr>
        <p:blipFill>
          <a:blip r:embed="rId2"/>
          <a:srcRect l="3683" r="3683"/>
          <a:stretch>
            <a:fillRect/>
          </a:stretch>
        </p:blipFill>
        <p:spPr>
          <a:xfrm>
            <a:off x="7315201" y="1041400"/>
            <a:ext cx="3842978" cy="4775200"/>
          </a:xfrm>
        </p:spPr>
      </p:pic>
      <p:sp>
        <p:nvSpPr>
          <p:cNvPr id="3" name="Espace réservé du contenu 2">
            <a:extLst>
              <a:ext uri="{FF2B5EF4-FFF2-40B4-BE49-F238E27FC236}">
                <a16:creationId xmlns:a16="http://schemas.microsoft.com/office/drawing/2014/main" xmlns="" id="{79DC9BC9-9408-0E9E-569C-269222CDA561}"/>
              </a:ext>
            </a:extLst>
          </p:cNvPr>
          <p:cNvSpPr>
            <a:spLocks noGrp="1"/>
          </p:cNvSpPr>
          <p:nvPr>
            <p:ph type="body" sz="half" idx="2"/>
          </p:nvPr>
        </p:nvSpPr>
        <p:spPr>
          <a:xfrm>
            <a:off x="0" y="2082239"/>
            <a:ext cx="6241816" cy="1828800"/>
          </a:xfrm>
        </p:spPr>
        <p:txBody>
          <a:bodyPr>
            <a:noAutofit/>
          </a:bodyPr>
          <a:lstStyle/>
          <a:p>
            <a:pPr marL="0" indent="0">
              <a:buNone/>
            </a:pPr>
            <a:r>
              <a:rPr lang="fr-FR" sz="2000" dirty="0">
                <a:latin typeface="Times New Roman" panose="02020603050405020304" pitchFamily="18" charset="0"/>
                <a:cs typeface="Times New Roman" panose="02020603050405020304" pitchFamily="18" charset="0"/>
              </a:rPr>
              <a:t>L’ingénierie médicale est une discipline qui combine les sciences de l’ingénieur (comme la physique, l’informatique ou la mécanique) avec la médecine.</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Son objectif est de concevoir et développer des technologies, des dispositifs et des outils pour améliorer le diagnostic, le traitement et le suivi des patients.</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31457716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5955BC4-FCBC-7C27-277B-D014EBF79A2A}"/>
              </a:ext>
            </a:extLst>
          </p:cNvPr>
          <p:cNvSpPr>
            <a:spLocks noGrp="1"/>
          </p:cNvSpPr>
          <p:nvPr>
            <p:ph type="title"/>
          </p:nvPr>
        </p:nvSpPr>
        <p:spPr>
          <a:xfrm>
            <a:off x="0" y="71434"/>
            <a:ext cx="5436674" cy="1574808"/>
          </a:xfrm>
        </p:spPr>
        <p:txBody>
          <a:bodyPr>
            <a:normAutofit/>
          </a:bodyPr>
          <a:lstStyle/>
          <a:p>
            <a:r>
              <a:rPr lang="fr-FR" sz="4000" dirty="0"/>
              <a:t>II- Domaine d’application </a:t>
            </a:r>
          </a:p>
        </p:txBody>
      </p:sp>
      <p:pic>
        <p:nvPicPr>
          <p:cNvPr id="17" name="Espace réservé pour une image  16" descr="Une image contenant Équipement médical, intérieur, mur, médical&#10;&#10;Le contenu généré par l’IA peut être incorrect.">
            <a:extLst>
              <a:ext uri="{FF2B5EF4-FFF2-40B4-BE49-F238E27FC236}">
                <a16:creationId xmlns:a16="http://schemas.microsoft.com/office/drawing/2014/main" xmlns="" id="{4440A809-CE2D-7448-D8BD-87E77742A2CF}"/>
              </a:ext>
            </a:extLst>
          </p:cNvPr>
          <p:cNvPicPr>
            <a:picLocks noGrp="1" noChangeAspect="1"/>
          </p:cNvPicPr>
          <p:nvPr>
            <p:ph type="pic" idx="1"/>
          </p:nvPr>
        </p:nvPicPr>
        <p:blipFill>
          <a:blip r:embed="rId2"/>
          <a:srcRect l="26781" r="26781"/>
          <a:stretch>
            <a:fillRect/>
          </a:stretch>
        </p:blipFill>
        <p:spPr>
          <a:xfrm>
            <a:off x="6323162" y="858838"/>
            <a:ext cx="5227608" cy="5056690"/>
          </a:xfrm>
        </p:spPr>
      </p:pic>
      <p:sp>
        <p:nvSpPr>
          <p:cNvPr id="4" name="Espace réservé du texte 3">
            <a:extLst>
              <a:ext uri="{FF2B5EF4-FFF2-40B4-BE49-F238E27FC236}">
                <a16:creationId xmlns:a16="http://schemas.microsoft.com/office/drawing/2014/main" xmlns="" id="{91C19278-150D-9B40-1BBE-1D1CD21F3BFC}"/>
              </a:ext>
            </a:extLst>
          </p:cNvPr>
          <p:cNvSpPr>
            <a:spLocks noGrp="1"/>
          </p:cNvSpPr>
          <p:nvPr>
            <p:ph type="body" sz="half" idx="2"/>
          </p:nvPr>
        </p:nvSpPr>
        <p:spPr>
          <a:xfrm>
            <a:off x="313429" y="1703715"/>
            <a:ext cx="6219645" cy="4956365"/>
          </a:xfrm>
        </p:spPr>
        <p:txBody>
          <a:bodyPr>
            <a:normAutofit fontScale="92500" lnSpcReduction="10000"/>
          </a:bodyPr>
          <a:lstStyle/>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Les dispositifs médicales </a:t>
            </a:r>
          </a:p>
          <a:p>
            <a:pPr marL="342900" indent="-342900">
              <a:buFontTx/>
              <a:buChar char="-"/>
            </a:pPr>
            <a:r>
              <a:rPr lang="fr-FR" sz="2000" dirty="0">
                <a:latin typeface="Times New Roman" panose="02020603050405020304" pitchFamily="18" charset="0"/>
                <a:cs typeface="Times New Roman" panose="02020603050405020304" pitchFamily="18" charset="0"/>
              </a:rPr>
              <a:t>Définition </a:t>
            </a:r>
          </a:p>
          <a:p>
            <a:r>
              <a:rPr lang="fr-FR" sz="2000" dirty="0">
                <a:latin typeface="Times New Roman" panose="02020603050405020304" pitchFamily="18" charset="0"/>
                <a:cs typeface="Times New Roman" panose="02020603050405020304" pitchFamily="18" charset="0"/>
              </a:rPr>
              <a:t>Les dispositifs médicaux sont des équipements ou des instruments utilisés par les professionnels de santé pour </a:t>
            </a:r>
            <a:r>
              <a:rPr lang="fr-FR" sz="2000" b="1" dirty="0">
                <a:latin typeface="Times New Roman" panose="02020603050405020304" pitchFamily="18" charset="0"/>
                <a:cs typeface="Times New Roman" panose="02020603050405020304" pitchFamily="18" charset="0"/>
              </a:rPr>
              <a:t>diagnostiquer, surveiller ou traiter des patients</a:t>
            </a:r>
            <a:r>
              <a:rPr lang="fr-FR" sz="2000" dirty="0">
                <a:latin typeface="Times New Roman" panose="02020603050405020304" pitchFamily="18" charset="0"/>
                <a:cs typeface="Times New Roman" panose="02020603050405020304" pitchFamily="18" charset="0"/>
              </a:rPr>
              <a:t>.</a:t>
            </a:r>
          </a:p>
          <a:p>
            <a:pPr marL="342900" indent="-342900">
              <a:buFontTx/>
              <a:buChar char="-"/>
            </a:pPr>
            <a:r>
              <a:rPr lang="fr-FR" sz="2000" dirty="0">
                <a:latin typeface="Times New Roman" panose="02020603050405020304" pitchFamily="18" charset="0"/>
                <a:cs typeface="Times New Roman" panose="02020603050405020304" pitchFamily="18" charset="0"/>
              </a:rPr>
              <a:t>Exemples </a:t>
            </a:r>
          </a:p>
          <a:p>
            <a:r>
              <a:rPr lang="fr-FR" sz="2200" dirty="0">
                <a:latin typeface="Times New Roman" panose="02020603050405020304" pitchFamily="18" charset="0"/>
                <a:cs typeface="Times New Roman" panose="02020603050405020304" pitchFamily="18" charset="0"/>
              </a:rPr>
              <a:t>Appareils d’imagerie (scanner, IRM) </a:t>
            </a:r>
          </a:p>
          <a:p>
            <a:r>
              <a:rPr lang="fr-FR" sz="2200" dirty="0">
                <a:latin typeface="Times New Roman" panose="02020603050405020304" pitchFamily="18" charset="0"/>
                <a:cs typeface="Times New Roman" panose="02020603050405020304" pitchFamily="18" charset="0"/>
              </a:rPr>
              <a:t>Pacemakers (stimulateurs cardiaques) </a:t>
            </a:r>
          </a:p>
          <a:p>
            <a:r>
              <a:rPr lang="fr-FR" sz="2200" dirty="0">
                <a:latin typeface="Times New Roman" panose="02020603050405020304" pitchFamily="18" charset="0"/>
                <a:cs typeface="Times New Roman" panose="02020603050405020304" pitchFamily="18" charset="0"/>
              </a:rPr>
              <a:t>Prothèses (hanche, genou…) </a:t>
            </a:r>
          </a:p>
          <a:p>
            <a:r>
              <a:rPr lang="fr-FR" sz="2200" dirty="0">
                <a:latin typeface="Times New Roman" panose="02020603050405020304" pitchFamily="18" charset="0"/>
                <a:cs typeface="Times New Roman" panose="02020603050405020304" pitchFamily="18" charset="0"/>
              </a:rPr>
              <a:t>Thermomètres, tensiomètres </a:t>
            </a:r>
          </a:p>
          <a:p>
            <a:r>
              <a:rPr lang="fr-FR" sz="2200" dirty="0">
                <a:latin typeface="Times New Roman" panose="02020603050405020304" pitchFamily="18" charset="0"/>
                <a:cs typeface="Times New Roman" panose="02020603050405020304" pitchFamily="18" charset="0"/>
              </a:rPr>
              <a:t>-Rôles </a:t>
            </a:r>
          </a:p>
          <a:p>
            <a:r>
              <a:rPr lang="fr-FR" sz="2200" dirty="0">
                <a:latin typeface="Times New Roman" panose="02020603050405020304" pitchFamily="18" charset="0"/>
                <a:cs typeface="Times New Roman" panose="02020603050405020304" pitchFamily="18" charset="0"/>
              </a:rPr>
              <a:t>Aide aux diagnostic </a:t>
            </a:r>
          </a:p>
          <a:p>
            <a:r>
              <a:rPr lang="fr-FR" sz="2200" dirty="0">
                <a:latin typeface="Times New Roman" panose="02020603050405020304" pitchFamily="18" charset="0"/>
                <a:cs typeface="Times New Roman" panose="02020603050405020304" pitchFamily="18" charset="0"/>
              </a:rPr>
              <a:t>Aide aux traitements </a:t>
            </a:r>
          </a:p>
          <a:p>
            <a:endParaRPr lang="fr-FR" sz="2200" dirty="0">
              <a:latin typeface="Times New Roman" panose="02020603050405020304" pitchFamily="18" charset="0"/>
              <a:cs typeface="Times New Roman" panose="02020603050405020304" pitchFamily="18" charset="0"/>
            </a:endParaRPr>
          </a:p>
          <a:p>
            <a:endParaRPr lang="fr-FR" sz="2200" dirty="0">
              <a:latin typeface="Times New Roman" panose="02020603050405020304" pitchFamily="18" charset="0"/>
              <a:cs typeface="Times New Roman" panose="02020603050405020304" pitchFamily="18" charset="0"/>
            </a:endParaRPr>
          </a:p>
          <a:p>
            <a:endParaRPr lang="fr-FR" sz="22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xmlns="" id="{DFB7FBD4-FE2D-EEF6-1BF6-49DC751FBA65}"/>
              </a:ext>
            </a:extLst>
          </p:cNvPr>
          <p:cNvSpPr txBox="1"/>
          <p:nvPr/>
        </p:nvSpPr>
        <p:spPr>
          <a:xfrm>
            <a:off x="7435971" y="6118988"/>
            <a:ext cx="3183146" cy="369332"/>
          </a:xfrm>
          <a:prstGeom prst="rect">
            <a:avLst/>
          </a:prstGeom>
          <a:noFill/>
        </p:spPr>
        <p:txBody>
          <a:bodyPr wrap="square" rtlCol="0">
            <a:spAutoFit/>
          </a:bodyPr>
          <a:lstStyle/>
          <a:p>
            <a:r>
              <a:rPr lang="fr-FR" dirty="0"/>
              <a:t>                 Scanner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8763572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Une image contenant machine, Instrument scientifique, microscope, robot&#10;&#10;Le contenu généré par l’IA peut être incorrect.">
            <a:extLst>
              <a:ext uri="{FF2B5EF4-FFF2-40B4-BE49-F238E27FC236}">
                <a16:creationId xmlns:a16="http://schemas.microsoft.com/office/drawing/2014/main" xmlns="" id="{DAC21D03-5FC5-4C11-A651-A1EA37BF2626}"/>
              </a:ext>
            </a:extLst>
          </p:cNvPr>
          <p:cNvPicPr>
            <a:picLocks noGrp="1" noChangeAspect="1"/>
          </p:cNvPicPr>
          <p:nvPr>
            <p:ph type="pic" idx="1"/>
          </p:nvPr>
        </p:nvPicPr>
        <p:blipFill>
          <a:blip r:embed="rId2"/>
          <a:srcRect l="8361" r="8361"/>
          <a:stretch>
            <a:fillRect/>
          </a:stretch>
        </p:blipFill>
        <p:spPr/>
      </p:pic>
      <p:sp>
        <p:nvSpPr>
          <p:cNvPr id="4" name="Espace réservé du texte 3">
            <a:extLst>
              <a:ext uri="{FF2B5EF4-FFF2-40B4-BE49-F238E27FC236}">
                <a16:creationId xmlns:a16="http://schemas.microsoft.com/office/drawing/2014/main" xmlns="" id="{B88166ED-BBA1-62F3-9C4C-5A9CF7CACE68}"/>
              </a:ext>
            </a:extLst>
          </p:cNvPr>
          <p:cNvSpPr>
            <a:spLocks noGrp="1"/>
          </p:cNvSpPr>
          <p:nvPr>
            <p:ph type="body" sz="half" idx="2"/>
          </p:nvPr>
        </p:nvSpPr>
        <p:spPr>
          <a:xfrm>
            <a:off x="93905" y="258792"/>
            <a:ext cx="5084979" cy="6530197"/>
          </a:xfrm>
        </p:spPr>
        <p:txBody>
          <a:bodyPr>
            <a:normAutofit lnSpcReduction="10000"/>
          </a:bodyPr>
          <a:lstStyle/>
          <a:p>
            <a:pPr marL="285750" indent="-285750">
              <a:buFont typeface="Wingdings" panose="05000000000000000000" pitchFamily="2" charset="2"/>
              <a:buChar char="Ø"/>
            </a:pPr>
            <a:r>
              <a:rPr lang="fr-FR" sz="3200" dirty="0"/>
              <a:t> </a:t>
            </a:r>
            <a:r>
              <a:rPr lang="fr-FR" sz="3200" dirty="0">
                <a:latin typeface="Times New Roman" panose="02020603050405020304" pitchFamily="18" charset="0"/>
                <a:cs typeface="Times New Roman" panose="02020603050405020304" pitchFamily="18" charset="0"/>
              </a:rPr>
              <a:t>Robotique chirurgicale </a:t>
            </a:r>
          </a:p>
          <a:p>
            <a:pPr marL="342900" indent="-342900">
              <a:buFontTx/>
              <a:buChar char="-"/>
            </a:pPr>
            <a:r>
              <a:rPr lang="fr-FR" sz="2000" u="sng" dirty="0">
                <a:latin typeface="Times New Roman" panose="02020603050405020304" pitchFamily="18" charset="0"/>
                <a:cs typeface="Times New Roman" panose="02020603050405020304" pitchFamily="18" charset="0"/>
              </a:rPr>
              <a:t>Définition </a:t>
            </a:r>
          </a:p>
          <a:p>
            <a:r>
              <a:rPr lang="fr-FR" sz="1800" dirty="0">
                <a:latin typeface="Times New Roman" panose="02020603050405020304" pitchFamily="18" charset="0"/>
                <a:cs typeface="Times New Roman" panose="02020603050405020304" pitchFamily="18" charset="0"/>
              </a:rPr>
              <a:t>La robotique chirurgicale est l’utilisation de robots contrôlés par des chirurgiens pour réaliser des opérations médicales avec une grande précision.</a:t>
            </a:r>
          </a:p>
          <a:p>
            <a:r>
              <a:rPr lang="fr-FR" sz="1800" dirty="0">
                <a:latin typeface="Times New Roman" panose="02020603050405020304" pitchFamily="18" charset="0"/>
                <a:cs typeface="Times New Roman" panose="02020603050405020304" pitchFamily="18" charset="0"/>
              </a:rPr>
              <a:t>Ces robots aident à effectuer des gestes plus précis, moins invasifs et plus sûrs que la chirurgie traditionnelle.</a:t>
            </a:r>
          </a:p>
          <a:p>
            <a:pPr marL="285750" indent="-285750">
              <a:buFontTx/>
              <a:buChar char="-"/>
            </a:pPr>
            <a:r>
              <a:rPr lang="fr-FR" sz="1800" u="sng" dirty="0">
                <a:latin typeface="Times New Roman" panose="02020603050405020304" pitchFamily="18" charset="0"/>
                <a:cs typeface="Times New Roman" panose="02020603050405020304" pitchFamily="18" charset="0"/>
              </a:rPr>
              <a:t>Exemples</a:t>
            </a:r>
            <a:r>
              <a:rPr lang="fr-FR" sz="1800" dirty="0">
                <a:latin typeface="Times New Roman" panose="02020603050405020304" pitchFamily="18" charset="0"/>
                <a:cs typeface="Times New Roman" panose="02020603050405020304" pitchFamily="18" charset="0"/>
              </a:rPr>
              <a:t> </a:t>
            </a:r>
          </a:p>
          <a:p>
            <a:r>
              <a:rPr lang="fr-FR" sz="1800" dirty="0">
                <a:latin typeface="Times New Roman" panose="02020603050405020304" pitchFamily="18" charset="0"/>
                <a:cs typeface="Times New Roman" panose="02020603050405020304" pitchFamily="18" charset="0"/>
              </a:rPr>
              <a:t>Robot DA Vinci: utilisé pour la chirurgie du cœur et de la prostate</a:t>
            </a:r>
          </a:p>
          <a:p>
            <a:r>
              <a:rPr lang="fr-FR" sz="1800" dirty="0">
                <a:latin typeface="Times New Roman" panose="02020603050405020304" pitchFamily="18" charset="0"/>
                <a:cs typeface="Times New Roman" panose="02020603050405020304" pitchFamily="18" charset="0"/>
              </a:rPr>
              <a:t>Chirurgie du cerveau assisté par des robots: permet de retirer des tumeurs avec la plus grande précision</a:t>
            </a:r>
          </a:p>
          <a:p>
            <a:r>
              <a:rPr lang="fr-FR" sz="1800" dirty="0">
                <a:latin typeface="Times New Roman" panose="02020603050405020304" pitchFamily="18" charset="0"/>
                <a:cs typeface="Times New Roman" panose="02020603050405020304" pitchFamily="18" charset="0"/>
              </a:rPr>
              <a:t>Chirurgie orthopédique: utilisé pour poser des prothèses de hanches et des genoux de façon précise.</a:t>
            </a:r>
          </a:p>
          <a:p>
            <a:pPr marL="285750" indent="-285750">
              <a:buFontTx/>
              <a:buChar char="-"/>
            </a:pPr>
            <a:r>
              <a:rPr lang="fr-FR" sz="1800" u="sng" dirty="0">
                <a:latin typeface="Times New Roman" panose="02020603050405020304" pitchFamily="18" charset="0"/>
                <a:cs typeface="Times New Roman" panose="02020603050405020304" pitchFamily="18" charset="0"/>
              </a:rPr>
              <a:t>Rôles </a:t>
            </a:r>
          </a:p>
          <a:p>
            <a:r>
              <a:rPr lang="fr-FR" sz="1800" dirty="0">
                <a:latin typeface="Times New Roman" panose="02020603050405020304" pitchFamily="18" charset="0"/>
                <a:cs typeface="Times New Roman" panose="02020603050405020304" pitchFamily="18" charset="0"/>
              </a:rPr>
              <a:t>Améliorer la précision des gestes chirurgicaux </a:t>
            </a:r>
          </a:p>
          <a:p>
            <a:r>
              <a:rPr lang="fr-FR" sz="1800" dirty="0">
                <a:latin typeface="Times New Roman" panose="02020603050405020304" pitchFamily="18" charset="0"/>
                <a:cs typeface="Times New Roman" panose="02020603050405020304" pitchFamily="18" charset="0"/>
              </a:rPr>
              <a:t>Réduire les erreurs pendant les opérations  </a:t>
            </a:r>
          </a:p>
          <a:p>
            <a:endParaRPr lang="fr-FR" sz="1800" dirty="0">
              <a:latin typeface="Times New Roman" panose="02020603050405020304" pitchFamily="18" charset="0"/>
              <a:cs typeface="Times New Roman" panose="02020603050405020304" pitchFamily="18" charset="0"/>
            </a:endParaRPr>
          </a:p>
          <a:p>
            <a:endParaRPr lang="fr-FR" sz="1800" dirty="0">
              <a:latin typeface="Times New Roman" panose="02020603050405020304" pitchFamily="18" charset="0"/>
              <a:cs typeface="Times New Roman" panose="02020603050405020304" pitchFamily="18" charset="0"/>
            </a:endParaRPr>
          </a:p>
          <a:p>
            <a:endParaRPr lang="fr-FR" sz="18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xmlns="" id="{E505850E-A813-0B80-AA61-8A1A9954E676}"/>
              </a:ext>
            </a:extLst>
          </p:cNvPr>
          <p:cNvSpPr txBox="1"/>
          <p:nvPr/>
        </p:nvSpPr>
        <p:spPr>
          <a:xfrm>
            <a:off x="7119433" y="5775385"/>
            <a:ext cx="2860625" cy="369332"/>
          </a:xfrm>
          <a:prstGeom prst="rect">
            <a:avLst/>
          </a:prstGeom>
          <a:noFill/>
        </p:spPr>
        <p:txBody>
          <a:bodyPr wrap="square" rtlCol="0">
            <a:spAutoFit/>
          </a:bodyPr>
          <a:lstStyle/>
          <a:p>
            <a:r>
              <a:rPr lang="fr-FR" dirty="0"/>
              <a:t>     Robot DA Vinci </a:t>
            </a:r>
          </a:p>
        </p:txBody>
      </p:sp>
      <p:sp>
        <p:nvSpPr>
          <p:cNvPr id="3" name="Slide Number Placeholder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6483315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79DCFA64-019E-5EEC-72B1-B2538D3A7EA7}"/>
              </a:ext>
            </a:extLst>
          </p:cNvPr>
          <p:cNvSpPr>
            <a:spLocks noGrp="1"/>
          </p:cNvSpPr>
          <p:nvPr>
            <p:ph type="title"/>
          </p:nvPr>
        </p:nvSpPr>
        <p:spPr/>
        <p:txBody>
          <a:bodyPr/>
          <a:lstStyle/>
          <a:p>
            <a:r>
              <a:rPr lang="fr-FR" sz="2400" dirty="0">
                <a:latin typeface="Times New Roman" panose="02020603050405020304" pitchFamily="18" charset="0"/>
                <a:cs typeface="Times New Roman" panose="02020603050405020304" pitchFamily="18" charset="0"/>
              </a:rPr>
              <a:t>Vidéo illustrative de l’utilisation du Robot Da VINCI</a:t>
            </a:r>
          </a:p>
        </p:txBody>
      </p:sp>
      <p:pic>
        <p:nvPicPr>
          <p:cNvPr id="6" name="Média en ligne 5" title="WATCH: Doctor performs surgery using Da Vinci Robot">
            <a:hlinkClick r:id="" action="ppaction://media"/>
            <a:extLst>
              <a:ext uri="{FF2B5EF4-FFF2-40B4-BE49-F238E27FC236}">
                <a16:creationId xmlns:a16="http://schemas.microsoft.com/office/drawing/2014/main" xmlns="" id="{B58C046E-5B62-96F8-012F-0ED1798D4383}"/>
              </a:ext>
            </a:extLst>
          </p:cNvPr>
          <p:cNvPicPr>
            <a:picLocks noRot="1" noChangeAspect="1"/>
          </p:cNvPicPr>
          <p:nvPr>
            <a:videoFile r:link="rId1"/>
          </p:nvPr>
        </p:nvPicPr>
        <p:blipFill>
          <a:blip r:embed="rId3"/>
          <a:stretch>
            <a:fillRect/>
          </a:stretch>
        </p:blipFill>
        <p:spPr>
          <a:xfrm>
            <a:off x="759125" y="1152983"/>
            <a:ext cx="10929667" cy="5190115"/>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2772238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dirty="0" smtClean="0">
                <a:latin typeface="Times New Roman" panose="02020603050405020304" pitchFamily="18" charset="0"/>
                <a:cs typeface="Times New Roman" panose="02020603050405020304" pitchFamily="18" charset="0"/>
              </a:rPr>
              <a:t>III- Biomatériaux et applications</a:t>
            </a:r>
            <a:endParaRPr lang="fr-FR"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512" y="1282390"/>
            <a:ext cx="11998712" cy="5575610"/>
          </a:xfrm>
        </p:spPr>
        <p:txBody>
          <a:bodyPr>
            <a:normAutofit fontScale="92500" lnSpcReduction="10000"/>
          </a:bodyPr>
          <a:lstStyle/>
          <a:p>
            <a:pPr>
              <a:buFont typeface="Wingdings" panose="05000000000000000000" pitchFamily="2" charset="2"/>
              <a:buChar char="§"/>
            </a:pPr>
            <a:r>
              <a:rPr lang="fr-FR" sz="2400" u="sng" dirty="0" smtClean="0">
                <a:latin typeface="Times New Roman" panose="02020603050405020304" pitchFamily="18" charset="0"/>
                <a:cs typeface="Times New Roman" panose="02020603050405020304" pitchFamily="18" charset="0"/>
              </a:rPr>
              <a:t>Définition d’un bio matériel</a:t>
            </a:r>
          </a:p>
          <a:p>
            <a:pPr marL="0" indent="0">
              <a:buNone/>
            </a:pPr>
            <a:r>
              <a:rPr lang="fr-FR" dirty="0">
                <a:latin typeface="Times New Roman" panose="02020603050405020304" pitchFamily="18" charset="0"/>
                <a:cs typeface="Times New Roman" panose="02020603050405020304" pitchFamily="18" charset="0"/>
              </a:rPr>
              <a:t>Un </a:t>
            </a:r>
            <a:r>
              <a:rPr lang="fr-FR" b="1" dirty="0">
                <a:latin typeface="Times New Roman" panose="02020603050405020304" pitchFamily="18" charset="0"/>
                <a:cs typeface="Times New Roman" panose="02020603050405020304" pitchFamily="18" charset="0"/>
              </a:rPr>
              <a:t>biomatériau</a:t>
            </a:r>
            <a:r>
              <a:rPr lang="fr-FR" dirty="0">
                <a:latin typeface="Times New Roman" panose="02020603050405020304" pitchFamily="18" charset="0"/>
                <a:cs typeface="Times New Roman" panose="02020603050405020304" pitchFamily="18" charset="0"/>
              </a:rPr>
              <a:t> en ingénierie médicale est un matériau (naturel ou synthétique) conçu pour interagir avec le corps humain afin de </a:t>
            </a:r>
            <a:r>
              <a:rPr lang="fr-FR" b="1" dirty="0">
                <a:latin typeface="Times New Roman" panose="02020603050405020304" pitchFamily="18" charset="0"/>
                <a:cs typeface="Times New Roman" panose="02020603050405020304" pitchFamily="18" charset="0"/>
              </a:rPr>
              <a:t>remplacer, réparer ou améliorer une fonction biologique</a:t>
            </a:r>
            <a:r>
              <a:rPr lang="fr-FR" dirty="0">
                <a:latin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fr-FR" sz="2400" u="sng" dirty="0" smtClean="0">
                <a:latin typeface="Times New Roman" panose="02020603050405020304" pitchFamily="18" charset="0"/>
                <a:cs typeface="Times New Roman" panose="02020603050405020304" pitchFamily="18" charset="0"/>
              </a:rPr>
              <a:t>Notion de biocompatibilité </a:t>
            </a:r>
            <a:endParaRPr lang="fr-FR" sz="2400" u="sng"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Un biomatériau doit être </a:t>
            </a:r>
            <a:r>
              <a:rPr lang="fr-FR" b="1" dirty="0">
                <a:latin typeface="Times New Roman" panose="02020603050405020304" pitchFamily="18" charset="0"/>
                <a:cs typeface="Times New Roman" panose="02020603050405020304" pitchFamily="18" charset="0"/>
              </a:rPr>
              <a:t>biocompatible</a:t>
            </a:r>
            <a:r>
              <a:rPr lang="fr-FR" dirty="0">
                <a:latin typeface="Times New Roman" panose="02020603050405020304" pitchFamily="18" charset="0"/>
                <a:cs typeface="Times New Roman" panose="02020603050405020304" pitchFamily="18" charset="0"/>
              </a:rPr>
              <a:t>, c’est-à-dire :</a:t>
            </a:r>
          </a:p>
          <a:p>
            <a:pPr marL="0" indent="0">
              <a:buNone/>
            </a:pPr>
            <a:r>
              <a:rPr lang="fr-FR" dirty="0" smtClean="0">
                <a:latin typeface="Times New Roman" panose="02020603050405020304" pitchFamily="18" charset="0"/>
                <a:cs typeface="Times New Roman" panose="02020603050405020304" pitchFamily="18" charset="0"/>
              </a:rPr>
              <a:t>-ne </a:t>
            </a:r>
            <a:r>
              <a:rPr lang="fr-FR" dirty="0">
                <a:latin typeface="Times New Roman" panose="02020603050405020304" pitchFamily="18" charset="0"/>
                <a:cs typeface="Times New Roman" panose="02020603050405020304" pitchFamily="18" charset="0"/>
              </a:rPr>
              <a:t>pas être toxique </a:t>
            </a:r>
          </a:p>
          <a:p>
            <a:pPr marL="0" indent="0">
              <a:buNone/>
            </a:pPr>
            <a:r>
              <a:rPr lang="fr-FR" dirty="0" smtClean="0">
                <a:latin typeface="Times New Roman" panose="02020603050405020304" pitchFamily="18" charset="0"/>
                <a:cs typeface="Times New Roman" panose="02020603050405020304" pitchFamily="18" charset="0"/>
              </a:rPr>
              <a:t>-ne </a:t>
            </a:r>
            <a:r>
              <a:rPr lang="fr-FR" dirty="0">
                <a:latin typeface="Times New Roman" panose="02020603050405020304" pitchFamily="18" charset="0"/>
                <a:cs typeface="Times New Roman" panose="02020603050405020304" pitchFamily="18" charset="0"/>
              </a:rPr>
              <a:t>pas provoquer de rejet important </a:t>
            </a:r>
          </a:p>
          <a:p>
            <a:pPr marL="0" indent="0">
              <a:buNone/>
            </a:pPr>
            <a:r>
              <a:rPr lang="fr-FR" dirty="0" smtClean="0">
                <a:latin typeface="Times New Roman" panose="02020603050405020304" pitchFamily="18" charset="0"/>
                <a:cs typeface="Times New Roman" panose="02020603050405020304" pitchFamily="18" charset="0"/>
              </a:rPr>
              <a:t>-fonctionner </a:t>
            </a:r>
            <a:r>
              <a:rPr lang="fr-FR" dirty="0">
                <a:latin typeface="Times New Roman" panose="02020603050405020304" pitchFamily="18" charset="0"/>
                <a:cs typeface="Times New Roman" panose="02020603050405020304" pitchFamily="18" charset="0"/>
              </a:rPr>
              <a:t>correctement dans le corps</a:t>
            </a:r>
          </a:p>
          <a:p>
            <a:pPr>
              <a:buFont typeface="Wingdings" panose="05000000000000000000" pitchFamily="2" charset="2"/>
              <a:buChar char="§"/>
            </a:pPr>
            <a:r>
              <a:rPr lang="fr-FR" dirty="0">
                <a:latin typeface="Times New Roman" panose="02020603050405020304" pitchFamily="18" charset="0"/>
                <a:cs typeface="Times New Roman" panose="02020603050405020304" pitchFamily="18" charset="0"/>
              </a:rPr>
              <a:t> </a:t>
            </a:r>
            <a:r>
              <a:rPr lang="fr-FR" sz="2400" u="sng" dirty="0">
                <a:latin typeface="Times New Roman" panose="02020603050405020304" pitchFamily="18" charset="0"/>
                <a:cs typeface="Times New Roman" panose="02020603050405020304" pitchFamily="18" charset="0"/>
              </a:rPr>
              <a:t>Exemple </a:t>
            </a:r>
          </a:p>
          <a:p>
            <a:pPr marL="0" indent="0">
              <a:buNone/>
            </a:pPr>
            <a:r>
              <a:rPr lang="fr-FR" dirty="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Prothèses </a:t>
            </a:r>
            <a:r>
              <a:rPr lang="fr-FR" dirty="0">
                <a:latin typeface="Times New Roman" panose="02020603050405020304" pitchFamily="18" charset="0"/>
                <a:cs typeface="Times New Roman" panose="02020603050405020304" pitchFamily="18" charset="0"/>
              </a:rPr>
              <a:t>(hanche, genou) </a:t>
            </a:r>
          </a:p>
          <a:p>
            <a:pPr marL="0" indent="0">
              <a:buNone/>
            </a:pPr>
            <a:r>
              <a:rPr lang="fr-FR" dirty="0" smtClean="0">
                <a:latin typeface="Times New Roman" panose="02020603050405020304" pitchFamily="18" charset="0"/>
                <a:cs typeface="Times New Roman" panose="02020603050405020304" pitchFamily="18" charset="0"/>
              </a:rPr>
              <a:t>-Implants </a:t>
            </a:r>
            <a:r>
              <a:rPr lang="fr-FR" dirty="0">
                <a:latin typeface="Times New Roman" panose="02020603050405020304" pitchFamily="18" charset="0"/>
                <a:cs typeface="Times New Roman" panose="02020603050405020304" pitchFamily="18" charset="0"/>
              </a:rPr>
              <a:t>dentaires </a:t>
            </a:r>
          </a:p>
          <a:p>
            <a:pPr marL="0" indent="0">
              <a:buNone/>
            </a:pPr>
            <a:r>
              <a:rPr lang="fr-FR" dirty="0" smtClean="0">
                <a:latin typeface="Times New Roman" panose="02020603050405020304" pitchFamily="18" charset="0"/>
                <a:cs typeface="Times New Roman" panose="02020603050405020304" pitchFamily="18" charset="0"/>
              </a:rPr>
              <a:t>-Stents </a:t>
            </a:r>
            <a:r>
              <a:rPr lang="fr-FR" dirty="0">
                <a:latin typeface="Times New Roman" panose="02020603050405020304" pitchFamily="18" charset="0"/>
                <a:cs typeface="Times New Roman" panose="02020603050405020304" pitchFamily="18" charset="0"/>
              </a:rPr>
              <a:t>(pour maintenir une artère ouverte) </a:t>
            </a:r>
          </a:p>
          <a:p>
            <a:pPr marL="0" indent="0">
              <a:buNone/>
            </a:pPr>
            <a:r>
              <a:rPr lang="fr-FR" dirty="0" smtClean="0">
                <a:latin typeface="Times New Roman" panose="02020603050405020304" pitchFamily="18" charset="0"/>
                <a:cs typeface="Times New Roman" panose="02020603050405020304" pitchFamily="18" charset="0"/>
              </a:rPr>
              <a:t>-Lentilles </a:t>
            </a:r>
            <a:r>
              <a:rPr lang="fr-FR" dirty="0">
                <a:latin typeface="Times New Roman" panose="02020603050405020304" pitchFamily="18" charset="0"/>
                <a:cs typeface="Times New Roman" panose="02020603050405020304" pitchFamily="18" charset="0"/>
              </a:rPr>
              <a:t>de contact </a:t>
            </a:r>
          </a:p>
          <a:p>
            <a:pPr marL="0" indent="0">
              <a:buNone/>
            </a:pPr>
            <a:r>
              <a:rPr lang="fr-FR" dirty="0" smtClean="0">
                <a:latin typeface="Times New Roman" panose="02020603050405020304" pitchFamily="18" charset="0"/>
                <a:cs typeface="Times New Roman" panose="02020603050405020304" pitchFamily="18" charset="0"/>
              </a:rPr>
              <a:t>-Sutures </a:t>
            </a:r>
            <a:r>
              <a:rPr lang="fr-FR" dirty="0">
                <a:latin typeface="Times New Roman" panose="02020603050405020304" pitchFamily="18" charset="0"/>
                <a:cs typeface="Times New Roman" panose="02020603050405020304" pitchFamily="18" charset="0"/>
              </a:rPr>
              <a:t>chirurgicales (fils pour recoudre) </a:t>
            </a:r>
          </a:p>
          <a:p>
            <a:pPr>
              <a:buFont typeface="Wingdings" panose="05000000000000000000" pitchFamily="2" charset="2"/>
              <a:buChar char="§"/>
            </a:pPr>
            <a:endParaRPr lang="fr-FR"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20772728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51" y="270720"/>
            <a:ext cx="3551908" cy="1006096"/>
          </a:xfrm>
        </p:spPr>
        <p:txBody>
          <a:bodyPr>
            <a:normAutofit fontScale="90000"/>
          </a:bodyPr>
          <a:lstStyle/>
          <a:p>
            <a:pPr marL="571500" indent="-571500">
              <a:buFont typeface="Wingdings" panose="05000000000000000000" pitchFamily="2" charset="2"/>
              <a:buChar char="Ø"/>
            </a:pPr>
            <a:r>
              <a:rPr lang="fr-FR" sz="4000" dirty="0" smtClean="0">
                <a:latin typeface="Times New Roman" panose="02020603050405020304" pitchFamily="18" charset="0"/>
                <a:cs typeface="Times New Roman" panose="02020603050405020304" pitchFamily="18" charset="0"/>
              </a:rPr>
              <a:t>Types de biomatériaux</a:t>
            </a:r>
            <a:endParaRPr lang="fr-FR" sz="4000"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74" r="62" b="-122"/>
          <a:stretch/>
        </p:blipFill>
        <p:spPr>
          <a:xfrm>
            <a:off x="6490009" y="1276816"/>
            <a:ext cx="5229922" cy="4577576"/>
          </a:xfrm>
        </p:spPr>
      </p:pic>
      <p:sp>
        <p:nvSpPr>
          <p:cNvPr id="4" name="Text Placeholder 3"/>
          <p:cNvSpPr>
            <a:spLocks noGrp="1"/>
          </p:cNvSpPr>
          <p:nvPr>
            <p:ph type="body" sz="half" idx="2"/>
          </p:nvPr>
        </p:nvSpPr>
        <p:spPr>
          <a:xfrm>
            <a:off x="183751" y="1650380"/>
            <a:ext cx="5570278" cy="4064620"/>
          </a:xfrm>
        </p:spPr>
        <p:txBody>
          <a:bodyPr>
            <a:normAutofit/>
          </a:bodyPr>
          <a:lstStyle/>
          <a:p>
            <a:r>
              <a:rPr lang="fr-FR" sz="2000" dirty="0">
                <a:latin typeface="Times New Roman" panose="02020603050405020304" pitchFamily="18" charset="0"/>
                <a:cs typeface="Times New Roman" panose="02020603050405020304" pitchFamily="18" charset="0"/>
              </a:rPr>
              <a:t>On distingue généralement plusieurs grandes catégories :</a:t>
            </a:r>
          </a:p>
          <a:p>
            <a:r>
              <a:rPr lang="fr-FR" sz="2000" b="1" dirty="0">
                <a:latin typeface="Times New Roman" panose="02020603050405020304" pitchFamily="18" charset="0"/>
                <a:cs typeface="Times New Roman" panose="02020603050405020304" pitchFamily="18" charset="0"/>
              </a:rPr>
              <a:t>Métaux</a:t>
            </a:r>
            <a:r>
              <a:rPr lang="fr-FR" sz="2000" dirty="0">
                <a:latin typeface="Times New Roman" panose="02020603050405020304" pitchFamily="18" charset="0"/>
                <a:cs typeface="Times New Roman" panose="02020603050405020304" pitchFamily="18" charset="0"/>
              </a:rPr>
              <a:t> : solides et résistants (ex : titane pour les prothèses) </a:t>
            </a:r>
          </a:p>
          <a:p>
            <a:r>
              <a:rPr lang="fr-FR" sz="2000" b="1" dirty="0">
                <a:latin typeface="Times New Roman" panose="02020603050405020304" pitchFamily="18" charset="0"/>
                <a:cs typeface="Times New Roman" panose="02020603050405020304" pitchFamily="18" charset="0"/>
              </a:rPr>
              <a:t>Polymères</a:t>
            </a:r>
            <a:r>
              <a:rPr lang="fr-FR" sz="2000" dirty="0">
                <a:latin typeface="Times New Roman" panose="02020603050405020304" pitchFamily="18" charset="0"/>
                <a:cs typeface="Times New Roman" panose="02020603050405020304" pitchFamily="18" charset="0"/>
              </a:rPr>
              <a:t> : flexibles (ex : plastiques médicaux pour cathéters) </a:t>
            </a:r>
          </a:p>
          <a:p>
            <a:r>
              <a:rPr lang="fr-FR" sz="2000" b="1" dirty="0">
                <a:latin typeface="Times New Roman" panose="02020603050405020304" pitchFamily="18" charset="0"/>
                <a:cs typeface="Times New Roman" panose="02020603050405020304" pitchFamily="18" charset="0"/>
              </a:rPr>
              <a:t>Céramiques</a:t>
            </a:r>
            <a:r>
              <a:rPr lang="fr-FR" sz="2000" dirty="0">
                <a:latin typeface="Times New Roman" panose="02020603050405020304" pitchFamily="18" charset="0"/>
                <a:cs typeface="Times New Roman" panose="02020603050405020304" pitchFamily="18" charset="0"/>
              </a:rPr>
              <a:t> : très biocompatibles (ex : implants osseux) </a:t>
            </a:r>
          </a:p>
          <a:p>
            <a:r>
              <a:rPr lang="fr-FR" sz="2000" b="1" dirty="0">
                <a:latin typeface="Times New Roman" panose="02020603050405020304" pitchFamily="18" charset="0"/>
                <a:cs typeface="Times New Roman" panose="02020603050405020304" pitchFamily="18" charset="0"/>
              </a:rPr>
              <a:t>Biomatériaux naturels</a:t>
            </a:r>
            <a:r>
              <a:rPr lang="fr-FR" sz="2000" dirty="0">
                <a:latin typeface="Times New Roman" panose="02020603050405020304" pitchFamily="18" charset="0"/>
                <a:cs typeface="Times New Roman" panose="02020603050405020304" pitchFamily="18" charset="0"/>
              </a:rPr>
              <a:t> : comme le collagène ou la cellulose </a:t>
            </a:r>
          </a:p>
          <a:p>
            <a:endParaRPr lang="fr-FR" sz="20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66397614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225</TotalTime>
  <Words>878</Words>
  <Application>Microsoft Office PowerPoint</Application>
  <PresentationFormat>Widescreen</PresentationFormat>
  <Paragraphs>146</Paragraphs>
  <Slides>15</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Times New Roman</vt:lpstr>
      <vt:lpstr>Wingdings</vt:lpstr>
      <vt:lpstr>Wingdings 3</vt:lpstr>
      <vt:lpstr>Ion</vt:lpstr>
      <vt:lpstr>L’ingénierie Biomédicale </vt:lpstr>
      <vt:lpstr>Sommaire </vt:lpstr>
      <vt:lpstr>Introduction </vt:lpstr>
      <vt:lpstr>I- définition de l’ingénierie médicale </vt:lpstr>
      <vt:lpstr>II- Domaine d’application </vt:lpstr>
      <vt:lpstr>PowerPoint Presentation</vt:lpstr>
      <vt:lpstr>Vidéo illustrative de l’utilisation du Robot Da VINCI</vt:lpstr>
      <vt:lpstr>III- Biomatériaux et applications</vt:lpstr>
      <vt:lpstr>Types de biomatériaux</vt:lpstr>
      <vt:lpstr>IV- Modélisation et simulation de la médecine personnalisée </vt:lpstr>
      <vt:lpstr>PowerPoint Presentation</vt:lpstr>
      <vt:lpstr>Méthode des éléments finis </vt:lpstr>
      <vt:lpstr>Adaptation en fonction du patient   L’adaptation des soins en fonction des patients repose sur les principes de la médecine personnalisée, qui consiste à ajuster les traitements selon les caractéristiques propres à chaque individu (données médicales, imagerie, analyses). On construit d’abord un modèle du patient, souvent à l’aide d’une équation différentielle, pour décrire l’évolution de la maladie ou la réponse à un traitement, puis on utilise une simulation numérique comme la méthode des éléments finis afin de tester virtuellement différentes options (doses de médicaments, techniques chirurgicales). Cette approche permet de choisir la solution la plus efficace et la plus sûre, en réduisant les risques et en améliorant les résultats des soins pour chaque patient. </vt:lpstr>
      <vt:lpstr>V-Enjeux et avantages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L’ingénierie Biomédicale</dc:title>
  <dc:creator>Axelle Mampah</dc:creator>
  <cp:lastModifiedBy>HP</cp:lastModifiedBy>
  <cp:revision>11</cp:revision>
  <dcterms:created xsi:type="dcterms:W3CDTF">2026-04-28T14:01:34Z</dcterms:created>
  <dcterms:modified xsi:type="dcterms:W3CDTF">2026-05-01T17:44:29Z</dcterms:modified>
</cp:coreProperties>
</file>