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79" r:id="rId2"/>
    <p:sldId id="260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4" r:id="rId35"/>
    <p:sldId id="291" r:id="rId36"/>
    <p:sldId id="292" r:id="rId37"/>
    <p:sldId id="293" r:id="rId38"/>
    <p:sldId id="295" r:id="rId39"/>
    <p:sldId id="300" r:id="rId40"/>
    <p:sldId id="296" r:id="rId41"/>
    <p:sldId id="297" r:id="rId42"/>
    <p:sldId id="298" r:id="rId43"/>
    <p:sldId id="299" r:id="rId44"/>
    <p:sldId id="280" r:id="rId45"/>
    <p:sldId id="301" r:id="rId4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61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22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CC061-9317-476F-96DE-E1286738736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84BB8-2494-448F-8D16-1C8F745205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93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84BB8-2494-448F-8D16-1C8F7452053B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71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250D8-5893-E2CB-16AC-88C9B5189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DAE823-163C-016F-DA6C-5C7C7A0AB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11153-C6EE-DE7A-8761-B3B494B17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AB6C16-20F2-9ECD-4901-19D9475D9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D5DDAA-E94E-2D48-35B6-86D7D3E23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11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6848E-DB41-A399-1E22-C457134EB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818124-B8B6-FE71-C33C-748D737372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FF9407-8F9D-98C2-0359-9CA66AC88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ED1CE7-2C8F-D667-434C-072091975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7CF02E-6DE0-24AB-7C6D-BDB678640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5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26806-A9BE-3CD9-A823-032A42DF5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282939-3646-39EA-6D69-C97DAB4F9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56989-9516-0C29-CD90-7FD561A28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FB957F-0ACF-BCCC-1663-7E632F6DA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304411-9A2A-DC33-206A-7330A56F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65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53BF7-EE77-AF66-FF17-95E0A194E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A6BB39-5940-8D00-A8F4-2100C273FC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82F0F5-A9CB-F5B5-EBA6-89E16BF22D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40B8A8-8F6B-AAB7-657C-FDD865245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8EFA58-648F-39B4-9C05-F75475AB8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405F1E-3CE7-2AF7-FABD-18D0B15E1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55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65F0A6-2E47-7544-2E5A-A858A966A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0D1AB1-BA0B-BB62-22F6-4C1605D230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8813F7B-CB9C-F1A4-116C-2A7004B59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15E3C1-7490-6841-9C3E-0525D6387F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74E10DA-6922-0816-6C1A-4B66BFD438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4D1F3B8-6527-69CA-4D70-A80235193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15D8B5-6DC5-0202-990E-4796F7208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6F1ACE-812C-6416-7F42-47CFF04ED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6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738A04-6CF8-5C1D-A76C-04D8DB1D7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B5DCB0A-2AEE-6FD7-43AC-E97927CBC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5812D8E-28D4-FD31-464B-04EC67B8B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DBF0BC5-25B2-B3F9-146A-D0DEC3F5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77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CB2C8D-A1CF-6B3C-9839-C2D17C671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88D47A4-1C54-9344-813F-9A0884966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F027E3B-5A28-A9B2-FC9A-6853B2C7F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08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BE8FDD-F8DA-D1AB-A42B-768D4F5D9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693066-75F5-A97D-85C6-2ECF5FBE9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DFDAABE-D181-D908-841B-72CC918DEA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4715D1-A203-814F-1602-1595C6EA8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5A8127-0572-6C12-C219-0022EF03C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532AAA-DD7F-4EF9-CF4B-6823A371D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1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11764A-447B-CC3E-6CA7-2906C73DE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E6DD8A8-9E36-1C9B-FE19-1472ED0528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198258-FDDF-572D-45D2-990C7915F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27DFC0-4EF1-9392-62FA-C6C9D1B5F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82C606-F8D9-A2DD-C691-5D1ABE9F8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C088F6-2DC0-82C9-4E12-AFC5D7E44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70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F957C-BC42-16DC-E7FB-F17B9EAD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01AED8-2F67-02F2-6B8A-D65EAE2E6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6F61D0-311E-89A7-43DB-CCC6AF195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1773AD-D8B6-70BD-4632-BF93A3FFE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C311A4-F6B9-D5BC-DA9A-E3529BD31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34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2F00D51-71B6-7843-55B3-18E70A518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601D080-C759-53EE-54BD-58EC5E9FF9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08650E-7487-6B78-A7E4-C9ECA9B8F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BF5057-B2EE-D97E-F17D-681DF0DEC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159FCD-C863-7EEE-AA0D-014A73318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49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CFB4701-0708-1A03-506F-F3FF6271A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6667D7-FA7B-A5AC-13F1-D10EA3642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6157FC-0098-43B8-310D-517FC6B58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B98ED-EF39-4301-9C46-A6D0A146BB11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87B43F-82EB-FC5C-FA9D-6E867C692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26CBC8-1997-B79D-F266-18A3B8A43C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5A235-BA11-4157-8A91-F2C39A4017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87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8AA30F-9917-98BC-7541-2AB1FE688D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3800" y="908427"/>
            <a:ext cx="84244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F578FF-7DC2-7410-3EED-21C0340FE141}"/>
              </a:ext>
            </a:extLst>
          </p:cNvPr>
          <p:cNvSpPr txBox="1"/>
          <p:nvPr/>
        </p:nvSpPr>
        <p:spPr>
          <a:xfrm>
            <a:off x="2523488" y="369573"/>
            <a:ext cx="8617058" cy="525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PARCS ET JARDINS REMARQUABLES en  France  2</a:t>
            </a:r>
          </a:p>
        </p:txBody>
      </p:sp>
    </p:spTree>
    <p:extLst>
      <p:ext uri="{BB962C8B-B14F-4D97-AF65-F5344CB8AC3E}">
        <p14:creationId xmlns:p14="http://schemas.microsoft.com/office/powerpoint/2010/main" val="168282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  <p:sndAc>
          <p:stSnd loop="1">
            <p:snd r:embed="rId2" name="Laurent Voulzy - Le pouvoir des fleurs (Paroles).wav"/>
          </p:stSnd>
        </p:sndAc>
      </p:transition>
    </mc:Choice>
    <mc:Fallback>
      <p:transition spd="slow" advClick="0" advTm="13000">
        <p:fade/>
        <p:sndAc>
          <p:stSnd loop="1">
            <p:snd r:embed="rId2" name="Laurent Voulzy - Le pouvoir des fleurs (Parole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76A8B2-80CE-0EFF-7AE7-D516FDB267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6594" y="1224600"/>
            <a:ext cx="10918811" cy="46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6C801D-403B-530E-5C26-0D18DCD86DB2}"/>
              </a:ext>
            </a:extLst>
          </p:cNvPr>
          <p:cNvSpPr txBox="1"/>
          <p:nvPr/>
        </p:nvSpPr>
        <p:spPr>
          <a:xfrm>
            <a:off x="780029" y="701380"/>
            <a:ext cx="11261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     </a:t>
            </a:r>
            <a:r>
              <a:rPr lang="fr-FR" sz="2800" b="1" i="1" dirty="0">
                <a:solidFill>
                  <a:schemeClr val="bg1"/>
                </a:solidFill>
              </a:rPr>
              <a:t>JARDIN  VAUBAN   à  LILLE   proche du Vieux Lille et la Citadelle</a:t>
            </a:r>
          </a:p>
        </p:txBody>
      </p:sp>
    </p:spTree>
    <p:extLst>
      <p:ext uri="{BB962C8B-B14F-4D97-AF65-F5344CB8AC3E}">
        <p14:creationId xmlns:p14="http://schemas.microsoft.com/office/powerpoint/2010/main" val="374472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E72B41E-DFC2-BD49-C010-EF180F2A9E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88" y="639000"/>
            <a:ext cx="837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78BB0D-AE32-842D-BF0D-6BA18813876C}"/>
              </a:ext>
            </a:extLst>
          </p:cNvPr>
          <p:cNvSpPr txBox="1"/>
          <p:nvPr/>
        </p:nvSpPr>
        <p:spPr>
          <a:xfrm>
            <a:off x="9010897" y="751442"/>
            <a:ext cx="334246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</a:t>
            </a:r>
            <a:r>
              <a:rPr lang="fr-FR" sz="2000" b="1" i="1" dirty="0">
                <a:solidFill>
                  <a:schemeClr val="bg1"/>
                </a:solidFill>
              </a:rPr>
              <a:t>Parc VAUBAN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Style Anglais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Dessiné par Barillet-Deschamps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En 1863  (jardinier-paysagiste)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Grotte,   Etang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Arbres remarquables datant du 19eme  et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Jardin d’arboriculture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Théâtre de marionnettes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le P’tit Jacques</a:t>
            </a:r>
          </a:p>
        </p:txBody>
      </p:sp>
    </p:spTree>
    <p:extLst>
      <p:ext uri="{BB962C8B-B14F-4D97-AF65-F5344CB8AC3E}">
        <p14:creationId xmlns:p14="http://schemas.microsoft.com/office/powerpoint/2010/main" val="396080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75D3B9-6F90-3289-3F91-A484C9389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583" y="946257"/>
            <a:ext cx="10105715" cy="47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844C83-7A57-2F97-3159-B7C861018635}"/>
              </a:ext>
            </a:extLst>
          </p:cNvPr>
          <p:cNvSpPr txBox="1"/>
          <p:nvPr/>
        </p:nvSpPr>
        <p:spPr>
          <a:xfrm>
            <a:off x="1057583" y="5759076"/>
            <a:ext cx="12084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Jardin VAUBAN à LILLE     jardin d’arboriculture fruitière depuis 1868</a:t>
            </a:r>
          </a:p>
          <a:p>
            <a:r>
              <a:rPr lang="fr-FR" sz="2800" b="1" i="1" dirty="0"/>
              <a:t>    arbres fruitiers</a:t>
            </a:r>
          </a:p>
        </p:txBody>
      </p:sp>
    </p:spTree>
    <p:extLst>
      <p:ext uri="{BB962C8B-B14F-4D97-AF65-F5344CB8AC3E}">
        <p14:creationId xmlns:p14="http://schemas.microsoft.com/office/powerpoint/2010/main" val="42092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4EFAC7-661E-139D-A67E-6DF9021CD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270" y="867546"/>
            <a:ext cx="10449459" cy="48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F888C4-F523-646C-3357-5D71583F771E}"/>
              </a:ext>
            </a:extLst>
          </p:cNvPr>
          <p:cNvSpPr txBox="1"/>
          <p:nvPr/>
        </p:nvSpPr>
        <p:spPr>
          <a:xfrm>
            <a:off x="697788" y="5763546"/>
            <a:ext cx="111571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cliché rétro  du chalet des Chèvres, devenue Laiterie puis remplacé par le</a:t>
            </a:r>
          </a:p>
          <a:p>
            <a:r>
              <a:rPr lang="fr-FR" sz="2800" b="1" i="1" dirty="0"/>
              <a:t> théâtre de marionnettes le Petit Jacques</a:t>
            </a:r>
          </a:p>
        </p:txBody>
      </p:sp>
    </p:spTree>
    <p:extLst>
      <p:ext uri="{BB962C8B-B14F-4D97-AF65-F5344CB8AC3E}">
        <p14:creationId xmlns:p14="http://schemas.microsoft.com/office/powerpoint/2010/main" val="393589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B87C9DC-E510-206B-B4AF-6E88B6DF96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63" y="723107"/>
            <a:ext cx="11577337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D9B30BF-8109-0446-E8F5-04928238C081}"/>
              </a:ext>
            </a:extLst>
          </p:cNvPr>
          <p:cNvSpPr txBox="1"/>
          <p:nvPr/>
        </p:nvSpPr>
        <p:spPr>
          <a:xfrm>
            <a:off x="4376720" y="6123107"/>
            <a:ext cx="4510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grotte du jardin Vauban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7F2AC76-84B9-5B45-90A5-991059CDB508}"/>
              </a:ext>
            </a:extLst>
          </p:cNvPr>
          <p:cNvSpPr txBox="1"/>
          <p:nvPr/>
        </p:nvSpPr>
        <p:spPr>
          <a:xfrm>
            <a:off x="8152108" y="5455403"/>
            <a:ext cx="373509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095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B8C61B-4786-D911-F681-FFC7C3BD46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69" y="291938"/>
            <a:ext cx="5518568" cy="360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F4B1C6D-CB83-F9AC-F056-38F1CB34A9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786062"/>
            <a:ext cx="5673631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2C77324-FBAF-5D10-99D7-D0757E81A6D5}"/>
              </a:ext>
            </a:extLst>
          </p:cNvPr>
          <p:cNvSpPr txBox="1"/>
          <p:nvPr/>
        </p:nvSpPr>
        <p:spPr>
          <a:xfrm>
            <a:off x="734235" y="4221205"/>
            <a:ext cx="6107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lieu de détente familial N°1 Et 2</a:t>
            </a:r>
          </a:p>
        </p:txBody>
      </p:sp>
    </p:spTree>
    <p:extLst>
      <p:ext uri="{BB962C8B-B14F-4D97-AF65-F5344CB8AC3E}">
        <p14:creationId xmlns:p14="http://schemas.microsoft.com/office/powerpoint/2010/main" val="140770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C0D1B-7291-2BCB-4FED-F2B9B2EE7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169" y="508134"/>
            <a:ext cx="4812817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A95BAB8-CB61-59AE-4907-F4685A5B0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14" y="2693767"/>
            <a:ext cx="505019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1C50AC-0E01-DF35-0EBE-F20D2B4E0B5D}"/>
              </a:ext>
            </a:extLst>
          </p:cNvPr>
          <p:cNvSpPr txBox="1"/>
          <p:nvPr/>
        </p:nvSpPr>
        <p:spPr>
          <a:xfrm>
            <a:off x="6312431" y="4108134"/>
            <a:ext cx="63385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étang avec animaux : canards, poule d’eau,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cygnes..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0D4CD2-93DD-4C58-48BD-8B57054AE139}"/>
              </a:ext>
            </a:extLst>
          </p:cNvPr>
          <p:cNvSpPr txBox="1"/>
          <p:nvPr/>
        </p:nvSpPr>
        <p:spPr>
          <a:xfrm>
            <a:off x="144150" y="2170547"/>
            <a:ext cx="656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Porte royale entrée de la Citadelle   LILLE</a:t>
            </a:r>
          </a:p>
        </p:txBody>
      </p:sp>
    </p:spTree>
    <p:extLst>
      <p:ext uri="{BB962C8B-B14F-4D97-AF65-F5344CB8AC3E}">
        <p14:creationId xmlns:p14="http://schemas.microsoft.com/office/powerpoint/2010/main" val="157486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F69243-1B30-4F83-0CED-851EDC009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551" y="1437508"/>
            <a:ext cx="9596898" cy="43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58AB21-5B7A-3F95-7354-EEE3276B698D}"/>
              </a:ext>
            </a:extLst>
          </p:cNvPr>
          <p:cNvSpPr txBox="1"/>
          <p:nvPr/>
        </p:nvSpPr>
        <p:spPr>
          <a:xfrm>
            <a:off x="8772041" y="5362414"/>
            <a:ext cx="2154264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C38203F-3160-9DDC-1A47-23C16B0E5FF1}"/>
              </a:ext>
            </a:extLst>
          </p:cNvPr>
          <p:cNvSpPr txBox="1"/>
          <p:nvPr/>
        </p:nvSpPr>
        <p:spPr>
          <a:xfrm>
            <a:off x="2893625" y="421639"/>
            <a:ext cx="6648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</a:t>
            </a:r>
            <a:r>
              <a:rPr lang="fr-FR" sz="2800" b="1" i="1" dirty="0">
                <a:solidFill>
                  <a:srgbClr val="FFFF00"/>
                </a:solidFill>
              </a:rPr>
              <a:t>BORDEAUX   LE PARC BORDELAIS  28 hectares entourés d’une grille en fer forgé</a:t>
            </a:r>
          </a:p>
        </p:txBody>
      </p:sp>
    </p:spTree>
    <p:extLst>
      <p:ext uri="{BB962C8B-B14F-4D97-AF65-F5344CB8AC3E}">
        <p14:creationId xmlns:p14="http://schemas.microsoft.com/office/powerpoint/2010/main" val="324197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064374-E58D-908E-E7B8-3B4B110CF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2B9DF3-81C2-7CDF-21DE-7646A9554B78}"/>
              </a:ext>
            </a:extLst>
          </p:cNvPr>
          <p:cNvSpPr txBox="1"/>
          <p:nvPr/>
        </p:nvSpPr>
        <p:spPr>
          <a:xfrm>
            <a:off x="9453784" y="2184167"/>
            <a:ext cx="25882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le lac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Bordeaux</a:t>
            </a:r>
          </a:p>
        </p:txBody>
      </p:sp>
    </p:spTree>
    <p:extLst>
      <p:ext uri="{BB962C8B-B14F-4D97-AF65-F5344CB8AC3E}">
        <p14:creationId xmlns:p14="http://schemas.microsoft.com/office/powerpoint/2010/main" val="133400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AF2B6C-1107-EAA4-1FBC-3E9287217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6826" y="279000"/>
            <a:ext cx="947367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42571-C9D4-AFDC-F58D-27947CA9FD4F}"/>
              </a:ext>
            </a:extLst>
          </p:cNvPr>
          <p:cNvSpPr txBox="1"/>
          <p:nvPr/>
        </p:nvSpPr>
        <p:spPr>
          <a:xfrm>
            <a:off x="482527" y="2354830"/>
            <a:ext cx="18442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Passerelle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 Bordeaux</a:t>
            </a:r>
          </a:p>
        </p:txBody>
      </p:sp>
    </p:spTree>
    <p:extLst>
      <p:ext uri="{BB962C8B-B14F-4D97-AF65-F5344CB8AC3E}">
        <p14:creationId xmlns:p14="http://schemas.microsoft.com/office/powerpoint/2010/main" val="257070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6B7EB3-CDAC-DC08-DFD3-92A914909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206" y="567000"/>
            <a:ext cx="7632000" cy="57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BC7772-9224-8875-3627-87A6DA4A9A5A}"/>
              </a:ext>
            </a:extLst>
          </p:cNvPr>
          <p:cNvSpPr txBox="1"/>
          <p:nvPr/>
        </p:nvSpPr>
        <p:spPr>
          <a:xfrm>
            <a:off x="8787175" y="2579465"/>
            <a:ext cx="3068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mare du Parc Bordelais</a:t>
            </a:r>
          </a:p>
        </p:txBody>
      </p:sp>
    </p:spTree>
    <p:extLst>
      <p:ext uri="{BB962C8B-B14F-4D97-AF65-F5344CB8AC3E}">
        <p14:creationId xmlns:p14="http://schemas.microsoft.com/office/powerpoint/2010/main" val="192503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4246FC-C2DB-2614-6CFE-C658ADC20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866" y="427979"/>
            <a:ext cx="3837837" cy="511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681A9E-B21A-0273-AF0B-3A845C6E25D5}"/>
              </a:ext>
            </a:extLst>
          </p:cNvPr>
          <p:cNvSpPr txBox="1"/>
          <p:nvPr/>
        </p:nvSpPr>
        <p:spPr>
          <a:xfrm>
            <a:off x="850219" y="5616923"/>
            <a:ext cx="3363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théâtre de Guignol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42AD59D-9D13-6E45-8E4E-A803999C2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004" y="539535"/>
            <a:ext cx="6350000" cy="47625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DE03BC-4824-F61C-94E9-759C6E62AABC}"/>
              </a:ext>
            </a:extLst>
          </p:cNvPr>
          <p:cNvSpPr txBox="1"/>
          <p:nvPr/>
        </p:nvSpPr>
        <p:spPr>
          <a:xfrm>
            <a:off x="4320927" y="5539979"/>
            <a:ext cx="8104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accès au Jardin Bordelais, sur 28 ha, aux arbres centenaires</a:t>
            </a:r>
          </a:p>
          <a:p>
            <a:r>
              <a:rPr lang="fr-FR" sz="2400" b="1" i="1" dirty="0"/>
              <a:t> espèces végétales remarquables, crée en 1888 et inauguré</a:t>
            </a:r>
          </a:p>
          <a:p>
            <a:r>
              <a:rPr lang="fr-FR" sz="2400" b="1" i="1" dirty="0"/>
              <a:t>   par Sadi Carnot</a:t>
            </a:r>
          </a:p>
        </p:txBody>
      </p:sp>
    </p:spTree>
    <p:extLst>
      <p:ext uri="{BB962C8B-B14F-4D97-AF65-F5344CB8AC3E}">
        <p14:creationId xmlns:p14="http://schemas.microsoft.com/office/powerpoint/2010/main" val="411962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05EB9C-90A1-E192-E7AF-D3BFAA843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231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F7710A-1D98-F9F6-6ED1-133233CF3DC7}"/>
              </a:ext>
            </a:extLst>
          </p:cNvPr>
          <p:cNvSpPr txBox="1"/>
          <p:nvPr/>
        </p:nvSpPr>
        <p:spPr>
          <a:xfrm>
            <a:off x="298114" y="2444174"/>
            <a:ext cx="47114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Parc Bordelais</a:t>
            </a:r>
          </a:p>
          <a:p>
            <a:endParaRPr lang="fr-FR" sz="2800" b="1" i="1" dirty="0"/>
          </a:p>
          <a:p>
            <a:r>
              <a:rPr lang="fr-FR" sz="2800" b="1" i="1" dirty="0"/>
              <a:t>Forêt de chênes  et, prairie pour les moutons</a:t>
            </a:r>
          </a:p>
        </p:txBody>
      </p:sp>
    </p:spTree>
    <p:extLst>
      <p:ext uri="{BB962C8B-B14F-4D97-AF65-F5344CB8AC3E}">
        <p14:creationId xmlns:p14="http://schemas.microsoft.com/office/powerpoint/2010/main" val="252273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8F76B5-F995-FC0C-A71D-2ABCCA405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2004" y="754781"/>
            <a:ext cx="745987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ECBA48-BF86-6BBF-8546-7FC10B076C06}"/>
              </a:ext>
            </a:extLst>
          </p:cNvPr>
          <p:cNvSpPr txBox="1"/>
          <p:nvPr/>
        </p:nvSpPr>
        <p:spPr>
          <a:xfrm>
            <a:off x="1385670" y="231561"/>
            <a:ext cx="10989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JARDIN  DES  TUILERIES  à  PARIS  proche palais du Louvre 1</a:t>
            </a:r>
            <a:r>
              <a:rPr lang="fr-FR" sz="2800" b="1" i="1" baseline="30000" dirty="0">
                <a:solidFill>
                  <a:schemeClr val="bg1"/>
                </a:solidFill>
              </a:rPr>
              <a:t>er</a:t>
            </a:r>
            <a:r>
              <a:rPr lang="fr-FR" sz="2800" b="1" i="1" dirty="0">
                <a:solidFill>
                  <a:schemeClr val="bg1"/>
                </a:solidFill>
              </a:rPr>
              <a:t> </a:t>
            </a:r>
            <a:r>
              <a:rPr lang="fr-FR" sz="2800" b="1" i="1" dirty="0" err="1">
                <a:solidFill>
                  <a:schemeClr val="bg1"/>
                </a:solidFill>
              </a:rPr>
              <a:t>arr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5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6404B9-377B-CF70-7A95-A406DA909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984" y="569579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070912C-4D7B-EFB0-545F-A05AAE78A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744" y="2687747"/>
            <a:ext cx="5795112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A3724B-E28F-F57A-1358-32063AFF7AAB}"/>
              </a:ext>
            </a:extLst>
          </p:cNvPr>
          <p:cNvSpPr txBox="1"/>
          <p:nvPr/>
        </p:nvSpPr>
        <p:spPr>
          <a:xfrm>
            <a:off x="658428" y="4487747"/>
            <a:ext cx="5437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Parc grillagé du 1</a:t>
            </a:r>
            <a:r>
              <a:rPr lang="fr-FR" sz="2000" b="1" i="1" baseline="30000" dirty="0">
                <a:solidFill>
                  <a:schemeClr val="bg1"/>
                </a:solidFill>
              </a:rPr>
              <a:t>er</a:t>
            </a:r>
            <a:r>
              <a:rPr lang="fr-FR" sz="2000" b="1" i="1" dirty="0">
                <a:solidFill>
                  <a:schemeClr val="bg1"/>
                </a:solidFill>
              </a:rPr>
              <a:t> arrondissement Parisien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En plein centre. Jardin à la Française sur 25ha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Inscrit au patrimoine Mondial Unesco depuis 1914</a:t>
            </a:r>
          </a:p>
          <a:p>
            <a:endParaRPr lang="fr-FR" sz="2000" b="1" i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4DF1B3E-C93B-1D41-2998-0BA47F36BBFB}"/>
              </a:ext>
            </a:extLst>
          </p:cNvPr>
          <p:cNvSpPr txBox="1"/>
          <p:nvPr/>
        </p:nvSpPr>
        <p:spPr>
          <a:xfrm>
            <a:off x="7361088" y="2259524"/>
            <a:ext cx="434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000" b="1" i="1" dirty="0">
                <a:solidFill>
                  <a:schemeClr val="bg1"/>
                </a:solidFill>
              </a:rPr>
              <a:t>le bassin du parc</a:t>
            </a:r>
          </a:p>
        </p:txBody>
      </p:sp>
    </p:spTree>
    <p:extLst>
      <p:ext uri="{BB962C8B-B14F-4D97-AF65-F5344CB8AC3E}">
        <p14:creationId xmlns:p14="http://schemas.microsoft.com/office/powerpoint/2010/main" val="232944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07D8D8-F7D4-5F7C-AD15-AEDF8931F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8526" y="472226"/>
            <a:ext cx="5684517" cy="320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113CD9-480F-FEA9-E4E1-141CA3E0CDD4}"/>
              </a:ext>
            </a:extLst>
          </p:cNvPr>
          <p:cNvSpPr txBox="1"/>
          <p:nvPr/>
        </p:nvSpPr>
        <p:spPr>
          <a:xfrm>
            <a:off x="6645125" y="3719393"/>
            <a:ext cx="51919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vue sur le bassin et les immeubles de la rue de Rivoli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4A3DB60-C4A7-6BFD-04DD-3EEF4BB5A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957" y="3145774"/>
            <a:ext cx="486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87EDB89-CA89-CF81-5E42-71377AE80686}"/>
              </a:ext>
            </a:extLst>
          </p:cNvPr>
          <p:cNvSpPr txBox="1"/>
          <p:nvPr/>
        </p:nvSpPr>
        <p:spPr>
          <a:xfrm>
            <a:off x="126698" y="1329892"/>
            <a:ext cx="56845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l’une des statues : Renommée du Roi chevauchant Pégase par Antoine Coysevox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(1640-1720)</a:t>
            </a:r>
          </a:p>
        </p:txBody>
      </p:sp>
    </p:spTree>
    <p:extLst>
      <p:ext uri="{BB962C8B-B14F-4D97-AF65-F5344CB8AC3E}">
        <p14:creationId xmlns:p14="http://schemas.microsoft.com/office/powerpoint/2010/main" val="385486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DC4814-797B-A819-1225-CC855BFC8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216" y="378124"/>
            <a:ext cx="5263288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E269FA-A0DA-6D70-A8E3-25D301B9C663}"/>
              </a:ext>
            </a:extLst>
          </p:cNvPr>
          <p:cNvSpPr txBox="1"/>
          <p:nvPr/>
        </p:nvSpPr>
        <p:spPr>
          <a:xfrm>
            <a:off x="1392397" y="4208944"/>
            <a:ext cx="5352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Vue aérienne du Jardin des Tuileries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E8DF299-2B6A-D758-C476-A4699556F887}"/>
              </a:ext>
            </a:extLst>
          </p:cNvPr>
          <p:cNvSpPr txBox="1"/>
          <p:nvPr/>
        </p:nvSpPr>
        <p:spPr>
          <a:xfrm>
            <a:off x="1537530" y="4685706"/>
            <a:ext cx="50618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Image d’accueil du Jardin : la Vasque Olympique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dans le jardin en 2024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C34521E-612A-8444-9468-364D2C7FFF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850" y="378124"/>
            <a:ext cx="3406934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C7F4573-F40D-B4B4-BFC5-9FC95D34227D}"/>
              </a:ext>
            </a:extLst>
          </p:cNvPr>
          <p:cNvSpPr txBox="1"/>
          <p:nvPr/>
        </p:nvSpPr>
        <p:spPr>
          <a:xfrm>
            <a:off x="7382151" y="4698124"/>
            <a:ext cx="42155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parmi les nombreux tableaux inspirés par ce jardin, celui de ‘Soirée des Tuileries’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par Pierre-Antoine Baudouin  1769</a:t>
            </a:r>
          </a:p>
        </p:txBody>
      </p:sp>
    </p:spTree>
    <p:extLst>
      <p:ext uri="{BB962C8B-B14F-4D97-AF65-F5344CB8AC3E}">
        <p14:creationId xmlns:p14="http://schemas.microsoft.com/office/powerpoint/2010/main" val="159616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4A5EF5D-0ABB-4C98-D61D-F3E5AE8C143F}"/>
              </a:ext>
            </a:extLst>
          </p:cNvPr>
          <p:cNvSpPr txBox="1"/>
          <p:nvPr/>
        </p:nvSpPr>
        <p:spPr>
          <a:xfrm>
            <a:off x="426322" y="868196"/>
            <a:ext cx="12402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</a:t>
            </a:r>
            <a:r>
              <a:rPr lang="fr-FR" sz="2800" b="1" i="1" dirty="0">
                <a:solidFill>
                  <a:schemeClr val="bg1"/>
                </a:solidFill>
              </a:rPr>
              <a:t>JARDINS  DE  LA  FONTAINE  à  NÎMES  Temple de DIANE et Tour MAGNE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9EB2151-9940-C0A5-45B2-F030C28A87FE}"/>
              </a:ext>
            </a:extLst>
          </p:cNvPr>
          <p:cNvSpPr txBox="1"/>
          <p:nvPr/>
        </p:nvSpPr>
        <p:spPr>
          <a:xfrm>
            <a:off x="2068386" y="5466583"/>
            <a:ext cx="10123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chemeClr val="bg1"/>
                </a:solidFill>
              </a:rPr>
              <a:t>vue sur la ville, l’avenue Jean Jaurès, depuis le Jardin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2966F74-99BA-DB23-4B89-690190202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61" y="1391416"/>
            <a:ext cx="11540077" cy="407516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313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E25976-6A5E-8F82-818E-DE9A727FEC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60" y="366306"/>
            <a:ext cx="5400001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18CD42-1AC0-51AB-9167-A2572B9D98C5}"/>
              </a:ext>
            </a:extLst>
          </p:cNvPr>
          <p:cNvSpPr txBox="1"/>
          <p:nvPr/>
        </p:nvSpPr>
        <p:spPr>
          <a:xfrm>
            <a:off x="394561" y="3966306"/>
            <a:ext cx="601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Quais de la Fontaine et jets d’eau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3880FF1-6316-6763-5321-A1C114CF06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440" y="3274291"/>
            <a:ext cx="5759999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438E9C-44E2-BF2F-A0BD-674E61F4F592}"/>
              </a:ext>
            </a:extLst>
          </p:cNvPr>
          <p:cNvSpPr txBox="1"/>
          <p:nvPr/>
        </p:nvSpPr>
        <p:spPr>
          <a:xfrm>
            <a:off x="7179909" y="2751071"/>
            <a:ext cx="3967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aspect du Nymphée</a:t>
            </a:r>
          </a:p>
        </p:txBody>
      </p:sp>
    </p:spTree>
    <p:extLst>
      <p:ext uri="{BB962C8B-B14F-4D97-AF65-F5344CB8AC3E}">
        <p14:creationId xmlns:p14="http://schemas.microsoft.com/office/powerpoint/2010/main" val="62736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7A6FED-8F2E-FC45-A1E6-504457E86B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" y="216976"/>
            <a:ext cx="3814571" cy="57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6200DE-5F15-80D2-6A9D-CF606BBA4A30}"/>
              </a:ext>
            </a:extLst>
          </p:cNvPr>
          <p:cNvSpPr txBox="1"/>
          <p:nvPr/>
        </p:nvSpPr>
        <p:spPr>
          <a:xfrm>
            <a:off x="638600" y="5903893"/>
            <a:ext cx="4339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l’une des statues entourant le nymphée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BE4886F-A259-A850-CC0B-B78851CAC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7984" y="216976"/>
            <a:ext cx="5771651" cy="43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14C5C0-B862-52C4-AA2F-7D4D9960AE7D}"/>
              </a:ext>
            </a:extLst>
          </p:cNvPr>
          <p:cNvSpPr txBox="1"/>
          <p:nvPr/>
        </p:nvSpPr>
        <p:spPr>
          <a:xfrm>
            <a:off x="7530353" y="4650039"/>
            <a:ext cx="2681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le nymphée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8D50696-824C-DEAC-F29C-F961807E7113}"/>
              </a:ext>
            </a:extLst>
          </p:cNvPr>
          <p:cNvSpPr txBox="1"/>
          <p:nvPr/>
        </p:nvSpPr>
        <p:spPr>
          <a:xfrm>
            <a:off x="4978126" y="5059673"/>
            <a:ext cx="72138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Jardin remarquable autour d’une source originelle et, avec des éléments anciens comme le Temple de Diane et la tour Magne</a:t>
            </a:r>
          </a:p>
        </p:txBody>
      </p:sp>
    </p:spTree>
    <p:extLst>
      <p:ext uri="{BB962C8B-B14F-4D97-AF65-F5344CB8AC3E}">
        <p14:creationId xmlns:p14="http://schemas.microsoft.com/office/powerpoint/2010/main" val="380833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A2E95E-C984-766B-60CD-E98096BB19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724" y="278970"/>
            <a:ext cx="5169224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8F1939-6797-BAD0-7B86-10AE2B95733A}"/>
              </a:ext>
            </a:extLst>
          </p:cNvPr>
          <p:cNvSpPr txBox="1"/>
          <p:nvPr/>
        </p:nvSpPr>
        <p:spPr>
          <a:xfrm>
            <a:off x="6942329" y="4058970"/>
            <a:ext cx="46494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Temple de Diane  daté du 1</a:t>
            </a:r>
            <a:r>
              <a:rPr lang="fr-FR" sz="2400" b="1" i="1" baseline="30000" dirty="0">
                <a:solidFill>
                  <a:schemeClr val="bg1"/>
                </a:solidFill>
              </a:rPr>
              <a:t>er</a:t>
            </a:r>
            <a:r>
              <a:rPr lang="fr-FR" sz="2400" b="1" i="1" dirty="0">
                <a:solidFill>
                  <a:schemeClr val="bg1"/>
                </a:solidFill>
              </a:rPr>
              <a:t> siècle, complète le nymphée, dédié à Auguste. Temple romain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Les deux monuments sont inscrits aux monuments Historiques depuis 1840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CAECBBB-DC9E-7133-C066-AFF21099B0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52" y="2787861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BE82EE-E867-3A2F-3141-1B56481AAEDB}"/>
              </a:ext>
            </a:extLst>
          </p:cNvPr>
          <p:cNvSpPr txBox="1"/>
          <p:nvPr/>
        </p:nvSpPr>
        <p:spPr>
          <a:xfrm>
            <a:off x="426001" y="541092"/>
            <a:ext cx="5669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 la Tour Magne, édifice gallo-romain sur le Mont Cavalier surplombant le jardin. Vestige romain de l’ancienne enceinte Nîmoise   Panorama sur la ville et les environs</a:t>
            </a:r>
          </a:p>
        </p:txBody>
      </p:sp>
    </p:spTree>
    <p:extLst>
      <p:ext uri="{BB962C8B-B14F-4D97-AF65-F5344CB8AC3E}">
        <p14:creationId xmlns:p14="http://schemas.microsoft.com/office/powerpoint/2010/main" val="349920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D01A1C-9220-4D9C-BEAA-D4369F2809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58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B23080-6B3B-FC3B-41F3-86220C0B0343}"/>
              </a:ext>
            </a:extLst>
          </p:cNvPr>
          <p:cNvSpPr txBox="1"/>
          <p:nvPr/>
        </p:nvSpPr>
        <p:spPr>
          <a:xfrm>
            <a:off x="9278378" y="1831900"/>
            <a:ext cx="25572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grille d’accès, entrée principale du Jardin de la Fontaine à NÎMES</a:t>
            </a:r>
          </a:p>
        </p:txBody>
      </p:sp>
    </p:spTree>
    <p:extLst>
      <p:ext uri="{BB962C8B-B14F-4D97-AF65-F5344CB8AC3E}">
        <p14:creationId xmlns:p14="http://schemas.microsoft.com/office/powerpoint/2010/main" val="381241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7B4DE2C-EEC6-5FE9-8E16-02AACF70AC5D}"/>
              </a:ext>
            </a:extLst>
          </p:cNvPr>
          <p:cNvSpPr txBox="1"/>
          <p:nvPr/>
        </p:nvSpPr>
        <p:spPr>
          <a:xfrm>
            <a:off x="310909" y="1999828"/>
            <a:ext cx="29898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JARDIN  BOTANIQUE  DE  VAL  RAHMET  à  MENTON  (06)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9A7BAAF-BEA2-0837-2CA1-74B76ACFD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154" y="639000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05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DB0063-BBD3-D7C1-4D3E-B9CA09DB76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931" y="495000"/>
            <a:ext cx="8797601" cy="58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44F2D6-F5F1-7483-0B38-4CAE0B1DB489}"/>
              </a:ext>
            </a:extLst>
          </p:cNvPr>
          <p:cNvSpPr txBox="1"/>
          <p:nvPr/>
        </p:nvSpPr>
        <p:spPr>
          <a:xfrm>
            <a:off x="9703701" y="819316"/>
            <a:ext cx="2402238" cy="4832092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Sur 15000m2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Faisant partie du Muséum national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D’Histoire Naturelle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(MNHN) avec une villa style Italo-Provençal</a:t>
            </a:r>
          </a:p>
        </p:txBody>
      </p:sp>
    </p:spTree>
    <p:extLst>
      <p:ext uri="{BB962C8B-B14F-4D97-AF65-F5344CB8AC3E}">
        <p14:creationId xmlns:p14="http://schemas.microsoft.com/office/powerpoint/2010/main" val="225369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39E64C9-266A-4FE2-12CD-C2CDCF16EC5F}"/>
              </a:ext>
            </a:extLst>
          </p:cNvPr>
          <p:cNvSpPr txBox="1"/>
          <p:nvPr/>
        </p:nvSpPr>
        <p:spPr>
          <a:xfrm>
            <a:off x="2789754" y="6087396"/>
            <a:ext cx="7330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rgbClr val="FFFF00"/>
                </a:solidFill>
              </a:rPr>
              <a:t>en bord de mer,  15000 visiteurs par an, 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3FEABFB-F762-1525-B971-4A8571C533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508994"/>
            <a:ext cx="1116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227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E85E20-751D-A4BE-AFB9-A76C4AB48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443" y="332999"/>
            <a:ext cx="8256000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6699C9-4B54-AB19-A95D-2EC617D3FBC0}"/>
              </a:ext>
            </a:extLst>
          </p:cNvPr>
          <p:cNvSpPr txBox="1"/>
          <p:nvPr/>
        </p:nvSpPr>
        <p:spPr>
          <a:xfrm>
            <a:off x="212296" y="612843"/>
            <a:ext cx="327214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Plantes exceptionnelles selon  un climat ensoleillé et doux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subtropicales et, tropicales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Cactus, agaves, aloès,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Allée de Palmiers (photo)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Fougères et Potager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Bassin aux nénuphars géants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(photo)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villa style provençal</a:t>
            </a:r>
          </a:p>
        </p:txBody>
      </p:sp>
    </p:spTree>
    <p:extLst>
      <p:ext uri="{BB962C8B-B14F-4D97-AF65-F5344CB8AC3E}">
        <p14:creationId xmlns:p14="http://schemas.microsoft.com/office/powerpoint/2010/main" val="374740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1286D7-9C0B-B9D8-F112-229A853AC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736" y="279000"/>
            <a:ext cx="112085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225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9CD75A-5E61-3C93-076F-1B2A1E629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37" y="483137"/>
            <a:ext cx="5620646" cy="316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9D4A3F-FFA8-B718-1F41-12A68418C2A7}"/>
              </a:ext>
            </a:extLst>
          </p:cNvPr>
          <p:cNvSpPr txBox="1"/>
          <p:nvPr/>
        </p:nvSpPr>
        <p:spPr>
          <a:xfrm>
            <a:off x="816244" y="3651137"/>
            <a:ext cx="5129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chemin d’entrée avec hélianas, fuchsias et fougères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07295D9-B553-46F8-88CA-10A05653F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178010"/>
            <a:ext cx="5748388" cy="32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1DFF7E-938F-F2B9-7BBF-4A5A49B9AB19}"/>
              </a:ext>
            </a:extLst>
          </p:cNvPr>
          <p:cNvSpPr txBox="1"/>
          <p:nvPr/>
        </p:nvSpPr>
        <p:spPr>
          <a:xfrm>
            <a:off x="6821002" y="2654790"/>
            <a:ext cx="5453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Bassin aux nénuphars géants</a:t>
            </a:r>
          </a:p>
        </p:txBody>
      </p:sp>
    </p:spTree>
    <p:extLst>
      <p:ext uri="{BB962C8B-B14F-4D97-AF65-F5344CB8AC3E}">
        <p14:creationId xmlns:p14="http://schemas.microsoft.com/office/powerpoint/2010/main" val="140100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22C066F-6F47-1E56-EADD-7D88C19CF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666" y="645830"/>
            <a:ext cx="7219217" cy="54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0821E0-9B3F-4450-9142-7CA53276BEE2}"/>
              </a:ext>
            </a:extLst>
          </p:cNvPr>
          <p:cNvSpPr txBox="1"/>
          <p:nvPr/>
        </p:nvSpPr>
        <p:spPr>
          <a:xfrm>
            <a:off x="237944" y="6174921"/>
            <a:ext cx="1210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vue générale avec la villa, le jardin  et bassin du Jardin Botanique de MENTON</a:t>
            </a:r>
          </a:p>
        </p:txBody>
      </p:sp>
    </p:spTree>
    <p:extLst>
      <p:ext uri="{BB962C8B-B14F-4D97-AF65-F5344CB8AC3E}">
        <p14:creationId xmlns:p14="http://schemas.microsoft.com/office/powerpoint/2010/main" val="239351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5A4667-1B48-FC3C-2982-9301E19B04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708114"/>
            <a:ext cx="837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BE65FD-D84E-1DD8-12AC-A9A03644912F}"/>
              </a:ext>
            </a:extLst>
          </p:cNvPr>
          <p:cNvSpPr txBox="1"/>
          <p:nvPr/>
        </p:nvSpPr>
        <p:spPr>
          <a:xfrm>
            <a:off x="2054186" y="184894"/>
            <a:ext cx="11758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</a:t>
            </a:r>
            <a:r>
              <a:rPr lang="fr-FR" sz="2800" b="1" i="1" dirty="0"/>
              <a:t>JARDIN  DU  MANOIR D’ EYRIGNAC  en  DORDOGNE</a:t>
            </a:r>
          </a:p>
        </p:txBody>
      </p:sp>
    </p:spTree>
    <p:extLst>
      <p:ext uri="{BB962C8B-B14F-4D97-AF65-F5344CB8AC3E}">
        <p14:creationId xmlns:p14="http://schemas.microsoft.com/office/powerpoint/2010/main" val="409324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27FEB293-0D0C-62B1-7F3B-DFCC18FB1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9157" y="2677656"/>
            <a:ext cx="569277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BEC29E-7B1E-7BED-30FD-4410EDE66462}"/>
              </a:ext>
            </a:extLst>
          </p:cNvPr>
          <p:cNvSpPr txBox="1"/>
          <p:nvPr/>
        </p:nvSpPr>
        <p:spPr>
          <a:xfrm>
            <a:off x="6096000" y="86061"/>
            <a:ext cx="52675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situé à Salignac- Eyvignes en Dordogne</a:t>
            </a:r>
          </a:p>
          <a:p>
            <a:endParaRPr lang="fr-FR" sz="2400" b="1" i="1" dirty="0"/>
          </a:p>
          <a:p>
            <a:r>
              <a:rPr lang="fr-FR" sz="2400" b="1" i="1" dirty="0"/>
              <a:t>Jardin remarquable depuis 2005</a:t>
            </a:r>
          </a:p>
          <a:p>
            <a:r>
              <a:rPr lang="fr-FR" sz="2400" b="1" i="1" dirty="0"/>
              <a:t> Monument Historique depuis 1986</a:t>
            </a:r>
          </a:p>
          <a:p>
            <a:endParaRPr lang="fr-FR" sz="2400" b="1" i="1" dirty="0"/>
          </a:p>
          <a:p>
            <a:r>
              <a:rPr lang="fr-FR" sz="2400" b="1" i="1" dirty="0"/>
              <a:t>Proche Grotte de Lascaux et, de SARLAT la Canéda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4C44A97-2DC1-4EAE-8B2B-70A93CE681E3}"/>
              </a:ext>
            </a:extLst>
          </p:cNvPr>
          <p:cNvSpPr txBox="1"/>
          <p:nvPr/>
        </p:nvSpPr>
        <p:spPr>
          <a:xfrm>
            <a:off x="812841" y="4149332"/>
            <a:ext cx="48779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/>
              <a:t> </a:t>
            </a:r>
            <a:r>
              <a:rPr lang="fr-FR" sz="2400" b="1" i="1" dirty="0"/>
              <a:t>Potager visite libre</a:t>
            </a:r>
          </a:p>
          <a:p>
            <a:endParaRPr lang="fr-FR" sz="2400" b="1" i="1" dirty="0"/>
          </a:p>
          <a:p>
            <a:r>
              <a:rPr lang="fr-FR" sz="2400" b="1" i="1" dirty="0"/>
              <a:t>  Vivier entouré d’arcades végétales</a:t>
            </a:r>
          </a:p>
          <a:p>
            <a:r>
              <a:rPr lang="fr-FR" sz="2400" b="1" i="1" dirty="0"/>
              <a:t>  Allée des Charmes (40 spécimens)</a:t>
            </a:r>
          </a:p>
          <a:p>
            <a:r>
              <a:rPr lang="fr-FR" sz="2400" b="1" i="1" dirty="0"/>
              <a:t>  Allée des vases florentins avec ifs taillés</a:t>
            </a:r>
            <a:endParaRPr lang="fr-FR" sz="2400" i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3DFFD57-B616-CFA3-55E4-A628B25641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2" y="543262"/>
            <a:ext cx="5405402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936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3D581A-E86B-0445-BF88-81D9F9DC9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9775" y="288764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BD93E-E9C7-5E25-CD0A-825A3B459412}"/>
              </a:ext>
            </a:extLst>
          </p:cNvPr>
          <p:cNvSpPr txBox="1"/>
          <p:nvPr/>
        </p:nvSpPr>
        <p:spPr>
          <a:xfrm>
            <a:off x="7163003" y="4068764"/>
            <a:ext cx="46029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art topiaire, volumes en forme de boules, cylindre, pyramide…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84B47B-8E44-4177-BE7F-7683601CB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161" y="2731190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2224A9-756D-AD02-7248-1FD2B5D04338}"/>
              </a:ext>
            </a:extLst>
          </p:cNvPr>
          <p:cNvSpPr txBox="1"/>
          <p:nvPr/>
        </p:nvSpPr>
        <p:spPr>
          <a:xfrm>
            <a:off x="568762" y="915308"/>
            <a:ext cx="54760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Jardin blanc, allées de buis  bordant les fleurs blanches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et l’espace de gazon, avec 4 fontaines</a:t>
            </a:r>
          </a:p>
        </p:txBody>
      </p:sp>
    </p:spTree>
    <p:extLst>
      <p:ext uri="{BB962C8B-B14F-4D97-AF65-F5344CB8AC3E}">
        <p14:creationId xmlns:p14="http://schemas.microsoft.com/office/powerpoint/2010/main" val="40821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0D03D61-7E3D-BD95-7854-631756E08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6980" y="1634252"/>
            <a:ext cx="9878040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1366ADA-4376-17CB-6E1E-34172B6B4F82}"/>
              </a:ext>
            </a:extLst>
          </p:cNvPr>
          <p:cNvSpPr txBox="1"/>
          <p:nvPr/>
        </p:nvSpPr>
        <p:spPr>
          <a:xfrm>
            <a:off x="758685" y="1048163"/>
            <a:ext cx="116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JARDIN  VILLA  EPHRUSSI  DE  ROTHSCHILD  à  SAINT  JEAN  CAP FERRAT</a:t>
            </a:r>
          </a:p>
        </p:txBody>
      </p:sp>
    </p:spTree>
    <p:extLst>
      <p:ext uri="{BB962C8B-B14F-4D97-AF65-F5344CB8AC3E}">
        <p14:creationId xmlns:p14="http://schemas.microsoft.com/office/powerpoint/2010/main" val="167847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BBF5EE-0CAB-076F-CFB0-E2A4D2969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385" y="729000"/>
            <a:ext cx="7219229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995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1C1490-801B-F720-9BB7-D239FB7D6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61" y="477722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3C0FE5-3E5F-F2AD-9487-2C773064F953}"/>
              </a:ext>
            </a:extLst>
          </p:cNvPr>
          <p:cNvSpPr txBox="1"/>
          <p:nvPr/>
        </p:nvSpPr>
        <p:spPr>
          <a:xfrm>
            <a:off x="1672542" y="4257722"/>
            <a:ext cx="3704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Jets d’eau du jardin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B15DD51-1AB3-D8A0-6848-ADA8C6327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769" y="2634191"/>
            <a:ext cx="565867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5AF59F-B476-23D0-52F5-329F2248BC7E}"/>
              </a:ext>
            </a:extLst>
          </p:cNvPr>
          <p:cNvSpPr txBox="1"/>
          <p:nvPr/>
        </p:nvSpPr>
        <p:spPr>
          <a:xfrm>
            <a:off x="7053917" y="2106112"/>
            <a:ext cx="3843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le Temple d’Amour</a:t>
            </a:r>
          </a:p>
        </p:txBody>
      </p:sp>
    </p:spTree>
    <p:extLst>
      <p:ext uri="{BB962C8B-B14F-4D97-AF65-F5344CB8AC3E}">
        <p14:creationId xmlns:p14="http://schemas.microsoft.com/office/powerpoint/2010/main" val="207430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EBEFB7-C23A-2501-06E3-DC2D830D6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636" y="639000"/>
            <a:ext cx="835327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441B68-9D38-0424-9E54-F60E51AF539B}"/>
              </a:ext>
            </a:extLst>
          </p:cNvPr>
          <p:cNvSpPr txBox="1"/>
          <p:nvPr/>
        </p:nvSpPr>
        <p:spPr>
          <a:xfrm>
            <a:off x="8991557" y="2172516"/>
            <a:ext cx="18133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Jardin Espagnol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du parc Ephrussi</a:t>
            </a:r>
          </a:p>
        </p:txBody>
      </p:sp>
    </p:spTree>
    <p:extLst>
      <p:ext uri="{BB962C8B-B14F-4D97-AF65-F5344CB8AC3E}">
        <p14:creationId xmlns:p14="http://schemas.microsoft.com/office/powerpoint/2010/main" val="128200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D105D2-D585-77AE-F1B8-D5494C45E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125" y="818004"/>
            <a:ext cx="8217401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D6E704-D0B3-0EFA-4A02-4460C65D83B0}"/>
              </a:ext>
            </a:extLst>
          </p:cNvPr>
          <p:cNvSpPr txBox="1"/>
          <p:nvPr/>
        </p:nvSpPr>
        <p:spPr>
          <a:xfrm>
            <a:off x="1643913" y="4598004"/>
            <a:ext cx="9457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Jardin à la Française    Vue aérienne à Saint Jean Cap Ferrat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758C9E1-8399-42C6-7FE0-E89B798D7CAB}"/>
              </a:ext>
            </a:extLst>
          </p:cNvPr>
          <p:cNvSpPr txBox="1"/>
          <p:nvPr/>
        </p:nvSpPr>
        <p:spPr>
          <a:xfrm>
            <a:off x="1202361" y="5121224"/>
            <a:ext cx="109896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Situé sur la Côte d’Azur, construit en 1910.  des jardins entourent le domaine</a:t>
            </a:r>
          </a:p>
          <a:p>
            <a:r>
              <a:rPr lang="fr-FR" sz="2800" b="1" i="1" dirty="0"/>
              <a:t> à la Française, Espagnol, Lapidaire, Japonais  la Roseraie  et le Zoo..</a:t>
            </a:r>
          </a:p>
        </p:txBody>
      </p:sp>
    </p:spTree>
    <p:extLst>
      <p:ext uri="{BB962C8B-B14F-4D97-AF65-F5344CB8AC3E}">
        <p14:creationId xmlns:p14="http://schemas.microsoft.com/office/powerpoint/2010/main" val="48469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DC3CCA6-7826-49A9-39DE-5672B96E37AC}"/>
              </a:ext>
            </a:extLst>
          </p:cNvPr>
          <p:cNvSpPr txBox="1"/>
          <p:nvPr/>
        </p:nvSpPr>
        <p:spPr>
          <a:xfrm>
            <a:off x="1559436" y="182327"/>
            <a:ext cx="9693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</a:t>
            </a:r>
            <a:r>
              <a:rPr lang="fr-FR" sz="2800" b="1" i="1" dirty="0"/>
              <a:t>PARC  BEAUMONT  à  PAU  dans les Pyrénées  site Naturel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390DA76-B20F-FEDC-13EE-C57F3B155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226" y="705547"/>
            <a:ext cx="837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26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D02759-413D-C87A-D7FB-8A388FB21C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302" y="459000"/>
            <a:ext cx="8913190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A66E27-62EA-0848-ED09-BE0963759F22}"/>
              </a:ext>
            </a:extLst>
          </p:cNvPr>
          <p:cNvSpPr txBox="1"/>
          <p:nvPr/>
        </p:nvSpPr>
        <p:spPr>
          <a:xfrm>
            <a:off x="9711421" y="612844"/>
            <a:ext cx="23402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ancienne Seigneurie</a:t>
            </a:r>
          </a:p>
          <a:p>
            <a:endParaRPr lang="fr-FR" sz="2400" b="1" dirty="0"/>
          </a:p>
          <a:p>
            <a:r>
              <a:rPr lang="fr-FR" sz="2400" b="1" dirty="0"/>
              <a:t>Situé à PAU dans les Pyrénées Atlantiques</a:t>
            </a:r>
          </a:p>
          <a:p>
            <a:endParaRPr lang="fr-FR" sz="2400" b="1" dirty="0"/>
          </a:p>
          <a:p>
            <a:r>
              <a:rPr lang="fr-FR" sz="2400" b="1" dirty="0"/>
              <a:t>Classé Site naturel</a:t>
            </a:r>
          </a:p>
          <a:p>
            <a:endParaRPr lang="fr-FR" sz="2400" b="1" dirty="0"/>
          </a:p>
          <a:p>
            <a:r>
              <a:rPr lang="fr-FR" sz="2400" b="1" dirty="0"/>
              <a:t>Villa et 11ha</a:t>
            </a:r>
          </a:p>
          <a:p>
            <a:r>
              <a:rPr lang="fr-FR" sz="2400" b="1" dirty="0"/>
              <a:t>Racheté par la ville au Comte de Beaumont en 1878</a:t>
            </a:r>
          </a:p>
        </p:txBody>
      </p:sp>
    </p:spTree>
    <p:extLst>
      <p:ext uri="{BB962C8B-B14F-4D97-AF65-F5344CB8AC3E}">
        <p14:creationId xmlns:p14="http://schemas.microsoft.com/office/powerpoint/2010/main" val="2943969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D2ACEC-CE87-CC04-EC58-9E417FF1F8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383" y="279000"/>
            <a:ext cx="945338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68AC3B-B8F1-797B-9458-830E9E6FB597}"/>
              </a:ext>
            </a:extLst>
          </p:cNvPr>
          <p:cNvSpPr txBox="1"/>
          <p:nvPr/>
        </p:nvSpPr>
        <p:spPr>
          <a:xfrm>
            <a:off x="280610" y="1934188"/>
            <a:ext cx="17823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kiosque  Anna de Noailles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parc  Beaumont</a:t>
            </a:r>
          </a:p>
        </p:txBody>
      </p:sp>
    </p:spTree>
    <p:extLst>
      <p:ext uri="{BB962C8B-B14F-4D97-AF65-F5344CB8AC3E}">
        <p14:creationId xmlns:p14="http://schemas.microsoft.com/office/powerpoint/2010/main" val="103932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831693-ED03-7221-743B-8B8AE64E2A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524" y="279000"/>
            <a:ext cx="945338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910DB2C-C248-DB8D-A338-27C5DBBCBE28}"/>
              </a:ext>
            </a:extLst>
          </p:cNvPr>
          <p:cNvSpPr txBox="1"/>
          <p:nvPr/>
        </p:nvSpPr>
        <p:spPr>
          <a:xfrm>
            <a:off x="455096" y="2551386"/>
            <a:ext cx="20302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Détente sportive et familiale</a:t>
            </a:r>
          </a:p>
        </p:txBody>
      </p:sp>
    </p:spTree>
    <p:extLst>
      <p:ext uri="{BB962C8B-B14F-4D97-AF65-F5344CB8AC3E}">
        <p14:creationId xmlns:p14="http://schemas.microsoft.com/office/powerpoint/2010/main" val="99874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981A3F-DF6B-A0C7-2380-438AE15A6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0461" y="545316"/>
            <a:ext cx="3240000" cy="48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771DC5-A8E9-7923-5070-FFF5AB9E4AB2}"/>
              </a:ext>
            </a:extLst>
          </p:cNvPr>
          <p:cNvSpPr txBox="1"/>
          <p:nvPr/>
        </p:nvSpPr>
        <p:spPr>
          <a:xfrm>
            <a:off x="6661840" y="5405316"/>
            <a:ext cx="5530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dans le parc, buste ‘l’Esclavage’  par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Jean-François Etcheto (1853-1889)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334FC89-74E6-E3AB-2205-158AD8A44B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07" y="663650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CFA473-5134-B69E-E7FB-74A61929001A}"/>
              </a:ext>
            </a:extLst>
          </p:cNvPr>
          <p:cNvSpPr txBox="1"/>
          <p:nvPr/>
        </p:nvSpPr>
        <p:spPr>
          <a:xfrm>
            <a:off x="1071539" y="4443650"/>
            <a:ext cx="6028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un des ponts du parc Palois</a:t>
            </a:r>
          </a:p>
        </p:txBody>
      </p:sp>
    </p:spTree>
    <p:extLst>
      <p:ext uri="{BB962C8B-B14F-4D97-AF65-F5344CB8AC3E}">
        <p14:creationId xmlns:p14="http://schemas.microsoft.com/office/powerpoint/2010/main" val="131268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A3BEBC-3069-2146-5835-F49E36DB81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357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D7AAE9-98FF-1C40-5951-2939CCA86B9F}"/>
              </a:ext>
            </a:extLst>
          </p:cNvPr>
          <p:cNvSpPr txBox="1"/>
          <p:nvPr/>
        </p:nvSpPr>
        <p:spPr>
          <a:xfrm>
            <a:off x="239843" y="359764"/>
            <a:ext cx="293731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b="1" i="1" dirty="0">
                <a:solidFill>
                  <a:srgbClr val="FFFF00"/>
                </a:solidFill>
              </a:rPr>
              <a:t>PARCS ET JARDINS REMARQUABLES en France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la suite avec : 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Jardin VAUBAN à LILLE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 Parc Bordelais BORDEAUX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Jardin des Tuileries  PARIS 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Jardins de la FONTAINE à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Nîmes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Botanique de Val Rahmet à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Menton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Manoir d’EYRIGNAC en Dordogne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Villa Ephrussi de Rothschild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Saint jean Cap Ferrat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Parc Beaumont à PAU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99654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29E33D3-136B-ED32-73A9-B5B33A0ADC13}"/>
              </a:ext>
            </a:extLst>
          </p:cNvPr>
          <p:cNvSpPr txBox="1"/>
          <p:nvPr/>
        </p:nvSpPr>
        <p:spPr>
          <a:xfrm>
            <a:off x="1108038" y="720762"/>
            <a:ext cx="10843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 Parcs Et Jardins Remarquables N°2 Suite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524C9C7-9845-0B28-FB85-9090C46C9183}"/>
              </a:ext>
            </a:extLst>
          </p:cNvPr>
          <p:cNvSpPr txBox="1"/>
          <p:nvPr/>
        </p:nvSpPr>
        <p:spPr>
          <a:xfrm>
            <a:off x="3506993" y="2415069"/>
            <a:ext cx="8864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4855E1-637B-A502-DE46-12B9334EC41E}"/>
              </a:ext>
            </a:extLst>
          </p:cNvPr>
          <p:cNvSpPr txBox="1"/>
          <p:nvPr/>
        </p:nvSpPr>
        <p:spPr>
          <a:xfrm>
            <a:off x="4335332" y="4181321"/>
            <a:ext cx="7433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47C29D-7169-892F-16CC-51FED677B34D}"/>
              </a:ext>
            </a:extLst>
          </p:cNvPr>
          <p:cNvSpPr txBox="1"/>
          <p:nvPr/>
        </p:nvSpPr>
        <p:spPr>
          <a:xfrm>
            <a:off x="5712310" y="6056555"/>
            <a:ext cx="4001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2324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shred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854</Words>
  <Application>Microsoft Office PowerPoint</Application>
  <PresentationFormat>Grand écran</PresentationFormat>
  <Paragraphs>150</Paragraphs>
  <Slides>45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50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24</cp:revision>
  <dcterms:created xsi:type="dcterms:W3CDTF">2026-05-01T16:04:55Z</dcterms:created>
  <dcterms:modified xsi:type="dcterms:W3CDTF">2026-05-03T04:53:48Z</dcterms:modified>
</cp:coreProperties>
</file>