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4"/>
  </p:notesMasterIdLst>
  <p:sldIdLst>
    <p:sldId id="257" r:id="rId2"/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70" r:id="rId14"/>
    <p:sldId id="271" r:id="rId15"/>
    <p:sldId id="269" r:id="rId16"/>
    <p:sldId id="268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1" r:id="rId26"/>
    <p:sldId id="282" r:id="rId27"/>
    <p:sldId id="280" r:id="rId28"/>
    <p:sldId id="283" r:id="rId29"/>
    <p:sldId id="285" r:id="rId30"/>
    <p:sldId id="286" r:id="rId31"/>
    <p:sldId id="284" r:id="rId32"/>
    <p:sldId id="287" r:id="rId33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72" autoAdjust="0"/>
    <p:restoredTop sz="94660"/>
  </p:normalViewPr>
  <p:slideViewPr>
    <p:cSldViewPr snapToGrid="0">
      <p:cViewPr varScale="1">
        <p:scale>
          <a:sx n="71" d="100"/>
          <a:sy n="71" d="100"/>
        </p:scale>
        <p:origin x="374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9FC3DF-1BF3-4A43-B347-8B2980DF3675}" type="datetimeFigureOut">
              <a:rPr lang="fr-FR" smtClean="0"/>
              <a:t>02/05/2026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A2B2E51-880C-4276-88F7-7556FCC0A7A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97690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A2B2E51-880C-4276-88F7-7556FCC0A7A3}" type="slidenum">
              <a:rPr lang="fr-FR" smtClean="0"/>
              <a:t>32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8976968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9E1B934-048A-9711-5319-08E8CB14A50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6DC570DF-A787-FF05-6FF9-67BEC8B0A30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FB21BC9-5CE4-9C14-DABD-01C0169054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34AE4E-C8F1-409D-AF8D-DB507B0B9BF9}" type="datetimeFigureOut">
              <a:rPr lang="fr-FR" smtClean="0"/>
              <a:t>02/05/2026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51B6470-662F-8461-CBDD-2A94F86C12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401158B-71F5-D3EC-0359-396022EC74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6E79E-5F70-473B-BFD1-A3882E3493B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097948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3000">
        <p14:prism isInverted="1"/>
      </p:transition>
    </mc:Choice>
    <mc:Fallback xmlns="">
      <p:transition spd="slow" advClick="0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E2ED414-45E9-3F99-87B8-9122CC2D4E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32824A4-FFFD-877B-EDE9-0CEBBAC7C2B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6610070-3AE7-BF1F-0C16-803D34470C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34AE4E-C8F1-409D-AF8D-DB507B0B9BF9}" type="datetimeFigureOut">
              <a:rPr lang="fr-FR" smtClean="0"/>
              <a:t>02/05/2026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4880B4B-0A5F-3E73-60ED-1D076CEADA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777E062-2E0C-4EC7-A6FD-B744D4F216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6E79E-5F70-473B-BFD1-A3882E3493B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53286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3000">
        <p14:prism isInverted="1"/>
      </p:transition>
    </mc:Choice>
    <mc:Fallback xmlns="">
      <p:transition spd="slow" advClick="0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35F6C38-1C36-182B-D38D-BF63AD73E1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1F98FF5-52CD-36D8-C2DC-14E2C03CC46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8D9F1C6-A5FE-B3B4-B8CF-5F802BC3AB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34AE4E-C8F1-409D-AF8D-DB507B0B9BF9}" type="datetimeFigureOut">
              <a:rPr lang="fr-FR" smtClean="0"/>
              <a:t>02/05/2026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0233012-7D85-BFD6-8EBC-15DB7F10F3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6D313BA-DB97-9458-45E8-86685EC7B3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6E79E-5F70-473B-BFD1-A3882E3493B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243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3000">
        <p14:prism isInverted="1"/>
      </p:transition>
    </mc:Choice>
    <mc:Fallback xmlns="">
      <p:transition spd="slow" advClick="0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15C5354-2F44-6002-0820-A3F5ABD6EA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61D4AF6-B4A3-952E-B28A-F0FB88DB684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0F072E49-4828-E098-6936-D259376BFF9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4BA32968-3FC2-FACB-57C8-EB92AE1AE4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34AE4E-C8F1-409D-AF8D-DB507B0B9BF9}" type="datetimeFigureOut">
              <a:rPr lang="fr-FR" smtClean="0"/>
              <a:t>02/05/2026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9FC49944-C183-606E-0767-96EB1698EC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CBB6989B-F6E4-6AD0-E1A6-58B9747811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6E79E-5F70-473B-BFD1-A3882E3493B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70425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3000">
        <p14:prism isInverted="1"/>
      </p:transition>
    </mc:Choice>
    <mc:Fallback xmlns="">
      <p:transition spd="slow" advClick="0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FE1970F-4D01-592B-058D-C3DB3FD091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45BB430F-3657-54AC-D10D-02AA06D2B8F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587DEFCE-11F1-20B4-0977-4CBC6447ADE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6E712BD0-08FC-0FE8-D083-65C3E211770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41D0478E-2818-BFC3-92E7-B280528AA92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ECE8255D-4383-71AB-C7F5-A4B707DE91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34AE4E-C8F1-409D-AF8D-DB507B0B9BF9}" type="datetimeFigureOut">
              <a:rPr lang="fr-FR" smtClean="0"/>
              <a:t>02/05/2026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B6B33771-E307-23DF-59C7-4EB7D613CD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07AD9A98-4072-351E-2C1F-D5851DB9EE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6E79E-5F70-473B-BFD1-A3882E3493B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040485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3000">
        <p14:prism isInverted="1"/>
      </p:transition>
    </mc:Choice>
    <mc:Fallback xmlns="">
      <p:transition spd="slow" advClick="0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C11F3B1-7AB7-C96F-D8E4-D6C8F45E69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49BD166A-6B62-5AE0-58A7-C9DF4DF28E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34AE4E-C8F1-409D-AF8D-DB507B0B9BF9}" type="datetimeFigureOut">
              <a:rPr lang="fr-FR" smtClean="0"/>
              <a:t>02/05/2026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C8987E72-43CB-C89A-A25E-2D3AD0BCC7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2EBEA2C1-9526-F378-E5BA-5FB3B3546B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6E79E-5F70-473B-BFD1-A3882E3493B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73608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3000">
        <p14:prism isInverted="1"/>
      </p:transition>
    </mc:Choice>
    <mc:Fallback xmlns="">
      <p:transition spd="slow" advClick="0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15A0E2E8-FCE6-6A40-872D-94023A7365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34AE4E-C8F1-409D-AF8D-DB507B0B9BF9}" type="datetimeFigureOut">
              <a:rPr lang="fr-FR" smtClean="0"/>
              <a:t>02/05/2026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3D6687DD-6FD2-D122-9B98-F97E886838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B2BF5F52-95C0-C03A-4C97-0C086FBD81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6E79E-5F70-473B-BFD1-A3882E3493B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76756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3000">
        <p14:prism isInverted="1"/>
      </p:transition>
    </mc:Choice>
    <mc:Fallback xmlns="">
      <p:transition spd="slow" advClick="0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34C0F09-969E-0564-30A5-3A89CCD1BD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0B86E87D-9799-BB39-0540-B0935C94013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0831FCAD-8CE5-E2DC-5770-7691A315B9A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49124B3F-D026-0F6E-6B2C-FF762B6674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34AE4E-C8F1-409D-AF8D-DB507B0B9BF9}" type="datetimeFigureOut">
              <a:rPr lang="fr-FR" smtClean="0"/>
              <a:t>02/05/2026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72BA798A-B25C-AA14-2C9D-C0BBF4B78B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B9E8207F-383D-936F-2884-8FC4ED1360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6E79E-5F70-473B-BFD1-A3882E3493B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738458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3000">
        <p14:prism isInverted="1"/>
      </p:transition>
    </mc:Choice>
    <mc:Fallback xmlns="">
      <p:transition spd="slow" advClick="0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73AB7DF-FBD9-1E9E-9A95-040804FEBF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62E7E1BF-11D7-2A5D-1FB2-38ECC436126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0CAF9A27-C41D-3366-3A49-BC7BE82EA7A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D8EB3ECA-C118-B8A6-851B-51628A4A76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34AE4E-C8F1-409D-AF8D-DB507B0B9BF9}" type="datetimeFigureOut">
              <a:rPr lang="fr-FR" smtClean="0"/>
              <a:t>02/05/2026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4EFC5E33-BD6C-E839-0ECB-D4B1840B4C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346A980-EB52-0A5C-3790-90E908E66D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6E79E-5F70-473B-BFD1-A3882E3493B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97743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3000">
        <p14:prism isInverted="1"/>
      </p:transition>
    </mc:Choice>
    <mc:Fallback xmlns="">
      <p:transition spd="slow" advClick="0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4CAF74E-368D-197F-A5B8-9D84730A7E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DC8C0263-660A-321E-D40F-F8115761FA6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218DB0F-881A-7A42-BE5A-8D2986E86B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34AE4E-C8F1-409D-AF8D-DB507B0B9BF9}" type="datetimeFigureOut">
              <a:rPr lang="fr-FR" smtClean="0"/>
              <a:t>02/05/2026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11D6E5B-57AE-26B6-3139-1A95F91C36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A64AB71-8AF1-0ABF-071F-7888AF879B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6E79E-5F70-473B-BFD1-A3882E3493B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3871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3000">
        <p14:prism isInverted="1"/>
      </p:transition>
    </mc:Choice>
    <mc:Fallback xmlns="">
      <p:transition spd="slow" advClick="0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D2E1CFE3-1345-5DD7-7980-E4AE814867F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704D04D3-F743-0894-363E-DC5D5796872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810E97B-754D-9AE8-0DAC-89A1474E5C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34AE4E-C8F1-409D-AF8D-DB507B0B9BF9}" type="datetimeFigureOut">
              <a:rPr lang="fr-FR" smtClean="0"/>
              <a:t>02/05/2026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8A8EE3B-12E7-FADB-9F3D-5FA4CC7F3E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F7F8779-CB22-CF79-AA75-7DB849C33B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6E79E-5F70-473B-BFD1-A3882E3493B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048972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3000">
        <p14:prism isInverted="1"/>
      </p:transition>
    </mc:Choice>
    <mc:Fallback xmlns="">
      <p:transition spd="slow" advClick="0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CF55B6BE-FA5C-1A1A-2B15-5845E1881A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8A479AC-969F-2A6D-2B66-8A76F97A8C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6EB2E6E-4AC7-01CB-0376-03361FBD061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634AE4E-C8F1-409D-AF8D-DB507B0B9BF9}" type="datetimeFigureOut">
              <a:rPr lang="fr-FR" smtClean="0"/>
              <a:t>02/05/2026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FCFFA40-1E37-4FEE-FF8D-CAE16913421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94C7EC4-D477-DF43-DF3C-4209425124E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F66E79E-5F70-473B-BFD1-A3882E3493B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505616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250" advClick="0" advTm="13000">
        <p14:prism isInverted="1"/>
      </p:transition>
    </mc:Choice>
    <mc:Fallback xmlns="">
      <p:transition spd="slow" advClick="0" advTm="13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66CA5FF-DBBD-55CC-11A6-533ACC54B37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729FA9E-C9D4-8CE9-E02B-69099FD3B3D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9437" y="1436333"/>
            <a:ext cx="11173126" cy="3672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0082964-977C-88A5-7829-9FE03FDBACC2}"/>
              </a:ext>
            </a:extLst>
          </p:cNvPr>
          <p:cNvSpPr txBox="1"/>
          <p:nvPr/>
        </p:nvSpPr>
        <p:spPr>
          <a:xfrm>
            <a:off x="348072" y="5108333"/>
            <a:ext cx="1160367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De gauche à droite : l'ancien couvent des Cordeliers, l'ancien couvent de la Visitation, l'église Saint-Pierre, la colline avec le calvaire, la collégiale Notre-Dame d'Espérance. A</a:t>
            </a:r>
            <a:endParaRPr lang="fr-FR" sz="2800" b="1" dirty="0">
              <a:solidFill>
                <a:schemeClr val="bg1"/>
              </a:solidFill>
            </a:endParaRP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78330F0B-8A1D-E7BB-5614-42F9B01D490E}"/>
              </a:ext>
            </a:extLst>
          </p:cNvPr>
          <p:cNvSpPr txBox="1"/>
          <p:nvPr/>
        </p:nvSpPr>
        <p:spPr>
          <a:xfrm>
            <a:off x="2635624" y="731520"/>
            <a:ext cx="7218381" cy="537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La Commune DE Montbrison ( La Loire )</a:t>
            </a:r>
          </a:p>
        </p:txBody>
      </p:sp>
    </p:spTree>
    <p:extLst>
      <p:ext uri="{BB962C8B-B14F-4D97-AF65-F5344CB8AC3E}">
        <p14:creationId xmlns:p14="http://schemas.microsoft.com/office/powerpoint/2010/main" val="33846929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3000">
        <p14:prism isInverted="1"/>
        <p:sndAc>
          <p:stSnd loop="1">
            <p:snd r:embed="rId2" name="Chantons la Loire et les mariniers.wav"/>
          </p:stSnd>
        </p:sndAc>
      </p:transition>
    </mc:Choice>
    <mc:Fallback xmlns="">
      <p:transition spd="slow" advClick="0" advTm="13000">
        <p:fade/>
        <p:sndAc>
          <p:stSnd loop="1">
            <p:snd r:embed="rId4" name="Chantons la Loire et les mariniers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07C3C627-AD1D-9BA6-AA2B-6E9BD4A19062}"/>
              </a:ext>
            </a:extLst>
          </p:cNvPr>
          <p:cNvSpPr txBox="1"/>
          <p:nvPr/>
        </p:nvSpPr>
        <p:spPr>
          <a:xfrm>
            <a:off x="516366" y="181957"/>
            <a:ext cx="11413864" cy="64940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>
                <a:solidFill>
                  <a:srgbClr val="FFFF00"/>
                </a:solidFill>
              </a:rPr>
              <a:t>Montbrison (prononciation : /mɔ̃.bʁi.zɔ̃/) est une commune française située dans le département de la Loire en région Auvergne-Rhône-Alpes, faisant partie de Loire Forez Agglomération.</a:t>
            </a:r>
          </a:p>
          <a:p>
            <a:endParaRPr lang="fr-FR" sz="3200" b="1">
              <a:solidFill>
                <a:srgbClr val="FFFF00"/>
              </a:solidFill>
            </a:endParaRPr>
          </a:p>
          <a:p>
            <a:r>
              <a:rPr lang="fr-FR" sz="3200" b="1">
                <a:solidFill>
                  <a:srgbClr val="FFFF00"/>
                </a:solidFill>
              </a:rPr>
              <a:t>Cité historique mentionnée dès la fin du XIe siècle, Montbrison est considérée comme la capitale historique du Forez : elle a été précédée par Feurs (l'antique Forum Segusiavorum), une cité fondée afin de fixer les Ségusiaves après la conquête romaine. À la suite du déclin de Feurs à la fin de l'Antiquité, Montbrison devient la capitale d'un état féodal, le comté de Forez, jusqu'à son rattachement au domaine royal en 1531.</a:t>
            </a:r>
            <a:endParaRPr lang="fr-FR" sz="32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5729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3000">
        <p14:prism isInverted="1"/>
      </p:transition>
    </mc:Choice>
    <mc:Fallback xmlns="">
      <p:transition spd="slow" advClick="0" advTm="13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3FB0EC5-21CA-C201-356B-66BFF6D5B92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3D83D66-09D7-89B9-9C88-E6F8BE9C17B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8414" y="279000"/>
            <a:ext cx="8400000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EB7A6BF-AEEB-87A9-F164-7CD19041A68F}"/>
              </a:ext>
            </a:extLst>
          </p:cNvPr>
          <p:cNvSpPr txBox="1"/>
          <p:nvPr/>
        </p:nvSpPr>
        <p:spPr>
          <a:xfrm>
            <a:off x="8939605" y="2700170"/>
            <a:ext cx="25710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Montbrison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7745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3000">
        <p14:prism isInverted="1"/>
      </p:transition>
    </mc:Choice>
    <mc:Fallback xmlns="">
      <p:transition spd="slow" advClick="0" advTm="13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26BDD11-3E61-8B3F-310A-D853BC8C373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D5972BA-C3D9-6D81-9B58-27CEB37FB97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51497" y="279000"/>
            <a:ext cx="8461694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59615AA-A276-D27B-A088-0E1ED37CDBE9}"/>
              </a:ext>
            </a:extLst>
          </p:cNvPr>
          <p:cNvSpPr txBox="1"/>
          <p:nvPr/>
        </p:nvSpPr>
        <p:spPr>
          <a:xfrm>
            <a:off x="225910" y="2951946"/>
            <a:ext cx="299062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Moingt, ancienne mairie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6253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3000">
        <p14:prism isInverted="1"/>
      </p:transition>
    </mc:Choice>
    <mc:Fallback xmlns="">
      <p:transition spd="slow" advClick="0" advTm="13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68C0548-FB06-7C0D-8FF0-6B5F8757442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B95D0FB-D576-C93A-FA4A-666EB8EAED6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21069" y="279000"/>
            <a:ext cx="4725000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B03FEA8-9880-52B6-385D-0C9EACCE5C6F}"/>
              </a:ext>
            </a:extLst>
          </p:cNvPr>
          <p:cNvSpPr txBox="1"/>
          <p:nvPr/>
        </p:nvSpPr>
        <p:spPr>
          <a:xfrm>
            <a:off x="8563087" y="2581835"/>
            <a:ext cx="329542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Chapelle des Pénitents du Confalon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42494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3000">
        <p14:prism isInverted="1"/>
      </p:transition>
    </mc:Choice>
    <mc:Fallback xmlns="">
      <p:transition spd="slow" advClick="0" advTm="13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A946C10-17BE-A8E0-E5B4-6D6808853F0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34F499D-F025-3A62-E4C9-DE2CC50744D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87846" y="279000"/>
            <a:ext cx="5419355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5C659E5-E6A1-AF44-6281-673FDAD9A558}"/>
              </a:ext>
            </a:extLst>
          </p:cNvPr>
          <p:cNvSpPr txBox="1"/>
          <p:nvPr/>
        </p:nvSpPr>
        <p:spPr>
          <a:xfrm>
            <a:off x="189256" y="1161842"/>
            <a:ext cx="4227755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Fresque sur un immeuble d'habitations du quartier Beauregard, à Montbrison, mise en place en 2019 et à dominante culturelle. Elle a été réalisée par Cité Création et Forez </a:t>
            </a:r>
            <a:r>
              <a:rPr lang="fr-FR" sz="2400" b="1" dirty="0" err="1">
                <a:solidFill>
                  <a:schemeClr val="bg1"/>
                </a:solidFill>
              </a:rPr>
              <a:t>Color</a:t>
            </a:r>
            <a:r>
              <a:rPr lang="fr-FR" sz="2400" b="1" dirty="0">
                <a:solidFill>
                  <a:schemeClr val="bg1"/>
                </a:solidFill>
              </a:rPr>
              <a:t>[1].  Montbrison: le quartier de Beauregard respire aux couleurs des peintres , Le Progrès, 6 janvier 2020</a:t>
            </a:r>
          </a:p>
        </p:txBody>
      </p:sp>
    </p:spTree>
    <p:extLst>
      <p:ext uri="{BB962C8B-B14F-4D97-AF65-F5344CB8AC3E}">
        <p14:creationId xmlns:p14="http://schemas.microsoft.com/office/powerpoint/2010/main" val="2015593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3000">
        <p14:prism isInverted="1"/>
      </p:transition>
    </mc:Choice>
    <mc:Fallback xmlns="">
      <p:transition spd="slow" advClick="0" advTm="13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F7E5F8F-7B43-648E-6F88-8B6B5904459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8DCCF57-AEC6-E283-CCDE-DC111EE0D94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02735" y="261000"/>
            <a:ext cx="4752000" cy="6336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930A0A9-B05F-45F4-F4CE-F1A43B9966F1}"/>
              </a:ext>
            </a:extLst>
          </p:cNvPr>
          <p:cNvSpPr txBox="1"/>
          <p:nvPr/>
        </p:nvSpPr>
        <p:spPr>
          <a:xfrm>
            <a:off x="8444752" y="2521059"/>
            <a:ext cx="3324113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Montbrison, tour de Moingt, reste de l'enceinte médiévale.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24753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3000">
        <p14:prism isInverted="1"/>
      </p:transition>
    </mc:Choice>
    <mc:Fallback xmlns="">
      <p:transition spd="slow" advClick="0" advTm="13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AA4FEB6-86B7-F787-3D8A-34F6EA2C1AC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83614CF-5318-7752-42DC-F7E56321C26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05251" y="279000"/>
            <a:ext cx="8400000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B20633C-E6C4-9FE6-3E17-ADA5B69F2443}"/>
              </a:ext>
            </a:extLst>
          </p:cNvPr>
          <p:cNvSpPr txBox="1"/>
          <p:nvPr/>
        </p:nvSpPr>
        <p:spPr>
          <a:xfrm>
            <a:off x="322731" y="1061789"/>
            <a:ext cx="308744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Montbrison. Depuis le pont d'</a:t>
            </a:r>
            <a:r>
              <a:rPr lang="fr-FR" sz="2800" b="1" dirty="0" err="1">
                <a:solidFill>
                  <a:schemeClr val="bg1"/>
                </a:solidFill>
              </a:rPr>
              <a:t>Ecotay</a:t>
            </a:r>
            <a:r>
              <a:rPr lang="fr-FR" sz="2800" b="1" dirty="0">
                <a:solidFill>
                  <a:schemeClr val="bg1"/>
                </a:solidFill>
              </a:rPr>
              <a:t>, vue de la rivière le </a:t>
            </a:r>
            <a:r>
              <a:rPr lang="fr-FR" sz="2800" b="1" dirty="0" err="1">
                <a:solidFill>
                  <a:schemeClr val="bg1"/>
                </a:solidFill>
              </a:rPr>
              <a:t>Vizézy</a:t>
            </a:r>
            <a:r>
              <a:rPr lang="fr-FR" sz="2800" b="1" dirty="0">
                <a:solidFill>
                  <a:schemeClr val="bg1"/>
                </a:solidFill>
              </a:rPr>
              <a:t>, le quai de l'Astrée et la Collégiale Notre-Dame d'Espérance.</a:t>
            </a:r>
          </a:p>
          <a:p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86979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3000">
        <p14:prism isInverted="1"/>
      </p:transition>
    </mc:Choice>
    <mc:Fallback xmlns="">
      <p:transition spd="slow" advClick="0" advTm="13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9A9DBFE-86EB-9DB5-0067-10FFD3BD41C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D98CEE7-C653-40DE-EE5B-95E696BF844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5689" y="279000"/>
            <a:ext cx="8400000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8E77FF5-78C3-A2D0-7063-C1E6D9ADDDED}"/>
              </a:ext>
            </a:extLst>
          </p:cNvPr>
          <p:cNvSpPr txBox="1"/>
          <p:nvPr/>
        </p:nvSpPr>
        <p:spPr>
          <a:xfrm>
            <a:off x="9068696" y="2635624"/>
            <a:ext cx="284001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Caserne de Vaux Porte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88295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3000">
        <p14:prism isInverted="1"/>
      </p:transition>
    </mc:Choice>
    <mc:Fallback xmlns="">
      <p:transition spd="slow" advClick="0" advTm="13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1E35AFD-E852-75E1-D541-D0BE84765A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C3DE730-3F44-20C6-8167-3C6A48DA785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84290" y="279000"/>
            <a:ext cx="6300000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9EBA579-BABA-3EC3-17DE-76E09A939A1F}"/>
              </a:ext>
            </a:extLst>
          </p:cNvPr>
          <p:cNvSpPr txBox="1"/>
          <p:nvPr/>
        </p:nvSpPr>
        <p:spPr>
          <a:xfrm>
            <a:off x="268493" y="3063240"/>
            <a:ext cx="47656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Fresque_dame_quartier_Beauregard_-_Montbrison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6197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3000">
        <p14:prism isInverted="1"/>
      </p:transition>
    </mc:Choice>
    <mc:Fallback xmlns="">
      <p:transition spd="slow" advClick="0" advTm="13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F1CA6ED-6BDB-2FB5-9696-36F679C6A75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FFBB53C-DDAA-974E-BD51-71000617EDC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47000" y="297000"/>
            <a:ext cx="4698000" cy="6264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245354E-F45A-186B-A0A0-D2895FA686B3}"/>
              </a:ext>
            </a:extLst>
          </p:cNvPr>
          <p:cNvSpPr txBox="1"/>
          <p:nvPr/>
        </p:nvSpPr>
        <p:spPr>
          <a:xfrm>
            <a:off x="8681420" y="2521059"/>
            <a:ext cx="3510579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Temple de Montbrison, ancienne église Sainte-Anne.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40573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3000">
        <p14:prism isInverted="1"/>
      </p:transition>
    </mc:Choice>
    <mc:Fallback xmlns="">
      <p:transition spd="slow" advClick="0" advTm="13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24081F0-642C-8C98-B922-275526BB891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94F0168-AABE-0867-538F-CF5E1BCA9B0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69920" y="279000"/>
            <a:ext cx="8400000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05AA2D0-F29C-2BBC-15A8-D68F60EF43FA}"/>
              </a:ext>
            </a:extLst>
          </p:cNvPr>
          <p:cNvSpPr txBox="1"/>
          <p:nvPr/>
        </p:nvSpPr>
        <p:spPr>
          <a:xfrm>
            <a:off x="785308" y="2549562"/>
            <a:ext cx="260335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L'ancien Hôtel-Dieu Sainte-Anne.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40145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3000">
        <p14:prism isInverted="1"/>
      </p:transition>
    </mc:Choice>
    <mc:Fallback xmlns="">
      <p:transition spd="slow" advClick="0" advTm="13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8AA0AE8-6120-2CBD-F715-EA46C1B74C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4B1C83E-D61C-5A61-E49E-35F316551CE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3044" y="279000"/>
            <a:ext cx="8382540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D947D01-F25E-4B21-94FB-678DA348199A}"/>
              </a:ext>
            </a:extLst>
          </p:cNvPr>
          <p:cNvSpPr txBox="1"/>
          <p:nvPr/>
        </p:nvSpPr>
        <p:spPr>
          <a:xfrm>
            <a:off x="9100970" y="2485016"/>
            <a:ext cx="278623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rgbClr val="FFFF00"/>
                </a:solidFill>
              </a:rPr>
              <a:t>Collégiale Notre-Dame-d'Espérance.</a:t>
            </a:r>
            <a:endParaRPr lang="fr-FR" sz="28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86236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3000">
        <p14:prism isInverted="1"/>
      </p:transition>
    </mc:Choice>
    <mc:Fallback xmlns="">
      <p:transition spd="slow" advClick="0" advTm="13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AC640A2-E33D-A074-BD57-E42C0C81E0D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0BF8FF8-D54F-2583-C2ED-A88643D4E6D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17939" y="405000"/>
            <a:ext cx="9075547" cy="6048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119DD26-C707-4EF2-061C-1B0CCD2F393D}"/>
              </a:ext>
            </a:extLst>
          </p:cNvPr>
          <p:cNvSpPr txBox="1"/>
          <p:nvPr/>
        </p:nvSpPr>
        <p:spPr>
          <a:xfrm>
            <a:off x="154432" y="2439297"/>
            <a:ext cx="2610283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Médiathèque, ancien couvent des cordeliers.</a:t>
            </a:r>
          </a:p>
        </p:txBody>
      </p:sp>
    </p:spTree>
    <p:extLst>
      <p:ext uri="{BB962C8B-B14F-4D97-AF65-F5344CB8AC3E}">
        <p14:creationId xmlns:p14="http://schemas.microsoft.com/office/powerpoint/2010/main" val="35132108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3000">
        <p14:prism isInverted="1"/>
      </p:transition>
    </mc:Choice>
    <mc:Fallback xmlns="">
      <p:transition spd="slow" advClick="0" advTm="13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FC33D24-4672-9D59-EFE1-EA49665C956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FD740E8-184C-C5B3-0D84-0BF04055F62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35007" y="279000"/>
            <a:ext cx="4725000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7113225-415C-BB66-ECA6-8D227EAF3635}"/>
              </a:ext>
            </a:extLst>
          </p:cNvPr>
          <p:cNvSpPr txBox="1"/>
          <p:nvPr/>
        </p:nvSpPr>
        <p:spPr>
          <a:xfrm>
            <a:off x="8274351" y="2592593"/>
            <a:ext cx="37257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Monbrison - Le Vizézy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67018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3000">
        <p14:prism isInverted="1"/>
      </p:transition>
    </mc:Choice>
    <mc:Fallback xmlns="">
      <p:transition spd="slow" advClick="0" advTm="13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C58158C-A91E-0A88-A4F2-F5363055E79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07E8847-A2A7-2CD3-C38D-5035EC2B7D5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77497" y="279000"/>
            <a:ext cx="8400000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BFDF350-5FD1-45BB-3B90-67DD8CD0E3A9}"/>
              </a:ext>
            </a:extLst>
          </p:cNvPr>
          <p:cNvSpPr txBox="1"/>
          <p:nvPr/>
        </p:nvSpPr>
        <p:spPr>
          <a:xfrm>
            <a:off x="731520" y="2826572"/>
            <a:ext cx="304082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 Montbrison - Pont d'Ecotay 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65909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3000">
        <p14:prism isInverted="1"/>
      </p:transition>
    </mc:Choice>
    <mc:Fallback xmlns="">
      <p:transition spd="slow" advClick="0" advTm="13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DFF95F7-B56C-3107-A345-2A7B06E6735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1583681-1DF7-C2B5-7F2C-E95B84A7D53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9600" y="279000"/>
            <a:ext cx="8400000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F08DD5F-EBB8-6F47-8713-6512A4361FB9}"/>
              </a:ext>
            </a:extLst>
          </p:cNvPr>
          <p:cNvSpPr txBox="1"/>
          <p:nvPr/>
        </p:nvSpPr>
        <p:spPr>
          <a:xfrm>
            <a:off x="9133242" y="2872292"/>
            <a:ext cx="289380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Pont Notre-Dame.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9854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3000">
        <p14:prism isInverted="1"/>
      </p:transition>
    </mc:Choice>
    <mc:Fallback xmlns="">
      <p:transition spd="slow" advClick="0" advTm="13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EBAC9AD-CECC-B87B-5C9D-634C1A85420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B3F2D27-8B40-37B2-DE2C-DA9A32AD675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37648" y="279000"/>
            <a:ext cx="8400000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50118E2-4D7A-324A-3759-28C88395FCBF}"/>
              </a:ext>
            </a:extLst>
          </p:cNvPr>
          <p:cNvSpPr txBox="1"/>
          <p:nvPr/>
        </p:nvSpPr>
        <p:spPr>
          <a:xfrm>
            <a:off x="1000461" y="2818504"/>
            <a:ext cx="268941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Pont Saint-Louis.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81682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3000">
        <p14:prism isInverted="1"/>
      </p:transition>
    </mc:Choice>
    <mc:Fallback xmlns="">
      <p:transition spd="slow" advClick="0" advTm="13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321E1A8-E3C2-2E4F-E984-19443B34A6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5AAB8C18-7DC0-0D5F-AD7A-EEA9D59E318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1565" y="279000"/>
            <a:ext cx="3429232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263B8CFC-44C7-E6B0-7D0D-DDCCBD224FA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97163" y="1323000"/>
            <a:ext cx="7483272" cy="4212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6D5A3660-E9F4-F61B-1B6F-3D8AF4F937E3}"/>
              </a:ext>
            </a:extLst>
          </p:cNvPr>
          <p:cNvSpPr txBox="1"/>
          <p:nvPr/>
        </p:nvSpPr>
        <p:spPr>
          <a:xfrm>
            <a:off x="4992359" y="5626249"/>
            <a:ext cx="72936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planche-</a:t>
            </a:r>
            <a:r>
              <a:rPr lang="fr-FR" sz="2800" b="1" dirty="0" err="1">
                <a:solidFill>
                  <a:schemeClr val="bg1"/>
                </a:solidFill>
              </a:rPr>
              <a:t>crudite</a:t>
            </a:r>
            <a:r>
              <a:rPr lang="fr-FR" sz="2800" b="1" dirty="0">
                <a:solidFill>
                  <a:schemeClr val="bg1"/>
                </a:solidFill>
              </a:rPr>
              <a:t>-charcuterie N° 1 et 2</a:t>
            </a:r>
          </a:p>
        </p:txBody>
      </p:sp>
    </p:spTree>
    <p:extLst>
      <p:ext uri="{BB962C8B-B14F-4D97-AF65-F5344CB8AC3E}">
        <p14:creationId xmlns:p14="http://schemas.microsoft.com/office/powerpoint/2010/main" val="20088186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3000">
        <p14:prism isInverted="1"/>
      </p:transition>
    </mc:Choice>
    <mc:Fallback xmlns="">
      <p:transition spd="slow" advClick="0" advTm="13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784C985-E8F1-DC5E-E496-D0909CFDDB6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CD21A7B-99DA-292D-E66C-DFDAD07BBA7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7558" y="1503000"/>
            <a:ext cx="11116884" cy="3852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C7E99EE-4537-4B5C-F646-FB06DEBBCF9A}"/>
              </a:ext>
            </a:extLst>
          </p:cNvPr>
          <p:cNvSpPr txBox="1"/>
          <p:nvPr/>
        </p:nvSpPr>
        <p:spPr>
          <a:xfrm>
            <a:off x="4552278" y="5430304"/>
            <a:ext cx="87674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Musee d'Allard</a:t>
            </a:r>
          </a:p>
        </p:txBody>
      </p:sp>
    </p:spTree>
    <p:extLst>
      <p:ext uri="{BB962C8B-B14F-4D97-AF65-F5344CB8AC3E}">
        <p14:creationId xmlns:p14="http://schemas.microsoft.com/office/powerpoint/2010/main" val="2323929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3000">
        <p14:prism isInverted="1"/>
      </p:transition>
    </mc:Choice>
    <mc:Fallback xmlns="">
      <p:transition spd="slow" advClick="0" advTm="13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454C683-AC61-5949-4794-5F8B573D0C1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EA7359E-3061-9707-FC17-52063736454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6992" y="279000"/>
            <a:ext cx="9487952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439B1793-8A8B-0CEF-7F5A-48C45BFE117D}"/>
              </a:ext>
            </a:extLst>
          </p:cNvPr>
          <p:cNvSpPr txBox="1"/>
          <p:nvPr/>
        </p:nvSpPr>
        <p:spPr>
          <a:xfrm>
            <a:off x="9932894" y="2657139"/>
            <a:ext cx="225910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tortue-</a:t>
            </a:r>
            <a:r>
              <a:rPr lang="fr-FR" sz="2800" b="1" dirty="0" err="1">
                <a:solidFill>
                  <a:srgbClr val="FFFF00"/>
                </a:solidFill>
              </a:rPr>
              <a:t>naturalisee</a:t>
            </a:r>
            <a:endParaRPr lang="fr-FR" sz="28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6440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3000">
        <p14:prism isInverted="1"/>
      </p:transition>
    </mc:Choice>
    <mc:Fallback xmlns="">
      <p:transition spd="slow" advClick="0" advTm="13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98B393D-036C-3BC1-1518-C5013EAFD87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60D784B-2D1F-292E-83D2-36EA8DE8944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70670" y="279000"/>
            <a:ext cx="8106614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083851F-F471-8AAB-C6A3-D34D6F08F3E4}"/>
              </a:ext>
            </a:extLst>
          </p:cNvPr>
          <p:cNvSpPr txBox="1"/>
          <p:nvPr/>
        </p:nvSpPr>
        <p:spPr>
          <a:xfrm>
            <a:off x="516367" y="2521059"/>
            <a:ext cx="3420931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rgbClr val="FFFF00"/>
                </a:solidFill>
              </a:rPr>
              <a:t>Albert Bréauté - L'ouvrière - Collection Musée d'Allard</a:t>
            </a:r>
            <a:endParaRPr lang="fr-FR" sz="28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05391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3000">
        <p14:prism isInverted="1"/>
      </p:transition>
    </mc:Choice>
    <mc:Fallback xmlns="">
      <p:transition spd="slow" advClick="0" advTm="13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32D86DE-63E9-C8DD-A0D3-46FF70E3883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3248C14-8789-ACDF-F5D9-3D66E84809F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41685" y="279000"/>
            <a:ext cx="5153404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DD8C781-B600-04C8-1943-7325C5ECD03F}"/>
              </a:ext>
            </a:extLst>
          </p:cNvPr>
          <p:cNvSpPr txBox="1"/>
          <p:nvPr/>
        </p:nvSpPr>
        <p:spPr>
          <a:xfrm>
            <a:off x="8810513" y="2603351"/>
            <a:ext cx="321653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Louis Janmot - Portait de femme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69513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3000">
        <p14:prism isInverted="1"/>
      </p:transition>
    </mc:Choice>
    <mc:Fallback xmlns="">
      <p:transition spd="slow" advClick="0" advTm="13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4BD51BB-0946-B03F-FD83-23B7EB0B34E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FCC07CD-D76C-E63C-70D7-0A4E66D80FD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87700" y="279000"/>
            <a:ext cx="8904594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5C8476C-D2B7-C890-C9EE-7A4FDAD8ADC4}"/>
              </a:ext>
            </a:extLst>
          </p:cNvPr>
          <p:cNvSpPr txBox="1"/>
          <p:nvPr/>
        </p:nvSpPr>
        <p:spPr>
          <a:xfrm>
            <a:off x="77507" y="2653421"/>
            <a:ext cx="272168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entrée-du-</a:t>
            </a:r>
            <a:r>
              <a:rPr lang="fr-FR" sz="2800" b="1" dirty="0" err="1">
                <a:solidFill>
                  <a:schemeClr val="bg1"/>
                </a:solidFill>
              </a:rPr>
              <a:t>musee</a:t>
            </a:r>
            <a:r>
              <a:rPr lang="fr-FR" sz="2800" b="1" dirty="0">
                <a:solidFill>
                  <a:schemeClr val="bg1"/>
                </a:solidFill>
              </a:rPr>
              <a:t>-d-</a:t>
            </a:r>
            <a:r>
              <a:rPr lang="fr-FR" sz="2800" b="1" dirty="0" err="1">
                <a:solidFill>
                  <a:schemeClr val="bg1"/>
                </a:solidFill>
              </a:rPr>
              <a:t>allard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2053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3000">
        <p14:prism isInverted="1"/>
      </p:transition>
    </mc:Choice>
    <mc:Fallback xmlns="">
      <p:transition spd="slow" advClick="0" advTm="13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386E2AE-D5A5-8121-76E5-DAA854E275A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7893EAF-3353-D9F3-BF58-56EDD1DF1E6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52025" y="279000"/>
            <a:ext cx="9487950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FADB417-5194-65C7-D437-B446F64F2DA3}"/>
              </a:ext>
            </a:extLst>
          </p:cNvPr>
          <p:cNvSpPr txBox="1"/>
          <p:nvPr/>
        </p:nvSpPr>
        <p:spPr>
          <a:xfrm>
            <a:off x="4464423" y="6174114"/>
            <a:ext cx="39803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rose-des-sables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129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3000">
        <p14:prism isInverted="1"/>
      </p:transition>
    </mc:Choice>
    <mc:Fallback xmlns="">
      <p:transition spd="slow" advClick="0" advTm="13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0E86E90-DC16-ADE6-3753-75EA48C4B84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8D63737-0EF5-48AA-BAD6-FBEA64D6BBF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3689" y="279000"/>
            <a:ext cx="8400000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FB8AA6C-D5AD-256E-C139-EF80B3C58921}"/>
              </a:ext>
            </a:extLst>
          </p:cNvPr>
          <p:cNvSpPr txBox="1"/>
          <p:nvPr/>
        </p:nvSpPr>
        <p:spPr>
          <a:xfrm>
            <a:off x="8918089" y="2262429"/>
            <a:ext cx="299062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rgbClr val="FFFF00"/>
                </a:solidFill>
              </a:rPr>
              <a:t>Beau musée à faire en famille</a:t>
            </a:r>
            <a:endParaRPr lang="fr-FR" sz="28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8075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3000">
        <p14:prism isInverted="1"/>
      </p:transition>
    </mc:Choice>
    <mc:Fallback xmlns="">
      <p:transition spd="slow" advClick="0" advTm="13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E88FAE5-0782-B1D0-3988-5C529A49AEE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AC06BD57-0906-AD71-FE3A-271CD17FF26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48404" y="189423"/>
            <a:ext cx="8352000" cy="6264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801D3972-0A22-05CF-910D-83AE2E202F39}"/>
              </a:ext>
            </a:extLst>
          </p:cNvPr>
          <p:cNvSpPr txBox="1"/>
          <p:nvPr/>
        </p:nvSpPr>
        <p:spPr>
          <a:xfrm>
            <a:off x="1204856" y="3213848"/>
            <a:ext cx="257107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Tres bonne surprise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7915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3000">
        <p14:prism isInverted="1"/>
      </p:transition>
    </mc:Choice>
    <mc:Fallback xmlns="">
      <p:transition spd="slow" advClick="0" advTm="13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CBF8716-F30C-8DC2-8279-E9914E483FB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7A4A54A-226A-7D5C-6B4C-C167A73704A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5010" y="297000"/>
            <a:ext cx="10961979" cy="6264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9D9350E-0287-453C-F250-30FDC703C1DA}"/>
              </a:ext>
            </a:extLst>
          </p:cNvPr>
          <p:cNvSpPr txBox="1"/>
          <p:nvPr/>
        </p:nvSpPr>
        <p:spPr>
          <a:xfrm>
            <a:off x="4475181" y="6099586"/>
            <a:ext cx="52067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Salle de la Diana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1380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3000">
        <p14:prism isInverted="1"/>
      </p:transition>
    </mc:Choice>
    <mc:Fallback xmlns="">
      <p:transition spd="slow" advClick="0" advTm="13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7B58FA3-3604-8592-4706-42F8B8A8E40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1AF84E4-EFF1-7F91-0178-954DE4EE21D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6985" y="279000"/>
            <a:ext cx="6300000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83A969F-0454-6C85-2F2D-CD0A21B7A6A4}"/>
              </a:ext>
            </a:extLst>
          </p:cNvPr>
          <p:cNvSpPr txBox="1"/>
          <p:nvPr/>
        </p:nvSpPr>
        <p:spPr>
          <a:xfrm>
            <a:off x="7207624" y="2783542"/>
            <a:ext cx="414169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rgbClr val="FFFF00"/>
                </a:solidFill>
              </a:rPr>
              <a:t>Montbrison-Quai-du-Vizezy</a:t>
            </a:r>
            <a:endParaRPr lang="fr-FR" sz="28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5475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3000">
        <p14:prism isInverted="1"/>
      </p:transition>
    </mc:Choice>
    <mc:Fallback xmlns="">
      <p:transition spd="slow" advClick="0" advTm="13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60617B6-A7D1-5EE0-7800-B4440A8D41F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4E0C102-E53A-CDF6-E6F9-FA260C1B9C4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64000" y="297000"/>
            <a:ext cx="6264000" cy="6264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EAE833E-04DD-07ED-738D-1C5CB2CD510E}"/>
              </a:ext>
            </a:extLst>
          </p:cNvPr>
          <p:cNvSpPr txBox="1"/>
          <p:nvPr/>
        </p:nvSpPr>
        <p:spPr>
          <a:xfrm>
            <a:off x="487358" y="2116567"/>
            <a:ext cx="2571078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Montbrison-Salle-heraldique-de-la-Diana-275x275</a:t>
            </a:r>
          </a:p>
        </p:txBody>
      </p:sp>
    </p:spTree>
    <p:extLst>
      <p:ext uri="{BB962C8B-B14F-4D97-AF65-F5344CB8AC3E}">
        <p14:creationId xmlns:p14="http://schemas.microsoft.com/office/powerpoint/2010/main" val="11633458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3000">
        <p14:prism isInverted="1"/>
      </p:transition>
    </mc:Choice>
    <mc:Fallback xmlns="">
      <p:transition spd="slow" advClick="0" advTm="13000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C2076D8-724B-F1F1-4347-32EF19E2087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0EA753B-F7AF-A5E5-DF43-8ABBD2FBBF1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42304" y="297000"/>
            <a:ext cx="6264000" cy="6264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B608A98-F620-75B7-69CF-85F10C647E5B}"/>
              </a:ext>
            </a:extLst>
          </p:cNvPr>
          <p:cNvSpPr txBox="1"/>
          <p:nvPr/>
        </p:nvSpPr>
        <p:spPr>
          <a:xfrm>
            <a:off x="9144000" y="2764715"/>
            <a:ext cx="3048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marche-de-Montbrison</a:t>
            </a:r>
          </a:p>
        </p:txBody>
      </p:sp>
    </p:spTree>
    <p:extLst>
      <p:ext uri="{BB962C8B-B14F-4D97-AF65-F5344CB8AC3E}">
        <p14:creationId xmlns:p14="http://schemas.microsoft.com/office/powerpoint/2010/main" val="651127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3000">
        <p14:prism isInverted="1"/>
      </p:transition>
    </mc:Choice>
    <mc:Fallback xmlns="">
      <p:transition spd="slow" advClick="0" advTm="13000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FAEFC8F-9327-2B52-000D-7136AFCB8FD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0CEFC3E1-8C1D-2A96-7446-5CFC786B3A60}"/>
              </a:ext>
            </a:extLst>
          </p:cNvPr>
          <p:cNvSpPr txBox="1"/>
          <p:nvPr/>
        </p:nvSpPr>
        <p:spPr>
          <a:xfrm>
            <a:off x="1409252" y="782619"/>
            <a:ext cx="113923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Lorient Vous Présente La Commune De Montbrison (Loire )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7706C953-83A6-86B7-18A7-9FE96B26D425}"/>
              </a:ext>
            </a:extLst>
          </p:cNvPr>
          <p:cNvSpPr txBox="1"/>
          <p:nvPr/>
        </p:nvSpPr>
        <p:spPr>
          <a:xfrm>
            <a:off x="3700630" y="2241496"/>
            <a:ext cx="79391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Sur La Suggestion De Gérard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458FEA37-9333-D14C-E056-264C6142D923}"/>
              </a:ext>
            </a:extLst>
          </p:cNvPr>
          <p:cNvSpPr txBox="1"/>
          <p:nvPr/>
        </p:nvSpPr>
        <p:spPr>
          <a:xfrm>
            <a:off x="3797449" y="3876658"/>
            <a:ext cx="69601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Les Images Et Le Son Du Net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77CAE317-1C2D-23E8-2B4E-DDF0973213D2}"/>
              </a:ext>
            </a:extLst>
          </p:cNvPr>
          <p:cNvSpPr txBox="1"/>
          <p:nvPr/>
        </p:nvSpPr>
        <p:spPr>
          <a:xfrm>
            <a:off x="4690333" y="5425281"/>
            <a:ext cx="59597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Réalisation Daniel</a:t>
            </a:r>
          </a:p>
        </p:txBody>
      </p:sp>
    </p:spTree>
    <p:extLst>
      <p:ext uri="{BB962C8B-B14F-4D97-AF65-F5344CB8AC3E}">
        <p14:creationId xmlns:p14="http://schemas.microsoft.com/office/powerpoint/2010/main" val="2270634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Click="0" advTm="13000">
        <p14:prism isInverted="1"/>
      </p:transition>
    </mc:Choice>
    <mc:Fallback xmlns="">
      <p:transition spd="slow" advClick="0" advTm="13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84</TotalTime>
  <Words>365</Words>
  <Application>Microsoft Office PowerPoint</Application>
  <PresentationFormat>Grand écran</PresentationFormat>
  <Paragraphs>39</Paragraphs>
  <Slides>32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32</vt:i4>
      </vt:variant>
    </vt:vector>
  </HeadingPairs>
  <TitlesOfParts>
    <vt:vector size="36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4</cp:revision>
  <dcterms:created xsi:type="dcterms:W3CDTF">2026-05-02T07:13:40Z</dcterms:created>
  <dcterms:modified xsi:type="dcterms:W3CDTF">2026-05-02T08:54:10Z</dcterms:modified>
</cp:coreProperties>
</file>