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  <p:sldId id="256" r:id="rId4"/>
    <p:sldId id="257" r:id="rId5"/>
    <p:sldId id="258" r:id="rId6"/>
    <p:sldId id="264" r:id="rId7"/>
    <p:sldId id="261" r:id="rId8"/>
    <p:sldId id="262" r:id="rId9"/>
    <p:sldId id="263" r:id="rId10"/>
    <p:sldId id="267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8" r:id="rId23"/>
    <p:sldId id="279" r:id="rId24"/>
    <p:sldId id="277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7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0BFB4-55B5-7B57-0BF3-299BD21A7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771E2C2-A60A-C32E-9540-0546A3F0BF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F407BD-A876-C23E-45EF-C4FF9A069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19CC-CDC8-4FF7-9247-0A3D6830EB7D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774103-4A74-22CC-2E2B-E068D2D92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8270AA-CC58-80B7-4874-4F444E4EC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42DAF-4800-47E7-8BD0-D503A37354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43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101385-B0AF-E01A-8553-604FEEB58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2FCE5D7-4A2E-7CD8-462B-724CF222E3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CA6DA5F-84EE-6EA8-4826-458807B7F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19CC-CDC8-4FF7-9247-0A3D6830EB7D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987715-E778-AA3B-51D0-140E3291A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0F6ED2-DF2D-B143-C3EA-CD4F9B344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42DAF-4800-47E7-8BD0-D503A37354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86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19B6F2-5F4D-BCB1-0882-E2A2651D9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89DB84-21CB-9A98-1D50-E9F293283D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DDED2BE-1D27-E0E6-D92B-1B25BCFCE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19CC-CDC8-4FF7-9247-0A3D6830EB7D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8F9DC4-5333-2B19-52E3-CADE8BA0F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A42110-EADE-470E-CF79-D2FC7BAB8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42DAF-4800-47E7-8BD0-D503A37354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51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28A42A-2309-4B5D-A989-761C63B54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77D3AC-EB96-82FA-8767-EAA20663FD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7412CDE-453E-8F6D-CAC5-D212FEF662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D2DC12-13AD-13B8-A7A2-A3DEE3C3E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19CC-CDC8-4FF7-9247-0A3D6830EB7D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76BF80-1391-A9E9-188D-6C27BA7FD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0ED5B2E-B7F1-B8C7-8730-DAEF030C5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42DAF-4800-47E7-8BD0-D503A37354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19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398362-FB05-D8D4-B800-6D4944C6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BD90116-795D-7F47-8C19-E19B3C560C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AB967E2-A230-F426-3769-8201F74461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BD2D871-B0DA-5D97-1EEE-442B06A57D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0517248-F9AF-CAF3-A8D4-16AD3DDCAB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38533EA-3235-6FD9-2E1E-87CB9A40C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19CC-CDC8-4FF7-9247-0A3D6830EB7D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FD397DB-FA6B-A05B-7732-42656D49C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AFCD1BD-B7D1-7773-CC22-9692043D3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42DAF-4800-47E7-8BD0-D503A37354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88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53B7A7-01AF-7DEE-5D48-C6D696FCB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610F2ED-A413-A1A3-DE2A-38CA382E1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19CC-CDC8-4FF7-9247-0A3D6830EB7D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716C28D-686E-0E7B-CBDB-6EB3D33E6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9966275-EE2A-7E47-CF19-99991478B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42DAF-4800-47E7-8BD0-D503A37354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800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E1BEC8-2912-60E5-3217-BEA8144E6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19CC-CDC8-4FF7-9247-0A3D6830EB7D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9548EA7-A36D-BDC9-1618-AF246CBDA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D02C6B8-91A0-5A3F-CAA7-BAAEDF249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42DAF-4800-47E7-8BD0-D503A37354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50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16F406-5DBF-8698-26D0-56D05BD6B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7A7E5CF-B22D-F189-83B3-F5A8C57CCE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3122739-861B-35A9-5A9B-E3FF59B242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9673ED3-4467-961F-BABC-5F3D172F0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19CC-CDC8-4FF7-9247-0A3D6830EB7D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4789C71-DF15-EC09-467A-C61862B69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3365C55-D14C-8D95-5825-23475F2A4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42DAF-4800-47E7-8BD0-D503A37354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11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F5E5DE-7E46-C7DD-0EDF-9944D3BA6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38ADF28-ABEA-07AE-C24A-61A4E0A8F4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BBA8BEF-9939-496E-A311-211763B5DE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B16EDD0-54E9-38F3-3883-D2D9C750F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19CC-CDC8-4FF7-9247-0A3D6830EB7D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2FA1B60-A1F8-44E1-645A-7B4632C4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9BA868-A712-D45A-31BC-EA8476E1C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42DAF-4800-47E7-8BD0-D503A37354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701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3066A8-D60F-487B-BF4F-2B65026AC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873093-3821-7AB1-34B4-11C1644533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9E30A7E-9804-3A8A-4DA9-5693259CB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19CC-CDC8-4FF7-9247-0A3D6830EB7D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A67875-FD60-CF49-9886-3EFDFAA54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511DD5-FE32-9571-75EE-3557FEDF7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42DAF-4800-47E7-8BD0-D503A37354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058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6426F7B-67E9-5EDF-00C2-A64C506C22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7CF1EED-DAA9-0B4C-3569-5A7DC61726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543284-C4E2-6253-D0D4-5ECE039EE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19CC-CDC8-4FF7-9247-0A3D6830EB7D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AB37DC5-7D3D-A521-53F0-4A7113AAD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0D14BE-3B15-C200-871E-2E3975F15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42DAF-4800-47E7-8BD0-D503A37354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896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9F6EA99-AB98-7B45-EEEC-78229F3E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B322FDE-4820-F98E-B0EE-2BE3858C4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4FB0D4-9948-6BD3-F28C-A700E21FB7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DD19CC-CDC8-4FF7-9247-0A3D6830EB7D}" type="datetimeFigureOut">
              <a:rPr lang="fr-FR" smtClean="0"/>
              <a:t>01/05/2026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CCCB32-591D-2960-A6E4-17EC3A1D19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3831C1-C687-57CB-9464-9E12BFEEC1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2DAF-4800-47E7-8BD0-D503A37354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439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377955-BBD1-F325-1619-E20B521052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9747" y="1481370"/>
            <a:ext cx="7092506" cy="43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1CF74BD-B809-FA01-19D9-B9CDF3C3CD1A}"/>
              </a:ext>
            </a:extLst>
          </p:cNvPr>
          <p:cNvSpPr/>
          <p:nvPr/>
        </p:nvSpPr>
        <p:spPr>
          <a:xfrm>
            <a:off x="2638268" y="314792"/>
            <a:ext cx="720315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PONTS dans le Monde</a:t>
            </a:r>
          </a:p>
          <a:p>
            <a:pPr algn="ctr"/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6765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  <p:sndAc>
          <p:stSnd loop="1">
            <p:snd r:embed="rId2" name="Le petit pont de bois.wav"/>
          </p:stSnd>
        </p:sndAc>
      </p:transition>
    </mc:Choice>
    <mc:Fallback xmlns="">
      <p:transition spd="slow" advClick="0" advTm="13000">
        <p:pull/>
        <p:sndAc>
          <p:stSnd loop="1">
            <p:snd r:embed="rId4" name="Le petit pont de boi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1C17CC8-EA74-9239-D67C-F0841230D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548" y="889367"/>
            <a:ext cx="10334903" cy="43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99B621D-3B3A-1281-0663-908A68B62B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9516" y="4303256"/>
            <a:ext cx="2432967" cy="2351868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D74CC24-0153-5136-C031-DD10947747FF}"/>
              </a:ext>
            </a:extLst>
          </p:cNvPr>
          <p:cNvSpPr txBox="1"/>
          <p:nvPr/>
        </p:nvSpPr>
        <p:spPr>
          <a:xfrm>
            <a:off x="700956" y="202876"/>
            <a:ext cx="11609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Sélection des plus beaux PONTS dans le Monde, en commençant à PARIS…….</a:t>
            </a:r>
          </a:p>
        </p:txBody>
      </p:sp>
    </p:spTree>
    <p:extLst>
      <p:ext uri="{BB962C8B-B14F-4D97-AF65-F5344CB8AC3E}">
        <p14:creationId xmlns:p14="http://schemas.microsoft.com/office/powerpoint/2010/main" val="2054760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229DC97-DF55-704A-3812-0138B07DA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1" y="564212"/>
            <a:ext cx="5777999" cy="38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6E3FD44-1360-1DE1-5AEB-A3EB3099034B}"/>
              </a:ext>
            </a:extLst>
          </p:cNvPr>
          <p:cNvSpPr txBox="1"/>
          <p:nvPr/>
        </p:nvSpPr>
        <p:spPr>
          <a:xfrm>
            <a:off x="704023" y="4592379"/>
            <a:ext cx="500595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Pont Alexandre III  à Paris, entre le 7eme et 8eme arrondissement, Esplanade des Invalides et le Grand et petit Palais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6DDD2CD4-D883-5A4D-20D3-F36EE35F6C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4636" y="2861452"/>
            <a:ext cx="5578992" cy="346185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5200E9D6-F5E9-9EDB-0373-E40C39A735AF}"/>
              </a:ext>
            </a:extLst>
          </p:cNvPr>
          <p:cNvSpPr txBox="1"/>
          <p:nvPr/>
        </p:nvSpPr>
        <p:spPr>
          <a:xfrm>
            <a:off x="8121112" y="2338232"/>
            <a:ext cx="3752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 </a:t>
            </a:r>
            <a:r>
              <a:rPr lang="fr-FR" sz="2800" b="1" i="1" dirty="0">
                <a:solidFill>
                  <a:schemeClr val="bg1"/>
                </a:solidFill>
              </a:rPr>
              <a:t>Grand Palais</a:t>
            </a:r>
          </a:p>
        </p:txBody>
      </p:sp>
    </p:spTree>
    <p:extLst>
      <p:ext uri="{BB962C8B-B14F-4D97-AF65-F5344CB8AC3E}">
        <p14:creationId xmlns:p14="http://schemas.microsoft.com/office/powerpoint/2010/main" val="308889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F35163-03BD-F4BF-DDC9-6DA4FCC81B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2544" y="460556"/>
            <a:ext cx="4864883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8F2ED7-3625-CD6B-EA0A-2AB4FD94FE00}"/>
              </a:ext>
            </a:extLst>
          </p:cNvPr>
          <p:cNvSpPr txBox="1"/>
          <p:nvPr/>
        </p:nvSpPr>
        <p:spPr>
          <a:xfrm>
            <a:off x="6340239" y="4060556"/>
            <a:ext cx="46494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toile de Georges Souillet – la construction</a:t>
            </a:r>
          </a:p>
          <a:p>
            <a:r>
              <a:rPr lang="fr-FR" sz="2800" b="1" i="1" dirty="0"/>
              <a:t> (visible au Musée Carnavalet)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1F91125A-433E-5C40-BF1C-C4E3F8183F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573" y="460556"/>
            <a:ext cx="3857135" cy="54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9493D0B9-5F85-1606-5CBA-E9CDB333E7AA}"/>
              </a:ext>
            </a:extLst>
          </p:cNvPr>
          <p:cNvSpPr txBox="1"/>
          <p:nvPr/>
        </p:nvSpPr>
        <p:spPr>
          <a:xfrm>
            <a:off x="0" y="5860556"/>
            <a:ext cx="99034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Les sculptures et dorures, symbolisent l’Alliance Franco-Russe</a:t>
            </a:r>
          </a:p>
        </p:txBody>
      </p:sp>
    </p:spTree>
    <p:extLst>
      <p:ext uri="{BB962C8B-B14F-4D97-AF65-F5344CB8AC3E}">
        <p14:creationId xmlns:p14="http://schemas.microsoft.com/office/powerpoint/2010/main" val="27453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65C15D9-ACF6-8E6F-F3D6-2F8DC5E919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125" y="673405"/>
            <a:ext cx="11100635" cy="54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BE72917-582E-0181-078C-2CFF4BD9E27E}"/>
              </a:ext>
            </a:extLst>
          </p:cNvPr>
          <p:cNvSpPr txBox="1"/>
          <p:nvPr/>
        </p:nvSpPr>
        <p:spPr>
          <a:xfrm>
            <a:off x="0" y="6073405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Chef d’œuvre de la Belle Epoque, inauguré lors de l’Exposition Universelle 1900</a:t>
            </a:r>
          </a:p>
        </p:txBody>
      </p:sp>
    </p:spTree>
    <p:extLst>
      <p:ext uri="{BB962C8B-B14F-4D97-AF65-F5344CB8AC3E}">
        <p14:creationId xmlns:p14="http://schemas.microsoft.com/office/powerpoint/2010/main" val="167397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20BB2F3-3A39-0FFF-12FF-09E52D9B5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529" y="1485000"/>
            <a:ext cx="11384941" cy="38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94BAFCF-C74B-DCCC-2DF5-E60BBBB0A28D}"/>
              </a:ext>
            </a:extLst>
          </p:cNvPr>
          <p:cNvSpPr txBox="1"/>
          <p:nvPr/>
        </p:nvSpPr>
        <p:spPr>
          <a:xfrm>
            <a:off x="1392073" y="961780"/>
            <a:ext cx="9756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GOLDEN GATE  à  SAN FRANCISCO  le symbole de la CALIFORNIE</a:t>
            </a:r>
          </a:p>
        </p:txBody>
      </p:sp>
    </p:spTree>
    <p:extLst>
      <p:ext uri="{BB962C8B-B14F-4D97-AF65-F5344CB8AC3E}">
        <p14:creationId xmlns:p14="http://schemas.microsoft.com/office/powerpoint/2010/main" val="3320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18A6C9-50B8-7025-E0A4-A1A234685D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639000"/>
            <a:ext cx="837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174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3FFCEC-8DAF-4B01-2F04-DFA4511BE9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975" y="629698"/>
            <a:ext cx="3329771" cy="496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CB6D0D-1167-EEBA-AC43-BCAD53EEF9EA}"/>
              </a:ext>
            </a:extLst>
          </p:cNvPr>
          <p:cNvSpPr txBox="1"/>
          <p:nvPr/>
        </p:nvSpPr>
        <p:spPr>
          <a:xfrm>
            <a:off x="757818" y="5642195"/>
            <a:ext cx="38077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détail d’un poteau du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Golden Gate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54D2CD8-F069-6236-6C1F-DC1D82E5F7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1972" y="629698"/>
            <a:ext cx="6467053" cy="43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1D39E91-378B-6E7B-43E8-06B4D6A6C25A}"/>
              </a:ext>
            </a:extLst>
          </p:cNvPr>
          <p:cNvSpPr txBox="1"/>
          <p:nvPr/>
        </p:nvSpPr>
        <p:spPr>
          <a:xfrm>
            <a:off x="5204850" y="4949698"/>
            <a:ext cx="61218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 2737m d’acier et de béton armé, à l’entrée de la baie balayée par les vents et les courants..</a:t>
            </a:r>
          </a:p>
        </p:txBody>
      </p:sp>
    </p:spTree>
    <p:extLst>
      <p:ext uri="{BB962C8B-B14F-4D97-AF65-F5344CB8AC3E}">
        <p14:creationId xmlns:p14="http://schemas.microsoft.com/office/powerpoint/2010/main" val="338996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8D80DA-E614-A660-1A9E-D780DEA00D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421" y="1105626"/>
            <a:ext cx="5775377" cy="43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2C62F5E-0DD8-554C-5645-F3EB63AAE9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3579" y="565626"/>
            <a:ext cx="3600000" cy="54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35A2D5D-FD98-6C8A-9FE2-8D44D5A804E7}"/>
              </a:ext>
            </a:extLst>
          </p:cNvPr>
          <p:cNvSpPr txBox="1"/>
          <p:nvPr/>
        </p:nvSpPr>
        <p:spPr>
          <a:xfrm>
            <a:off x="6585114" y="5965626"/>
            <a:ext cx="5493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Le mémorial et la statue de Strauss</a:t>
            </a:r>
          </a:p>
        </p:txBody>
      </p:sp>
    </p:spTree>
    <p:extLst>
      <p:ext uri="{BB962C8B-B14F-4D97-AF65-F5344CB8AC3E}">
        <p14:creationId xmlns:p14="http://schemas.microsoft.com/office/powerpoint/2010/main" val="18468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AC898D-3F68-D3BE-9EDA-0449030399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852407"/>
            <a:ext cx="744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EA1A33-71B8-9813-ADDA-A84199D9A0E1}"/>
              </a:ext>
            </a:extLst>
          </p:cNvPr>
          <p:cNvSpPr txBox="1"/>
          <p:nvPr/>
        </p:nvSpPr>
        <p:spPr>
          <a:xfrm>
            <a:off x="2991172" y="325464"/>
            <a:ext cx="67417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PORTE VECCHIO  à  FLORENCE   Joyau Italien sur l’ARNO</a:t>
            </a:r>
          </a:p>
        </p:txBody>
      </p:sp>
    </p:spTree>
    <p:extLst>
      <p:ext uri="{BB962C8B-B14F-4D97-AF65-F5344CB8AC3E}">
        <p14:creationId xmlns:p14="http://schemas.microsoft.com/office/powerpoint/2010/main" val="390179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BB5FD1-0834-C874-9A65-5742882C3C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996" y="855255"/>
            <a:ext cx="5695910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A725A82-FFA3-AD28-3F93-D11A6F4B1A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8541" y="2011459"/>
            <a:ext cx="5053463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6BEB727-00A7-8F05-5BE1-79F1A19787C3}"/>
              </a:ext>
            </a:extLst>
          </p:cNvPr>
          <p:cNvSpPr txBox="1"/>
          <p:nvPr/>
        </p:nvSpPr>
        <p:spPr>
          <a:xfrm>
            <a:off x="245272" y="4635255"/>
            <a:ext cx="64989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b="1" i="1" dirty="0"/>
              <a:t> </a:t>
            </a:r>
            <a:r>
              <a:rPr lang="fr-FR" sz="2800" b="1" i="1" dirty="0"/>
              <a:t>sur la rivière Arno  à FLORENCE  en </a:t>
            </a:r>
            <a:r>
              <a:rPr lang="fr-FR" sz="2800" b="1" i="1" dirty="0" err="1"/>
              <a:t>italie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29991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0F851E-A7EF-92D3-7CDE-A95FDC8AF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3973" y="589790"/>
            <a:ext cx="5026580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E77F7F2-ED33-190D-87F9-3B7292A495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459" y="2541243"/>
            <a:ext cx="5026569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1B032A7-D9BF-278E-CD39-1213588EFAC3}"/>
              </a:ext>
            </a:extLst>
          </p:cNvPr>
          <p:cNvSpPr txBox="1"/>
          <p:nvPr/>
        </p:nvSpPr>
        <p:spPr>
          <a:xfrm>
            <a:off x="6831456" y="4431243"/>
            <a:ext cx="4338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les arches du Porte Vecchio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016035C-2E4F-DC40-1B83-C0D7A077EE3F}"/>
              </a:ext>
            </a:extLst>
          </p:cNvPr>
          <p:cNvSpPr txBox="1"/>
          <p:nvPr/>
        </p:nvSpPr>
        <p:spPr>
          <a:xfrm>
            <a:off x="1891905" y="2018023"/>
            <a:ext cx="43395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 </a:t>
            </a:r>
            <a:r>
              <a:rPr lang="fr-FR" sz="2800" b="1" i="1" dirty="0"/>
              <a:t>Galerie des Offices</a:t>
            </a:r>
          </a:p>
        </p:txBody>
      </p:sp>
    </p:spTree>
    <p:extLst>
      <p:ext uri="{BB962C8B-B14F-4D97-AF65-F5344CB8AC3E}">
        <p14:creationId xmlns:p14="http://schemas.microsoft.com/office/powerpoint/2010/main" val="325321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CCB29A-F7F0-E14B-B518-1AFB9C7955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2556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EE70F2-1F91-60B2-E362-EAEE7B27789A}"/>
              </a:ext>
            </a:extLst>
          </p:cNvPr>
          <p:cNvSpPr txBox="1"/>
          <p:nvPr/>
        </p:nvSpPr>
        <p:spPr>
          <a:xfrm>
            <a:off x="9528596" y="2503096"/>
            <a:ext cx="252622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L’une des échoppes d’orfèvre ou de bijoutier du  Porte Vecchio</a:t>
            </a:r>
          </a:p>
        </p:txBody>
      </p:sp>
    </p:spTree>
    <p:extLst>
      <p:ext uri="{BB962C8B-B14F-4D97-AF65-F5344CB8AC3E}">
        <p14:creationId xmlns:p14="http://schemas.microsoft.com/office/powerpoint/2010/main" val="319772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E91961-82E1-5F50-32F4-F48892813A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857" y="1449000"/>
            <a:ext cx="8654317" cy="39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E6C81B-F371-547C-7E4B-4C1BCD8D04A1}"/>
              </a:ext>
            </a:extLst>
          </p:cNvPr>
          <p:cNvSpPr txBox="1"/>
          <p:nvPr/>
        </p:nvSpPr>
        <p:spPr>
          <a:xfrm>
            <a:off x="2165948" y="925780"/>
            <a:ext cx="8654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   </a:t>
            </a:r>
            <a:r>
              <a:rPr lang="fr-FR" sz="2800" b="1" i="1" dirty="0">
                <a:solidFill>
                  <a:schemeClr val="bg1"/>
                </a:solidFill>
              </a:rPr>
              <a:t>TOWER BRIDGE    à   LONDRES   sur la TAMISE…	</a:t>
            </a:r>
          </a:p>
        </p:txBody>
      </p:sp>
    </p:spTree>
    <p:extLst>
      <p:ext uri="{BB962C8B-B14F-4D97-AF65-F5344CB8AC3E}">
        <p14:creationId xmlns:p14="http://schemas.microsoft.com/office/powerpoint/2010/main" val="121466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C8A57F-03E3-6554-C8B8-0C300E6EA2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468" y="597640"/>
            <a:ext cx="6338011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87D315-74D0-87DA-1465-118538C726FB}"/>
              </a:ext>
            </a:extLst>
          </p:cNvPr>
          <p:cNvSpPr txBox="1"/>
          <p:nvPr/>
        </p:nvSpPr>
        <p:spPr>
          <a:xfrm>
            <a:off x="389150" y="4092319"/>
            <a:ext cx="61373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Tableau de l’Inauguration par William Willie   1894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753F278-401E-EEEF-DA67-A849179A23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2923" y="2859373"/>
            <a:ext cx="5150609" cy="34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5C37E35-B7E1-6B4F-FFAB-F74D68DCAB4A}"/>
              </a:ext>
            </a:extLst>
          </p:cNvPr>
          <p:cNvSpPr txBox="1"/>
          <p:nvPr/>
        </p:nvSpPr>
        <p:spPr>
          <a:xfrm>
            <a:off x="7495927" y="1474378"/>
            <a:ext cx="45076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800" b="1" i="1" dirty="0">
                <a:solidFill>
                  <a:schemeClr val="bg1"/>
                </a:solidFill>
              </a:rPr>
              <a:t>avec les anneaux Olympiques et, feu d’artifice pour les J .O . 2012</a:t>
            </a:r>
          </a:p>
        </p:txBody>
      </p:sp>
    </p:spTree>
    <p:extLst>
      <p:ext uri="{BB962C8B-B14F-4D97-AF65-F5344CB8AC3E}">
        <p14:creationId xmlns:p14="http://schemas.microsoft.com/office/powerpoint/2010/main" val="53480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AA627E-F576-3383-4208-75F8C362D0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2241" y="279000"/>
            <a:ext cx="797888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59F9AA-DDAC-1CE7-A8C8-ABE4756A18FF}"/>
              </a:ext>
            </a:extLst>
          </p:cNvPr>
          <p:cNvSpPr txBox="1"/>
          <p:nvPr/>
        </p:nvSpPr>
        <p:spPr>
          <a:xfrm>
            <a:off x="9391128" y="3429000"/>
            <a:ext cx="24177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sur la voie de circulation</a:t>
            </a:r>
          </a:p>
        </p:txBody>
      </p:sp>
    </p:spTree>
    <p:extLst>
      <p:ext uri="{BB962C8B-B14F-4D97-AF65-F5344CB8AC3E}">
        <p14:creationId xmlns:p14="http://schemas.microsoft.com/office/powerpoint/2010/main" val="337789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4697D9-7D6B-6EA7-579E-AE7C71FD25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3122" y="279000"/>
            <a:ext cx="842339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F3A05E-7EC4-2652-7AC4-17F3FECDAEF1}"/>
              </a:ext>
            </a:extLst>
          </p:cNvPr>
          <p:cNvSpPr txBox="1"/>
          <p:nvPr/>
        </p:nvSpPr>
        <p:spPr>
          <a:xfrm>
            <a:off x="478362" y="2305615"/>
            <a:ext cx="243323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système de bascule permettant le passage des navires</a:t>
            </a:r>
          </a:p>
        </p:txBody>
      </p:sp>
    </p:spTree>
    <p:extLst>
      <p:ext uri="{BB962C8B-B14F-4D97-AF65-F5344CB8AC3E}">
        <p14:creationId xmlns:p14="http://schemas.microsoft.com/office/powerpoint/2010/main" val="283071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B5C101-E9C7-587A-4EAF-4232525813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4398" y="528165"/>
            <a:ext cx="744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0FAAD2-282E-F3F4-61D4-81C2F680E109}"/>
              </a:ext>
            </a:extLst>
          </p:cNvPr>
          <p:cNvSpPr txBox="1"/>
          <p:nvPr/>
        </p:nvSpPr>
        <p:spPr>
          <a:xfrm>
            <a:off x="1318268" y="6068225"/>
            <a:ext cx="10873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Deux tours style néogothique sur la Tamise avec système de bascule</a:t>
            </a:r>
          </a:p>
        </p:txBody>
      </p:sp>
    </p:spTree>
    <p:extLst>
      <p:ext uri="{BB962C8B-B14F-4D97-AF65-F5344CB8AC3E}">
        <p14:creationId xmlns:p14="http://schemas.microsoft.com/office/powerpoint/2010/main" val="63580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377862-A562-BD30-3AF6-039749352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211" y="279000"/>
            <a:ext cx="1128357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062009-431D-0FFB-5BEE-7B4F87E24EE8}"/>
              </a:ext>
            </a:extLst>
          </p:cNvPr>
          <p:cNvSpPr txBox="1"/>
          <p:nvPr/>
        </p:nvSpPr>
        <p:spPr>
          <a:xfrm>
            <a:off x="1900210" y="6055780"/>
            <a:ext cx="8391579" cy="523220"/>
          </a:xfrm>
          <a:prstGeom prst="rect">
            <a:avLst/>
          </a:prstGeom>
          <a:pattFill prst="pct90">
            <a:fgClr>
              <a:schemeClr val="tx1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PONT A CHAINES  SZECHENY  à  BUDAPEST  en Hongrie</a:t>
            </a:r>
          </a:p>
        </p:txBody>
      </p:sp>
    </p:spTree>
    <p:extLst>
      <p:ext uri="{BB962C8B-B14F-4D97-AF65-F5344CB8AC3E}">
        <p14:creationId xmlns:p14="http://schemas.microsoft.com/office/powerpoint/2010/main" val="407961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03FCCE-5DB7-0BAF-CD93-7D3F8A3B7E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394" y="638999"/>
            <a:ext cx="8422637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56966A-DD03-0285-33E1-2C4469C6EC36}"/>
              </a:ext>
            </a:extLst>
          </p:cNvPr>
          <p:cNvSpPr txBox="1"/>
          <p:nvPr/>
        </p:nvSpPr>
        <p:spPr>
          <a:xfrm>
            <a:off x="9165221" y="2736502"/>
            <a:ext cx="26967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800" b="1" dirty="0">
                <a:solidFill>
                  <a:schemeClr val="bg1"/>
                </a:solidFill>
              </a:rPr>
              <a:t>statues des Lions à l’entrée du pont</a:t>
            </a:r>
          </a:p>
        </p:txBody>
      </p:sp>
    </p:spTree>
    <p:extLst>
      <p:ext uri="{BB962C8B-B14F-4D97-AF65-F5344CB8AC3E}">
        <p14:creationId xmlns:p14="http://schemas.microsoft.com/office/powerpoint/2010/main" val="232311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B9A043-560C-98EC-7B12-13E0B8C07A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0483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B13256-AC13-B287-893B-CE186EAF40B2}"/>
              </a:ext>
            </a:extLst>
          </p:cNvPr>
          <p:cNvSpPr txBox="1"/>
          <p:nvPr/>
        </p:nvSpPr>
        <p:spPr>
          <a:xfrm>
            <a:off x="564774" y="1987599"/>
            <a:ext cx="2665709" cy="3108543"/>
          </a:xfrm>
          <a:prstGeom prst="rect">
            <a:avLst/>
          </a:prstGeom>
          <a:pattFill prst="pct90">
            <a:fgClr>
              <a:schemeClr val="accent4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daté de 1849</a:t>
            </a:r>
          </a:p>
          <a:p>
            <a:r>
              <a:rPr lang="fr-FR" sz="2800" b="1" i="1" dirty="0"/>
              <a:t>Reliant Buda et Pest</a:t>
            </a:r>
          </a:p>
          <a:p>
            <a:endParaRPr lang="fr-FR" sz="2800" b="1" i="1" dirty="0"/>
          </a:p>
          <a:p>
            <a:r>
              <a:rPr lang="fr-FR" sz="2800" b="1" i="1" dirty="0"/>
              <a:t> détruit en 1945 et, reconstruit sur le Danube</a:t>
            </a:r>
          </a:p>
        </p:txBody>
      </p:sp>
    </p:spTree>
    <p:extLst>
      <p:ext uri="{BB962C8B-B14F-4D97-AF65-F5344CB8AC3E}">
        <p14:creationId xmlns:p14="http://schemas.microsoft.com/office/powerpoint/2010/main" val="236913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3E6E42-0470-DB4F-FEC9-FB069F4729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212" y="597935"/>
            <a:ext cx="3695366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759D96-3158-C111-FA65-29652BD76A96}"/>
              </a:ext>
            </a:extLst>
          </p:cNvPr>
          <p:cNvSpPr txBox="1"/>
          <p:nvPr/>
        </p:nvSpPr>
        <p:spPr>
          <a:xfrm>
            <a:off x="-126609" y="6177935"/>
            <a:ext cx="82803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détail d’un lion, statue à l’entrée du pont des Chaines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5684A143-FB53-B1CF-2EC5-A5A4ACC194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5702" y="1439189"/>
            <a:ext cx="5775702" cy="322039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9768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8D8A64B-0956-C594-562F-8765627D6F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954" y="1539000"/>
            <a:ext cx="11029783" cy="4241868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82A0A8F-3ABF-8AAF-EB78-C47EB624AC41}"/>
              </a:ext>
            </a:extLst>
          </p:cNvPr>
          <p:cNvSpPr txBox="1"/>
          <p:nvPr/>
        </p:nvSpPr>
        <p:spPr>
          <a:xfrm>
            <a:off x="546495" y="478681"/>
            <a:ext cx="114962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</a:t>
            </a:r>
            <a:r>
              <a:rPr lang="fr-FR" sz="2800" b="1" i="1" dirty="0"/>
              <a:t>PONT  CHARLES  à  PRAGUE  (République Tchèque)  sur la Vitava</a:t>
            </a:r>
          </a:p>
          <a:p>
            <a:r>
              <a:rPr lang="fr-FR" sz="2800" b="1" i="1" dirty="0"/>
              <a:t>      reliant la vieille ville au quartier de Mala Strana, au pied du Château</a:t>
            </a:r>
          </a:p>
        </p:txBody>
      </p:sp>
    </p:spTree>
    <p:extLst>
      <p:ext uri="{BB962C8B-B14F-4D97-AF65-F5344CB8AC3E}">
        <p14:creationId xmlns:p14="http://schemas.microsoft.com/office/powerpoint/2010/main" val="80385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08AB31-1CD7-410B-B301-F2FA7C1DB5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114" y="1489081"/>
            <a:ext cx="6252621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60BCAA9-B97B-5C58-90E5-6F5FEE06E6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3886" y="729000"/>
            <a:ext cx="3600000" cy="54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00F8169-64C0-4CB4-7243-FCC2FCA24B08}"/>
              </a:ext>
            </a:extLst>
          </p:cNvPr>
          <p:cNvSpPr txBox="1"/>
          <p:nvPr/>
        </p:nvSpPr>
        <p:spPr>
          <a:xfrm>
            <a:off x="-132041" y="5089081"/>
            <a:ext cx="75543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   </a:t>
            </a:r>
            <a:r>
              <a:rPr lang="fr-FR" sz="3200" b="1" i="1" dirty="0">
                <a:solidFill>
                  <a:schemeClr val="bg1"/>
                </a:solidFill>
              </a:rPr>
              <a:t>le pont   et, la statue de Jean Nepomucène</a:t>
            </a:r>
            <a:endParaRPr lang="fr-FR" sz="28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7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3FB0CE-1A20-4F0C-75C6-A4974EE35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62260"/>
            <a:ext cx="5675675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3D473F-3A2E-DB02-3038-3DC90B7BE9D9}"/>
              </a:ext>
            </a:extLst>
          </p:cNvPr>
          <p:cNvSpPr txBox="1"/>
          <p:nvPr/>
        </p:nvSpPr>
        <p:spPr>
          <a:xfrm>
            <a:off x="6627149" y="4042260"/>
            <a:ext cx="49594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 </a:t>
            </a:r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décoré de nombreuses statues (une trentaine)</a:t>
            </a:r>
            <a:endParaRPr lang="fr-FR" sz="2800" i="1" dirty="0">
              <a:solidFill>
                <a:srgbClr val="FFFF00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4E3CECD-76EA-9030-BCE9-A00B1DC231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655" y="3050472"/>
            <a:ext cx="5389213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746A779-EE38-BF32-FC1D-9407D209C7AF}"/>
              </a:ext>
            </a:extLst>
          </p:cNvPr>
          <p:cNvSpPr txBox="1"/>
          <p:nvPr/>
        </p:nvSpPr>
        <p:spPr>
          <a:xfrm>
            <a:off x="552288" y="2096365"/>
            <a:ext cx="50679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 les deux tours style gothique, coté vieille ville</a:t>
            </a:r>
          </a:p>
        </p:txBody>
      </p:sp>
    </p:spTree>
    <p:extLst>
      <p:ext uri="{BB962C8B-B14F-4D97-AF65-F5344CB8AC3E}">
        <p14:creationId xmlns:p14="http://schemas.microsoft.com/office/powerpoint/2010/main" val="409394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74F921-9AA4-DCD8-32F6-06D0E975FB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368" y="639000"/>
            <a:ext cx="3072686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C5F1D5-03F3-4D0F-60DD-D9A4804086AA}"/>
              </a:ext>
            </a:extLst>
          </p:cNvPr>
          <p:cNvSpPr txBox="1"/>
          <p:nvPr/>
        </p:nvSpPr>
        <p:spPr>
          <a:xfrm>
            <a:off x="883403" y="5997844"/>
            <a:ext cx="31926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tour style gothique  à l’extrémité du pont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8066B5E7-036C-B267-54D2-FA40D0F72469}"/>
              </a:ext>
            </a:extLst>
          </p:cNvPr>
          <p:cNvSpPr txBox="1"/>
          <p:nvPr/>
        </p:nvSpPr>
        <p:spPr>
          <a:xfrm>
            <a:off x="4257169" y="745180"/>
            <a:ext cx="517643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Pont construit entre 1357 et 1402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   sur la Vitava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Statue de Bruncvik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 chevalier légendaire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(à proximité du pont)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5A336C7-A714-E004-3F8E-08BBC3314A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93096" y="1486458"/>
            <a:ext cx="3243242" cy="43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699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A99717-682C-4376-A940-DA7AB6526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00" y="1878216"/>
            <a:ext cx="10800000" cy="359268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B7E59D-1C4E-58B5-1B50-8947FFD47A34}"/>
              </a:ext>
            </a:extLst>
          </p:cNvPr>
          <p:cNvSpPr txBox="1"/>
          <p:nvPr/>
        </p:nvSpPr>
        <p:spPr>
          <a:xfrm>
            <a:off x="1870766" y="1262007"/>
            <a:ext cx="9214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  </a:t>
            </a:r>
            <a:r>
              <a:rPr lang="fr-FR" sz="2800" b="1" i="1" dirty="0">
                <a:solidFill>
                  <a:srgbClr val="FFFF00"/>
                </a:solidFill>
              </a:rPr>
              <a:t>HARBOUR  BRIDGE   à  SYDNEY  en Australie    ‘le Cintre’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6EB5639-0539-4F7E-F561-CB5E7606CA4C}"/>
              </a:ext>
            </a:extLst>
          </p:cNvPr>
          <p:cNvSpPr txBox="1"/>
          <p:nvPr/>
        </p:nvSpPr>
        <p:spPr>
          <a:xfrm>
            <a:off x="1651443" y="5470902"/>
            <a:ext cx="88891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en arc métallique  au-dessus de la baie  large de 48,8 m et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Arche  à 134m de haut.. À proximité de l’Opéra</a:t>
            </a:r>
          </a:p>
        </p:txBody>
      </p:sp>
    </p:spTree>
    <p:extLst>
      <p:ext uri="{BB962C8B-B14F-4D97-AF65-F5344CB8AC3E}">
        <p14:creationId xmlns:p14="http://schemas.microsoft.com/office/powerpoint/2010/main" val="2289680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5EAA63-C467-48F4-C594-8D4142CBE6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915" y="1381862"/>
            <a:ext cx="5624981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DCE190-EF1B-996A-4B5B-699F767E92A0}"/>
              </a:ext>
            </a:extLst>
          </p:cNvPr>
          <p:cNvSpPr txBox="1"/>
          <p:nvPr/>
        </p:nvSpPr>
        <p:spPr>
          <a:xfrm>
            <a:off x="2383297" y="5141137"/>
            <a:ext cx="2588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   en nocturne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F951444-B1F9-32AE-1C76-BCB84F9244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5073" y="677282"/>
            <a:ext cx="4054052" cy="54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85DC9B6-69B4-05E9-FD29-BA1D218CC727}"/>
              </a:ext>
            </a:extLst>
          </p:cNvPr>
          <p:cNvSpPr txBox="1"/>
          <p:nvPr/>
        </p:nvSpPr>
        <p:spPr>
          <a:xfrm>
            <a:off x="8239932" y="6024528"/>
            <a:ext cx="3952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l’un des </a:t>
            </a:r>
            <a:r>
              <a:rPr lang="fr-FR" sz="2800" b="1" i="1" dirty="0" err="1">
                <a:solidFill>
                  <a:srgbClr val="FFFF00"/>
                </a:solidFill>
              </a:rPr>
              <a:t>pylones</a:t>
            </a:r>
            <a:endParaRPr lang="fr-FR" sz="28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86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A1FDD4-1DB4-4F5A-494B-ED327639F0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904" y="639000"/>
            <a:ext cx="840826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BA69420-7643-3956-1DB9-399AB3D479BD}"/>
              </a:ext>
            </a:extLst>
          </p:cNvPr>
          <p:cNvSpPr txBox="1"/>
          <p:nvPr/>
        </p:nvSpPr>
        <p:spPr>
          <a:xfrm>
            <a:off x="9359784" y="2777296"/>
            <a:ext cx="24022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depuis une autre rive</a:t>
            </a:r>
          </a:p>
        </p:txBody>
      </p:sp>
    </p:spTree>
    <p:extLst>
      <p:ext uri="{BB962C8B-B14F-4D97-AF65-F5344CB8AC3E}">
        <p14:creationId xmlns:p14="http://schemas.microsoft.com/office/powerpoint/2010/main" val="320328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AD50A79-5ED5-5F0E-3CB2-38EAB67F1D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457" y="1382067"/>
            <a:ext cx="11647085" cy="4093866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34812CC-65D1-19DC-5964-4572F660A397}"/>
              </a:ext>
            </a:extLst>
          </p:cNvPr>
          <p:cNvSpPr txBox="1"/>
          <p:nvPr/>
        </p:nvSpPr>
        <p:spPr>
          <a:xfrm>
            <a:off x="2906290" y="5475933"/>
            <a:ext cx="701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Harbour Bridge  et l’Opéra de SYDNEY</a:t>
            </a:r>
          </a:p>
        </p:txBody>
      </p:sp>
    </p:spTree>
    <p:extLst>
      <p:ext uri="{BB962C8B-B14F-4D97-AF65-F5344CB8AC3E}">
        <p14:creationId xmlns:p14="http://schemas.microsoft.com/office/powerpoint/2010/main" val="311647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D5CF97-800F-1A2F-86D7-35D931A241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348" y="821303"/>
            <a:ext cx="11183303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1FFC6A-249E-F752-BCF3-7D86EE2D9D0A}"/>
              </a:ext>
            </a:extLst>
          </p:cNvPr>
          <p:cNvSpPr txBox="1"/>
          <p:nvPr/>
        </p:nvSpPr>
        <p:spPr>
          <a:xfrm>
            <a:off x="1634237" y="298083"/>
            <a:ext cx="1021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PONT  DOM  LLUIS  1</a:t>
            </a:r>
            <a:r>
              <a:rPr lang="fr-FR" sz="2800" b="1" i="1" baseline="30000" dirty="0"/>
              <a:t>er</a:t>
            </a:r>
            <a:r>
              <a:rPr lang="fr-FR" sz="2800" b="1" i="1" dirty="0"/>
              <a:t>   à  PORTO  au  Portugal  sur le Douro</a:t>
            </a:r>
          </a:p>
        </p:txBody>
      </p:sp>
    </p:spTree>
    <p:extLst>
      <p:ext uri="{BB962C8B-B14F-4D97-AF65-F5344CB8AC3E}">
        <p14:creationId xmlns:p14="http://schemas.microsoft.com/office/powerpoint/2010/main" val="395655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E62E80-744B-DC57-C96B-E73105B3E7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3324" y="369000"/>
            <a:ext cx="9290016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7BDC1C-D424-7AAE-ECC0-A94AB677FD3F}"/>
              </a:ext>
            </a:extLst>
          </p:cNvPr>
          <p:cNvSpPr txBox="1"/>
          <p:nvPr/>
        </p:nvSpPr>
        <p:spPr>
          <a:xfrm>
            <a:off x="194569" y="582067"/>
            <a:ext cx="224875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reliant PORTO à Villa Nova de Gaia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Structure métallique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 inauguré en 1886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Inscrit au Patrimoine Mondial Unesco</a:t>
            </a:r>
          </a:p>
        </p:txBody>
      </p:sp>
    </p:spTree>
    <p:extLst>
      <p:ext uri="{BB962C8B-B14F-4D97-AF65-F5344CB8AC3E}">
        <p14:creationId xmlns:p14="http://schemas.microsoft.com/office/powerpoint/2010/main" val="428467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FE7FCF-E72E-3DDB-B279-1CFF8A7EA1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6679" y="255236"/>
            <a:ext cx="567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39085DD-D380-A605-BD08-986A4263CA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321" y="2800866"/>
            <a:ext cx="567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6BF64E2-5C2D-7EC7-4CF9-84FB140CFF2A}"/>
              </a:ext>
            </a:extLst>
          </p:cNvPr>
          <p:cNvSpPr txBox="1"/>
          <p:nvPr/>
        </p:nvSpPr>
        <p:spPr>
          <a:xfrm>
            <a:off x="1612348" y="2277646"/>
            <a:ext cx="4479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Depuis les quais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66CE74F-CFEA-D5F6-476B-A8BDFF92A075}"/>
              </a:ext>
            </a:extLst>
          </p:cNvPr>
          <p:cNvSpPr txBox="1"/>
          <p:nvPr/>
        </p:nvSpPr>
        <p:spPr>
          <a:xfrm>
            <a:off x="7121268" y="4035236"/>
            <a:ext cx="50707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En arc à treillis sur 2 étages accessibles, pour métro</a:t>
            </a:r>
          </a:p>
          <a:p>
            <a:r>
              <a:rPr lang="fr-FR" sz="2800" b="1" i="1" dirty="0"/>
              <a:t>Automobiles, et piétons</a:t>
            </a:r>
          </a:p>
          <a:p>
            <a:r>
              <a:rPr lang="fr-FR" sz="2800" b="1" i="1" dirty="0"/>
              <a:t> sur 8m de large</a:t>
            </a:r>
          </a:p>
        </p:txBody>
      </p:sp>
    </p:spTree>
    <p:extLst>
      <p:ext uri="{BB962C8B-B14F-4D97-AF65-F5344CB8AC3E}">
        <p14:creationId xmlns:p14="http://schemas.microsoft.com/office/powerpoint/2010/main" val="413716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30BBE2-2E48-478F-A10F-F743E0A240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000" y="1528693"/>
            <a:ext cx="10152000" cy="507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BD2882-652C-F6EA-EEA7-E2E99759FD81}"/>
              </a:ext>
            </a:extLst>
          </p:cNvPr>
          <p:cNvSpPr txBox="1"/>
          <p:nvPr/>
        </p:nvSpPr>
        <p:spPr>
          <a:xfrm>
            <a:off x="812824" y="33374"/>
            <a:ext cx="11160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>
                <a:solidFill>
                  <a:schemeClr val="bg1"/>
                </a:solidFill>
              </a:rPr>
              <a:t>le PONT DOM LLUIS 1 er  de  PORTO, avec vue sur la ville et le fleuve DOURO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    pont supérieur, passage du métro, pont du bas, automobiles et piétons</a:t>
            </a:r>
          </a:p>
        </p:txBody>
      </p:sp>
    </p:spTree>
    <p:extLst>
      <p:ext uri="{BB962C8B-B14F-4D97-AF65-F5344CB8AC3E}">
        <p14:creationId xmlns:p14="http://schemas.microsoft.com/office/powerpoint/2010/main" val="118146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3166CB-3126-CAB4-6764-046A3B352B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469" y="279000"/>
            <a:ext cx="1121557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DABEDF-6F7D-6F06-C08C-0D6817BF395B}"/>
              </a:ext>
            </a:extLst>
          </p:cNvPr>
          <p:cNvSpPr txBox="1"/>
          <p:nvPr/>
        </p:nvSpPr>
        <p:spPr>
          <a:xfrm>
            <a:off x="1572062" y="415831"/>
            <a:ext cx="9999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   </a:t>
            </a:r>
            <a:r>
              <a:rPr lang="fr-FR" sz="2800" b="1" i="1" dirty="0"/>
              <a:t>PONT  D’OR  DE  BA  NA    à  DA  NANG  au  VIETNAM</a:t>
            </a:r>
          </a:p>
        </p:txBody>
      </p:sp>
    </p:spTree>
    <p:extLst>
      <p:ext uri="{BB962C8B-B14F-4D97-AF65-F5344CB8AC3E}">
        <p14:creationId xmlns:p14="http://schemas.microsoft.com/office/powerpoint/2010/main" val="226171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37A7D63-FE69-5F79-D332-C196D221D3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5684" y="368999"/>
            <a:ext cx="9175412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B70D7B-B0CF-D947-F0EA-4CA8C23CA6D6}"/>
              </a:ext>
            </a:extLst>
          </p:cNvPr>
          <p:cNvSpPr txBox="1"/>
          <p:nvPr/>
        </p:nvSpPr>
        <p:spPr>
          <a:xfrm>
            <a:off x="217624" y="797510"/>
            <a:ext cx="2309248" cy="5262979"/>
          </a:xfrm>
          <a:prstGeom prst="rect">
            <a:avLst/>
          </a:prstGeom>
          <a:pattFill prst="pct90">
            <a:fgClr>
              <a:srgbClr val="7030A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Situé à 1400m d’altitude, sur les hauteurs de DANANG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Inauguré en 2018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Piétonnier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Soutenu par 2 mains géantes en béton</a:t>
            </a:r>
          </a:p>
        </p:txBody>
      </p:sp>
    </p:spTree>
    <p:extLst>
      <p:ext uri="{BB962C8B-B14F-4D97-AF65-F5344CB8AC3E}">
        <p14:creationId xmlns:p14="http://schemas.microsoft.com/office/powerpoint/2010/main" val="189929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1882FD-7EE7-7441-A74F-A13CB099E6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239" y="369000"/>
            <a:ext cx="11909521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3DD052-07DF-0F80-3D67-FFEBF45EDF00}"/>
              </a:ext>
            </a:extLst>
          </p:cNvPr>
          <p:cNvSpPr txBox="1"/>
          <p:nvPr/>
        </p:nvSpPr>
        <p:spPr>
          <a:xfrm>
            <a:off x="4507423" y="369000"/>
            <a:ext cx="3177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   </a:t>
            </a:r>
            <a:r>
              <a:rPr lang="fr-FR" sz="3200" b="1" i="1" dirty="0">
                <a:solidFill>
                  <a:schemeClr val="bg1"/>
                </a:solidFill>
              </a:rPr>
              <a:t>vue aérienne</a:t>
            </a:r>
          </a:p>
        </p:txBody>
      </p:sp>
    </p:spTree>
    <p:extLst>
      <p:ext uri="{BB962C8B-B14F-4D97-AF65-F5344CB8AC3E}">
        <p14:creationId xmlns:p14="http://schemas.microsoft.com/office/powerpoint/2010/main" val="133298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965A7AA-619D-29EF-4345-BF836EED2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578" y="639000"/>
            <a:ext cx="8938843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538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1FF0C4-E09B-317C-1AD5-E6D1A20DEB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691431"/>
            <a:ext cx="83700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9E787F-C213-2AA0-CFA9-F11A030F59D8}"/>
              </a:ext>
            </a:extLst>
          </p:cNvPr>
          <p:cNvSpPr txBox="1"/>
          <p:nvPr/>
        </p:nvSpPr>
        <p:spPr>
          <a:xfrm>
            <a:off x="2554637" y="168211"/>
            <a:ext cx="7082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 </a:t>
            </a:r>
            <a:r>
              <a:rPr lang="fr-FR" sz="2800" b="1" dirty="0"/>
              <a:t>PYTHON  BRIDGE  à  AMSTERDAM  (Pays-Bas)</a:t>
            </a:r>
          </a:p>
        </p:txBody>
      </p:sp>
    </p:spTree>
    <p:extLst>
      <p:ext uri="{BB962C8B-B14F-4D97-AF65-F5344CB8AC3E}">
        <p14:creationId xmlns:p14="http://schemas.microsoft.com/office/powerpoint/2010/main" val="331751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98F1E00-4B28-187D-96E4-01E7C66F0B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092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5D4FB44-0E3B-D6C1-3F16-95CE52814957}"/>
              </a:ext>
            </a:extLst>
          </p:cNvPr>
          <p:cNvSpPr txBox="1"/>
          <p:nvPr/>
        </p:nvSpPr>
        <p:spPr>
          <a:xfrm>
            <a:off x="9345478" y="1007390"/>
            <a:ext cx="265021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En forme d’un reptile sur le canal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 ou « Anaconda Bridge »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 de couleur rouge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Inauguré en 2001</a:t>
            </a:r>
          </a:p>
        </p:txBody>
      </p:sp>
    </p:spTree>
    <p:extLst>
      <p:ext uri="{BB962C8B-B14F-4D97-AF65-F5344CB8AC3E}">
        <p14:creationId xmlns:p14="http://schemas.microsoft.com/office/powerpoint/2010/main" val="309881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C18C8F-83E3-320E-DA5F-2A9FF592EF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5999" y="387350"/>
            <a:ext cx="10221294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9044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C3E14BB-B7B4-5F1F-58E0-CF691D7A2D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907" y="729000"/>
            <a:ext cx="3600000" cy="54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3551BDC-D729-92DF-DA95-C6F8412F3F6F}"/>
              </a:ext>
            </a:extLst>
          </p:cNvPr>
          <p:cNvSpPr txBox="1"/>
          <p:nvPr/>
        </p:nvSpPr>
        <p:spPr>
          <a:xfrm>
            <a:off x="1465280" y="6199569"/>
            <a:ext cx="2247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</a:t>
            </a:r>
            <a:r>
              <a:rPr lang="fr-FR" sz="2800" b="1" i="1" dirty="0">
                <a:solidFill>
                  <a:schemeClr val="bg1"/>
                </a:solidFill>
              </a:rPr>
              <a:t>musée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6F27DD6-DF79-182C-4B68-C9E9544148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3093" y="1094739"/>
            <a:ext cx="5760000" cy="43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699BBCE-2F93-8DE6-D25F-E3420840617E}"/>
              </a:ext>
            </a:extLst>
          </p:cNvPr>
          <p:cNvSpPr txBox="1"/>
          <p:nvPr/>
        </p:nvSpPr>
        <p:spPr>
          <a:xfrm>
            <a:off x="6970900" y="5414739"/>
            <a:ext cx="360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le béguinage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0FEEC2A-1A98-2C81-26A2-FB250929ED5B}"/>
              </a:ext>
            </a:extLst>
          </p:cNvPr>
          <p:cNvSpPr txBox="1"/>
          <p:nvPr/>
        </p:nvSpPr>
        <p:spPr>
          <a:xfrm>
            <a:off x="5535757" y="5937959"/>
            <a:ext cx="6090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QUELQUES CLICHES d’ AMSTERDAM…</a:t>
            </a:r>
          </a:p>
        </p:txBody>
      </p:sp>
    </p:spTree>
    <p:extLst>
      <p:ext uri="{BB962C8B-B14F-4D97-AF65-F5344CB8AC3E}">
        <p14:creationId xmlns:p14="http://schemas.microsoft.com/office/powerpoint/2010/main" val="294755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201FFC0-F8D6-512A-64E2-B0267112C8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3197" y="618955"/>
            <a:ext cx="4140469" cy="311363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1FFBAB3-7531-7034-2C99-CC112AD353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334" y="3429000"/>
            <a:ext cx="5760000" cy="28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DC464AA-623F-6C35-05C3-3346306CAFCE}"/>
              </a:ext>
            </a:extLst>
          </p:cNvPr>
          <p:cNvSpPr txBox="1"/>
          <p:nvPr/>
        </p:nvSpPr>
        <p:spPr>
          <a:xfrm>
            <a:off x="6548334" y="4125992"/>
            <a:ext cx="5059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LES CANAUX  d’ AMSTERDAM</a:t>
            </a:r>
          </a:p>
        </p:txBody>
      </p:sp>
    </p:spTree>
    <p:extLst>
      <p:ext uri="{BB962C8B-B14F-4D97-AF65-F5344CB8AC3E}">
        <p14:creationId xmlns:p14="http://schemas.microsoft.com/office/powerpoint/2010/main" val="51521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EE0851-DEFF-F22C-2BFF-E44CD4C6BD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697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206059-CEEE-7709-ADAC-466456756A1A}"/>
              </a:ext>
            </a:extLst>
          </p:cNvPr>
          <p:cNvSpPr txBox="1"/>
          <p:nvPr/>
        </p:nvSpPr>
        <p:spPr>
          <a:xfrm>
            <a:off x="8999186" y="1859797"/>
            <a:ext cx="305849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En commençant par le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 PONT DU GARD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Aqueduc romain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Et terminant par le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PONT BENEZET à AVIGNON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Les PONTS REMARQUABLES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 dans le Monde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9E54FB4-B815-0F54-914E-195C057086FA}"/>
              </a:ext>
            </a:extLst>
          </p:cNvPr>
          <p:cNvSpPr txBox="1"/>
          <p:nvPr/>
        </p:nvSpPr>
        <p:spPr>
          <a:xfrm>
            <a:off x="3866287" y="6055780"/>
            <a:ext cx="2138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Avignon</a:t>
            </a:r>
          </a:p>
        </p:txBody>
      </p:sp>
    </p:spTree>
    <p:extLst>
      <p:ext uri="{BB962C8B-B14F-4D97-AF65-F5344CB8AC3E}">
        <p14:creationId xmlns:p14="http://schemas.microsoft.com/office/powerpoint/2010/main" val="238162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D86889F-B06D-B42A-73FF-03949CC62221}"/>
              </a:ext>
            </a:extLst>
          </p:cNvPr>
          <p:cNvSpPr txBox="1"/>
          <p:nvPr/>
        </p:nvSpPr>
        <p:spPr>
          <a:xfrm>
            <a:off x="2254102" y="1084521"/>
            <a:ext cx="10111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Les Ponts Dans Le Monde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A7BDE32-F862-744A-2B82-640C2AC40E40}"/>
              </a:ext>
            </a:extLst>
          </p:cNvPr>
          <p:cNvSpPr txBox="1"/>
          <p:nvPr/>
        </p:nvSpPr>
        <p:spPr>
          <a:xfrm>
            <a:off x="3516086" y="2612571"/>
            <a:ext cx="7903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F047536-5432-7C8F-4A65-2BFF9D881E52}"/>
              </a:ext>
            </a:extLst>
          </p:cNvPr>
          <p:cNvSpPr txBox="1"/>
          <p:nvPr/>
        </p:nvSpPr>
        <p:spPr>
          <a:xfrm>
            <a:off x="3951515" y="3879011"/>
            <a:ext cx="6487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12A6BCC-9C48-96C3-9612-1B616FACA406}"/>
              </a:ext>
            </a:extLst>
          </p:cNvPr>
          <p:cNvSpPr txBox="1"/>
          <p:nvPr/>
        </p:nvSpPr>
        <p:spPr>
          <a:xfrm>
            <a:off x="5388428" y="5407061"/>
            <a:ext cx="5203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475463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621</Words>
  <Application>Microsoft Office PowerPoint</Application>
  <PresentationFormat>Grand écran</PresentationFormat>
  <Paragraphs>98</Paragraphs>
  <Slides>45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18</cp:revision>
  <dcterms:created xsi:type="dcterms:W3CDTF">2026-04-29T09:14:38Z</dcterms:created>
  <dcterms:modified xsi:type="dcterms:W3CDTF">2026-05-01T08:34:27Z</dcterms:modified>
</cp:coreProperties>
</file>