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2" r:id="rId3"/>
    <p:sldId id="258" r:id="rId4"/>
    <p:sldId id="261" r:id="rId5"/>
    <p:sldId id="263" r:id="rId6"/>
    <p:sldId id="259" r:id="rId7"/>
    <p:sldId id="264" r:id="rId8"/>
    <p:sldId id="260" r:id="rId9"/>
    <p:sldId id="275" r:id="rId10"/>
    <p:sldId id="265" r:id="rId11"/>
    <p:sldId id="276" r:id="rId12"/>
    <p:sldId id="274" r:id="rId13"/>
    <p:sldId id="266" r:id="rId14"/>
    <p:sldId id="267" r:id="rId15"/>
    <p:sldId id="269" r:id="rId16"/>
    <p:sldId id="271" r:id="rId17"/>
    <p:sldId id="268" r:id="rId18"/>
    <p:sldId id="273" r:id="rId19"/>
    <p:sldId id="272" r:id="rId20"/>
    <p:sldId id="277" r:id="rId21"/>
    <p:sldId id="278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hpQptnVu1wWhcDSCk+TjA==" hashData="xYTQkySgHMH1aHwuu8lemik4RKK7JCUaQ9XQaGjzEaxJS/YFkc08TJAp0alf1nG3VVc8jkUohrUPHvc4oJJvZ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D3450"/>
    <a:srgbClr val="0830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C9841-B8EE-4562-B59C-DC468E676821}" type="datetimeFigureOut">
              <a:rPr lang="fr-FR" smtClean="0"/>
              <a:t>27/04/2026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48893-81F5-45F2-9584-E74EBD24E0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7680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C9841-B8EE-4562-B59C-DC468E676821}" type="datetimeFigureOut">
              <a:rPr lang="fr-FR" smtClean="0"/>
              <a:t>27/04/2026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48893-81F5-45F2-9584-E74EBD24E0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6009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C9841-B8EE-4562-B59C-DC468E676821}" type="datetimeFigureOut">
              <a:rPr lang="fr-FR" smtClean="0"/>
              <a:t>27/04/2026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48893-81F5-45F2-9584-E74EBD24E0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8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C9841-B8EE-4562-B59C-DC468E676821}" type="datetimeFigureOut">
              <a:rPr lang="fr-FR" smtClean="0"/>
              <a:t>27/04/2026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48893-81F5-45F2-9584-E74EBD24E0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6151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C9841-B8EE-4562-B59C-DC468E676821}" type="datetimeFigureOut">
              <a:rPr lang="fr-FR" smtClean="0"/>
              <a:t>27/04/2026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48893-81F5-45F2-9584-E74EBD24E0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3900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C9841-B8EE-4562-B59C-DC468E676821}" type="datetimeFigureOut">
              <a:rPr lang="fr-FR" smtClean="0"/>
              <a:t>27/04/2026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48893-81F5-45F2-9584-E74EBD24E0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31114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C9841-B8EE-4562-B59C-DC468E676821}" type="datetimeFigureOut">
              <a:rPr lang="fr-FR" smtClean="0"/>
              <a:t>27/04/2026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48893-81F5-45F2-9584-E74EBD24E0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9402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C9841-B8EE-4562-B59C-DC468E676821}" type="datetimeFigureOut">
              <a:rPr lang="fr-FR" smtClean="0"/>
              <a:t>27/04/2026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48893-81F5-45F2-9584-E74EBD24E0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0313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C9841-B8EE-4562-B59C-DC468E676821}" type="datetimeFigureOut">
              <a:rPr lang="fr-FR" smtClean="0"/>
              <a:t>27/04/2026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48893-81F5-45F2-9584-E74EBD24E0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3657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C9841-B8EE-4562-B59C-DC468E676821}" type="datetimeFigureOut">
              <a:rPr lang="fr-FR" smtClean="0"/>
              <a:t>27/04/2026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48893-81F5-45F2-9584-E74EBD24E0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204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C9841-B8EE-4562-B59C-DC468E676821}" type="datetimeFigureOut">
              <a:rPr lang="fr-FR" smtClean="0"/>
              <a:t>27/04/2026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48893-81F5-45F2-9584-E74EBD24E0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8400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3C9841-B8EE-4562-B59C-DC468E676821}" type="datetimeFigureOut">
              <a:rPr lang="fr-FR" smtClean="0"/>
              <a:t>27/04/2026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348893-81F5-45F2-9584-E74EBD24E0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8048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gif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8312" y="5274000"/>
            <a:ext cx="1584000" cy="1584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505200" y="165100"/>
            <a:ext cx="200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 smtClean="0">
                <a:latin typeface="Comix" panose="00000400000000000000" pitchFamily="2" charset="0"/>
              </a:rPr>
              <a:t>Petits </a:t>
            </a:r>
            <a:endParaRPr lang="fr-FR" sz="3600" b="1" dirty="0">
              <a:latin typeface="Comix" panose="00000400000000000000" pitchFamily="2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057400" y="2726719"/>
            <a:ext cx="3162300" cy="1107996"/>
          </a:xfrm>
          <a:prstGeom prst="rect">
            <a:avLst/>
          </a:prstGeom>
          <a:noFill/>
          <a:ln>
            <a:solidFill>
              <a:srgbClr val="08304C"/>
            </a:solidFill>
          </a:ln>
        </p:spPr>
        <p:txBody>
          <a:bodyPr wrap="square" rtlCol="0">
            <a:spAutoFit/>
          </a:bodyPr>
          <a:lstStyle/>
          <a:p>
            <a:r>
              <a:rPr lang="fr-FR" sz="6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ucida Calligraphy" panose="03010101010101010101" pitchFamily="66" charset="0"/>
              </a:rPr>
              <a:t>Caylus</a:t>
            </a:r>
            <a:endParaRPr lang="fr-FR" sz="6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2825" y="292100"/>
            <a:ext cx="2924175" cy="2667000"/>
          </a:xfrm>
          <a:prstGeom prst="rect">
            <a:avLst/>
          </a:prstGeom>
        </p:spPr>
      </p:pic>
      <p:pic>
        <p:nvPicPr>
          <p:cNvPr id="8" name="Bande Annonce 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220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22"/>
    </mc:Choice>
    <mc:Fallback xmlns="">
      <p:transition spd="slow" advTm="95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75" objId="8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2"/>
            <a:ext cx="12192000" cy="6850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727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6197" y="815622"/>
            <a:ext cx="1175412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i="0" dirty="0" smtClean="0">
                <a:solidFill>
                  <a:srgbClr val="012A37"/>
                </a:solidFill>
                <a:effectLst/>
                <a:latin typeface="Montserrat" panose="02000505000000020004" pitchFamily="2" charset="0"/>
              </a:rPr>
              <a:t>Accrochée au flanc d’une colline rocheuse, la cité médiévale de Caylus domine la vallée de la Bonnette depuis l’époque romaine. Pénétrez dans le centre ancien et flânez dans ses ruelles à la découverte de son histoire. 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188734" y="2334487"/>
            <a:ext cx="35119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0" dirty="0" smtClean="0">
                <a:solidFill>
                  <a:srgbClr val="012A37"/>
                </a:solidFill>
                <a:effectLst/>
                <a:latin typeface="Courgette" panose="02000603070400060004" pitchFamily="2" charset="0"/>
              </a:rPr>
              <a:t>Caylus est un </a:t>
            </a:r>
            <a:r>
              <a:rPr lang="fr-FR" b="1" dirty="0" smtClean="0">
                <a:solidFill>
                  <a:srgbClr val="012A37"/>
                </a:solidFill>
                <a:effectLst/>
                <a:latin typeface="Courgette" panose="02000603070400060004" pitchFamily="2" charset="0"/>
              </a:rPr>
              <a:t>bourg pittoresque</a:t>
            </a:r>
            <a:r>
              <a:rPr lang="fr-FR" b="0" dirty="0" smtClean="0">
                <a:solidFill>
                  <a:srgbClr val="012A37"/>
                </a:solidFill>
                <a:effectLst/>
                <a:latin typeface="Courgette" panose="02000603070400060004" pitchFamily="2" charset="0"/>
              </a:rPr>
              <a:t> dont les rues et venelles ont gardé le charme du Moyen Âge. Elles s’accrochent au flanc d’une colline rocheuse d’où émergent les ruines du château qui lui a sans doute donné son nom. </a:t>
            </a:r>
          </a:p>
          <a:p>
            <a:r>
              <a:rPr lang="fr-FR" b="0" dirty="0" smtClean="0">
                <a:solidFill>
                  <a:srgbClr val="012A37"/>
                </a:solidFill>
                <a:effectLst/>
                <a:latin typeface="Courgette" panose="02000603070400060004" pitchFamily="2" charset="0"/>
              </a:rPr>
              <a:t>En vous baladant dans les ruelles vous pourrez observer plusieurs </a:t>
            </a:r>
            <a:r>
              <a:rPr lang="fr-FR" b="1" dirty="0" smtClean="0">
                <a:solidFill>
                  <a:srgbClr val="012A37"/>
                </a:solidFill>
                <a:effectLst/>
                <a:latin typeface="Courgette" panose="02000603070400060004" pitchFamily="2" charset="0"/>
              </a:rPr>
              <a:t>monuments historiques</a:t>
            </a:r>
            <a:r>
              <a:rPr lang="fr-FR" b="0" dirty="0" smtClean="0">
                <a:solidFill>
                  <a:srgbClr val="012A37"/>
                </a:solidFill>
                <a:effectLst/>
                <a:latin typeface="Courgette" panose="02000603070400060004" pitchFamily="2" charset="0"/>
              </a:rPr>
              <a:t> :</a:t>
            </a:r>
            <a:endParaRPr lang="fr-FR" b="0" dirty="0">
              <a:solidFill>
                <a:srgbClr val="012A37"/>
              </a:solidFill>
              <a:effectLst/>
              <a:latin typeface="Courgette" panose="02000603070400060004" pitchFamily="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4000" y="2071364"/>
            <a:ext cx="8388000" cy="4786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077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770"/>
    </mc:Choice>
    <mc:Fallback xmlns="">
      <p:transition spd="slow" advTm="2077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1859339"/>
            <a:ext cx="43307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MS UI Gothic" panose="020B0600070205080204" pitchFamily="34" charset="-128"/>
                <a:cs typeface="Arial" panose="020B0604020202020204" pitchFamily="34" charset="0"/>
              </a:rPr>
              <a:t>Le Pavillon </a:t>
            </a:r>
            <a:r>
              <a:rPr lang="fr-FR" b="1" i="0" dirty="0" err="1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MS UI Gothic" panose="020B0600070205080204" pitchFamily="34" charset="-128"/>
                <a:cs typeface="Arial" panose="020B0604020202020204" pitchFamily="34" charset="0"/>
              </a:rPr>
              <a:t>Gauléjac</a:t>
            </a:r>
            <a:r>
              <a:rPr lang="fr-FR" b="1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MS UI Gothic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fr-FR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MS UI Gothic" panose="020B0600070205080204" pitchFamily="34" charset="-128"/>
                <a:cs typeface="Arial" panose="020B0604020202020204" pitchFamily="34" charset="0"/>
              </a:rPr>
              <a:t>est un logis du XVe sur lequel fait saillie une tourelle polygonale contenant un escalier à vis qui conduit aux différents étages. Il montre une très jolie porte en accolade surmontée d’un fleuron et accompagnée de deux pinacles de style flamboyant. </a:t>
            </a:r>
            <a:r>
              <a:rPr lang="fr-FR" dirty="0" smtClean="0">
                <a:latin typeface="Arial" panose="020B0604020202020204" pitchFamily="34" charset="0"/>
                <a:ea typeface="MS UI Gothic" panose="020B0600070205080204" pitchFamily="34" charset="-128"/>
                <a:cs typeface="Arial" panose="020B0604020202020204" pitchFamily="34" charset="0"/>
              </a:rPr>
              <a:t/>
            </a:r>
            <a:br>
              <a:rPr lang="fr-FR" dirty="0" smtClean="0">
                <a:latin typeface="Arial" panose="020B0604020202020204" pitchFamily="34" charset="0"/>
                <a:ea typeface="MS UI Gothic" panose="020B0600070205080204" pitchFamily="34" charset="-128"/>
                <a:cs typeface="Arial" panose="020B0604020202020204" pitchFamily="34" charset="0"/>
              </a:rPr>
            </a:br>
            <a:r>
              <a:rPr lang="fr-FR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MS UI Gothic" panose="020B0600070205080204" pitchFamily="34" charset="-128"/>
                <a:cs typeface="Arial" panose="020B0604020202020204" pitchFamily="34" charset="0"/>
              </a:rPr>
              <a:t>Ce pavillon peut être la demeure primitive des </a:t>
            </a:r>
            <a:r>
              <a:rPr lang="fr-FR" i="0" dirty="0" err="1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MS UI Gothic" panose="020B0600070205080204" pitchFamily="34" charset="-128"/>
                <a:cs typeface="Arial" panose="020B0604020202020204" pitchFamily="34" charset="0"/>
              </a:rPr>
              <a:t>Athon</a:t>
            </a:r>
            <a:r>
              <a:rPr lang="fr-FR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MS UI Gothic" panose="020B0600070205080204" pitchFamily="34" charset="-128"/>
                <a:cs typeface="Arial" panose="020B0604020202020204" pitchFamily="34" charset="0"/>
              </a:rPr>
              <a:t> et des </a:t>
            </a:r>
            <a:r>
              <a:rPr lang="fr-FR" i="0" dirty="0" err="1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MS UI Gothic" panose="020B0600070205080204" pitchFamily="34" charset="-128"/>
                <a:cs typeface="Arial" panose="020B0604020202020204" pitchFamily="34" charset="0"/>
              </a:rPr>
              <a:t>Moscardon</a:t>
            </a:r>
            <a:r>
              <a:rPr lang="fr-FR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MS UI Gothic" panose="020B0600070205080204" pitchFamily="34" charset="-128"/>
                <a:cs typeface="Arial" panose="020B0604020202020204" pitchFamily="34" charset="0"/>
              </a:rPr>
              <a:t>, appartenait, en plus du château neuf, à la famille </a:t>
            </a:r>
            <a:r>
              <a:rPr lang="fr-FR" i="0" dirty="0" err="1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MS UI Gothic" panose="020B0600070205080204" pitchFamily="34" charset="-128"/>
                <a:cs typeface="Arial" panose="020B0604020202020204" pitchFamily="34" charset="0"/>
              </a:rPr>
              <a:t>Gauléjac</a:t>
            </a:r>
            <a:r>
              <a:rPr lang="fr-FR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MS UI Gothic" panose="020B0600070205080204" pitchFamily="34" charset="-128"/>
                <a:cs typeface="Arial" panose="020B0604020202020204" pitchFamily="34" charset="0"/>
              </a:rPr>
              <a:t>, à la fin du XVIII.</a:t>
            </a:r>
            <a:endParaRPr lang="fr-FR" dirty="0">
              <a:latin typeface="Arial" panose="020B0604020202020204" pitchFamily="34" charset="0"/>
              <a:ea typeface="MS UI Gothic" panose="020B0600070205080204" pitchFamily="34" charset="-128"/>
              <a:cs typeface="Arial" panose="020B0604020202020204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5000" y="0"/>
            <a:ext cx="647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777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/>
    </mc:Choice>
    <mc:Fallback xmlns="">
      <p:transition spd="slow" advTm="17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" y="14574"/>
            <a:ext cx="5608418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56600" y="14574"/>
            <a:ext cx="5256000" cy="682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01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68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24000" y="6230035"/>
            <a:ext cx="912000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fr-FR" b="1" i="0" dirty="0" smtClean="0">
                <a:solidFill>
                  <a:srgbClr val="000000"/>
                </a:solidFill>
                <a:effectLst/>
                <a:latin typeface="Dosis" panose="02010703020202060003" pitchFamily="2" charset="0"/>
              </a:rPr>
              <a:t>l’église Saint-Jean-Baptiste</a:t>
            </a:r>
            <a:r>
              <a:rPr lang="fr-FR" b="0" i="0" dirty="0" smtClean="0">
                <a:solidFill>
                  <a:srgbClr val="000000"/>
                </a:solidFill>
                <a:effectLst/>
                <a:latin typeface="Dosis" panose="02010703020202060003" pitchFamily="2" charset="0"/>
              </a:rPr>
              <a:t>, chef-d’œuvre de l’architecture </a:t>
            </a:r>
            <a:r>
              <a:rPr lang="fr-FR" b="1" i="0" dirty="0" smtClean="0">
                <a:solidFill>
                  <a:srgbClr val="000000"/>
                </a:solidFill>
                <a:effectLst/>
                <a:latin typeface="Dosis" panose="02010703020202060003" pitchFamily="2" charset="0"/>
              </a:rPr>
              <a:t>gothique</a:t>
            </a:r>
            <a:r>
              <a:rPr lang="fr-FR" b="0" i="0" dirty="0" smtClean="0">
                <a:solidFill>
                  <a:srgbClr val="000000"/>
                </a:solidFill>
                <a:effectLst/>
                <a:latin typeface="Dosis" panose="02010703020202060003" pitchFamily="2" charset="0"/>
              </a:rPr>
              <a:t> des XIIIème et XIVème siècle.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350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39302" y="0"/>
            <a:ext cx="316839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71500" y="1042938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fr-FR" sz="2400" dirty="0">
                <a:latin typeface="Courgette" panose="02000603070400060004" pitchFamily="2" charset="0"/>
              </a:rPr>
              <a:t>L’église Saint-Jean-Baptiste (XIII</a:t>
            </a:r>
            <a:r>
              <a:rPr lang="fr-FR" sz="2400" baseline="30000" dirty="0">
                <a:latin typeface="Courgette" panose="02000603070400060004" pitchFamily="2" charset="0"/>
              </a:rPr>
              <a:t>e</a:t>
            </a:r>
            <a:r>
              <a:rPr lang="fr-FR" sz="2400" dirty="0">
                <a:latin typeface="Courgette" panose="02000603070400060004" pitchFamily="2" charset="0"/>
              </a:rPr>
              <a:t> siècle) : son célèbre Christ sculpté par </a:t>
            </a:r>
            <a:r>
              <a:rPr lang="fr-FR" sz="2400" dirty="0" err="1">
                <a:latin typeface="Courgette" panose="02000603070400060004" pitchFamily="2" charset="0"/>
              </a:rPr>
              <a:t>Ossip</a:t>
            </a:r>
            <a:r>
              <a:rPr lang="fr-FR" sz="2400" dirty="0">
                <a:latin typeface="Courgette" panose="02000603070400060004" pitchFamily="2" charset="0"/>
              </a:rPr>
              <a:t> Zadkine et ses vitraux du XIV</a:t>
            </a:r>
            <a:r>
              <a:rPr lang="fr-FR" sz="2400" baseline="30000" dirty="0">
                <a:latin typeface="Courgette" panose="02000603070400060004" pitchFamily="2" charset="0"/>
              </a:rPr>
              <a:t>e</a:t>
            </a:r>
            <a:r>
              <a:rPr lang="fr-FR" sz="2400" dirty="0">
                <a:latin typeface="Courgette" panose="02000603070400060004" pitchFamily="2" charset="0"/>
              </a:rPr>
              <a:t> siècle </a:t>
            </a:r>
            <a:r>
              <a:rPr lang="fr-FR" sz="2400" dirty="0" smtClean="0">
                <a:latin typeface="Courgette" panose="02000603070400060004" pitchFamily="2" charset="0"/>
              </a:rPr>
              <a:t>.Découvrez </a:t>
            </a:r>
            <a:r>
              <a:rPr lang="fr-FR" sz="2400" dirty="0">
                <a:latin typeface="Courgette" panose="02000603070400060004" pitchFamily="2" charset="0"/>
              </a:rPr>
              <a:t>y le </a:t>
            </a:r>
            <a:r>
              <a:rPr lang="fr-FR" sz="2400" b="1" dirty="0">
                <a:latin typeface="Courgette" panose="02000603070400060004" pitchFamily="2" charset="0"/>
              </a:rPr>
              <a:t>Christ d’</a:t>
            </a:r>
            <a:r>
              <a:rPr lang="fr-FR" sz="2400" b="1" dirty="0" err="1">
                <a:latin typeface="Courgette" panose="02000603070400060004" pitchFamily="2" charset="0"/>
              </a:rPr>
              <a:t>Ossip</a:t>
            </a:r>
            <a:r>
              <a:rPr lang="fr-FR" sz="2400" b="1" dirty="0">
                <a:latin typeface="Courgette" panose="02000603070400060004" pitchFamily="2" charset="0"/>
              </a:rPr>
              <a:t> Zadkine</a:t>
            </a:r>
            <a:r>
              <a:rPr lang="fr-FR" sz="2400" dirty="0">
                <a:latin typeface="Courgette" panose="02000603070400060004" pitchFamily="2" charset="0"/>
              </a:rPr>
              <a:t> haut de </a:t>
            </a:r>
            <a:r>
              <a:rPr lang="fr-FR" sz="2400" b="1" dirty="0">
                <a:latin typeface="Courgette" panose="02000603070400060004" pitchFamily="2" charset="0"/>
              </a:rPr>
              <a:t>5,40 mètres</a:t>
            </a:r>
            <a:r>
              <a:rPr lang="fr-FR" sz="2400" dirty="0">
                <a:latin typeface="Courgette" panose="02000603070400060004" pitchFamily="2" charset="0"/>
              </a:rPr>
              <a:t> et sculpté dans </a:t>
            </a:r>
            <a:r>
              <a:rPr lang="fr-FR" sz="2400" b="1" dirty="0">
                <a:latin typeface="Courgette" panose="02000603070400060004" pitchFamily="2" charset="0"/>
              </a:rPr>
              <a:t>un seul et unique tronc de bois d’ormeau</a:t>
            </a:r>
            <a:r>
              <a:rPr lang="fr-FR" sz="2400" dirty="0">
                <a:latin typeface="Courgette" panose="02000603070400060004" pitchFamily="2" charset="0"/>
              </a:rPr>
              <a:t>.  </a:t>
            </a:r>
          </a:p>
        </p:txBody>
      </p:sp>
    </p:spTree>
    <p:extLst>
      <p:ext uri="{BB962C8B-B14F-4D97-AF65-F5344CB8AC3E}">
        <p14:creationId xmlns:p14="http://schemas.microsoft.com/office/powerpoint/2010/main" val="4227524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12"/>
    </mc:Choice>
    <mc:Fallback xmlns="">
      <p:transition spd="slow" advTm="12912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2469" y="0"/>
            <a:ext cx="5142331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500" y="12700"/>
            <a:ext cx="51423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40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807200" y="6159500"/>
            <a:ext cx="2654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La Rue Droite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100011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31698" y="1133376"/>
            <a:ext cx="395300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buFont typeface="Arial" panose="020B0604020202020204" pitchFamily="34" charset="0"/>
              <a:buChar char="•"/>
            </a:pPr>
            <a:r>
              <a:rPr lang="fr-FR" sz="2400" b="1" i="0" dirty="0" smtClean="0">
                <a:solidFill>
                  <a:srgbClr val="222222"/>
                </a:solidFill>
                <a:effectLst/>
                <a:latin typeface="Courgette" panose="02000603070400060004" pitchFamily="2" charset="0"/>
              </a:rPr>
              <a:t>La rue Droite</a:t>
            </a:r>
            <a:r>
              <a:rPr lang="fr-FR" sz="2400" b="0" i="0" dirty="0" smtClean="0">
                <a:solidFill>
                  <a:srgbClr val="222222"/>
                </a:solidFill>
                <a:effectLst/>
                <a:latin typeface="Courgette" panose="02000603070400060004" pitchFamily="2" charset="0"/>
              </a:rPr>
              <a:t> : elle est l’autre </a:t>
            </a:r>
            <a:r>
              <a:rPr lang="fr-FR" sz="2400" i="0" dirty="0" smtClean="0">
                <a:solidFill>
                  <a:srgbClr val="000000"/>
                </a:solidFill>
                <a:effectLst/>
                <a:latin typeface="Courgette" panose="02000603070400060004" pitchFamily="2" charset="0"/>
              </a:rPr>
              <a:t>point névralgique</a:t>
            </a:r>
            <a:r>
              <a:rPr lang="fr-FR" sz="2400" b="1" i="0" dirty="0" smtClean="0">
                <a:solidFill>
                  <a:srgbClr val="000000"/>
                </a:solidFill>
                <a:effectLst/>
                <a:latin typeface="Courgette" panose="02000603070400060004" pitchFamily="2" charset="0"/>
              </a:rPr>
              <a:t>,</a:t>
            </a:r>
            <a:r>
              <a:rPr lang="fr-FR" sz="2400" b="0" i="0" dirty="0" smtClean="0">
                <a:solidFill>
                  <a:srgbClr val="222222"/>
                </a:solidFill>
                <a:effectLst/>
                <a:latin typeface="Courgette" panose="02000603070400060004" pitchFamily="2" charset="0"/>
              </a:rPr>
              <a:t> mais surtout commercial de la bastide. Une grande partie des maisons date des 13</a:t>
            </a:r>
            <a:r>
              <a:rPr lang="fr-FR" sz="2400" b="0" i="0" baseline="30000" dirty="0" smtClean="0">
                <a:solidFill>
                  <a:srgbClr val="222222"/>
                </a:solidFill>
                <a:effectLst/>
                <a:latin typeface="Courgette" panose="02000603070400060004" pitchFamily="2" charset="0"/>
              </a:rPr>
              <a:t>e</a:t>
            </a:r>
            <a:r>
              <a:rPr lang="fr-FR" sz="2400" b="0" i="0" dirty="0" smtClean="0">
                <a:solidFill>
                  <a:srgbClr val="222222"/>
                </a:solidFill>
                <a:effectLst/>
                <a:latin typeface="Courgette" panose="02000603070400060004" pitchFamily="2" charset="0"/>
              </a:rPr>
              <a:t> et 14</a:t>
            </a:r>
            <a:r>
              <a:rPr lang="fr-FR" sz="2400" b="0" i="0" baseline="30000" dirty="0" smtClean="0">
                <a:solidFill>
                  <a:srgbClr val="222222"/>
                </a:solidFill>
                <a:effectLst/>
                <a:latin typeface="Courgette" panose="02000603070400060004" pitchFamily="2" charset="0"/>
              </a:rPr>
              <a:t>e</a:t>
            </a:r>
            <a:r>
              <a:rPr lang="fr-FR" sz="2400" b="0" i="0" dirty="0" smtClean="0">
                <a:solidFill>
                  <a:srgbClr val="222222"/>
                </a:solidFill>
                <a:effectLst/>
                <a:latin typeface="Courgette" panose="02000603070400060004" pitchFamily="2" charset="0"/>
              </a:rPr>
              <a:t> siècles. Les rez-de-chaussée servaient d’ </a:t>
            </a:r>
            <a:r>
              <a:rPr lang="fr-FR" sz="2400" b="1" i="0" dirty="0" smtClean="0">
                <a:solidFill>
                  <a:srgbClr val="000000"/>
                </a:solidFill>
                <a:effectLst/>
                <a:latin typeface="Courgette" panose="02000603070400060004" pitchFamily="2" charset="0"/>
              </a:rPr>
              <a:t>Échoppes</a:t>
            </a:r>
            <a:r>
              <a:rPr lang="fr-FR" sz="2400" b="0" i="0" dirty="0" smtClean="0">
                <a:solidFill>
                  <a:srgbClr val="222222"/>
                </a:solidFill>
                <a:effectLst/>
                <a:latin typeface="Courgette" panose="02000603070400060004" pitchFamily="2" charset="0"/>
              </a:rPr>
              <a:t> tandis que les étages étaient à </a:t>
            </a:r>
            <a:r>
              <a:rPr lang="fr-FR" sz="2400" b="1" i="0" dirty="0" smtClean="0">
                <a:solidFill>
                  <a:srgbClr val="000000"/>
                </a:solidFill>
                <a:effectLst/>
                <a:latin typeface="Courgette" panose="02000603070400060004" pitchFamily="2" charset="0"/>
              </a:rPr>
              <a:t>usage d’habitation.</a:t>
            </a:r>
            <a:endParaRPr lang="fr-FR" sz="2400" b="0" i="0" dirty="0">
              <a:solidFill>
                <a:srgbClr val="222222"/>
              </a:solidFill>
              <a:effectLst/>
              <a:latin typeface="Courgette" panose="02000603070400060004" pitchFamily="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4700" y="0"/>
            <a:ext cx="3168396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70328" y="0"/>
            <a:ext cx="41475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492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28"/>
    </mc:Choice>
    <mc:Fallback xmlns="">
      <p:transition spd="slow" advTm="16628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7"/>
            <a:ext cx="12192000" cy="6843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189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06"/>
    </mc:Choice>
    <mc:Fallback xmlns="">
      <p:transition spd="slow" advTm="4806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03100" cy="6831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41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07704" y="0"/>
            <a:ext cx="3168396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7036" y="0"/>
            <a:ext cx="4257328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400" y="0"/>
            <a:ext cx="31683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106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1977935"/>
            <a:ext cx="37973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buFont typeface="Arial" panose="020B0604020202020204" pitchFamily="34" charset="0"/>
              <a:buChar char="•"/>
            </a:pPr>
            <a:r>
              <a:rPr lang="fr-FR" sz="2400" b="0" i="0" dirty="0" smtClean="0">
                <a:solidFill>
                  <a:srgbClr val="222222"/>
                </a:solidFill>
                <a:effectLst/>
                <a:latin typeface="Courgette" panose="02000603070400060004" pitchFamily="2" charset="0"/>
              </a:rPr>
              <a:t>La </a:t>
            </a:r>
            <a:r>
              <a:rPr lang="fr-FR" sz="2400" b="1" i="0" dirty="0" smtClean="0">
                <a:solidFill>
                  <a:srgbClr val="000000"/>
                </a:solidFill>
                <a:effectLst/>
                <a:latin typeface="Courgette" panose="02000603070400060004" pitchFamily="2" charset="0"/>
              </a:rPr>
              <a:t>maison des Loups</a:t>
            </a:r>
            <a:r>
              <a:rPr lang="fr-FR" sz="2400" b="0" i="0" dirty="0" smtClean="0">
                <a:solidFill>
                  <a:srgbClr val="222222"/>
                </a:solidFill>
                <a:effectLst/>
                <a:latin typeface="Courgette" panose="02000603070400060004" pitchFamily="2" charset="0"/>
              </a:rPr>
              <a:t> est l’une des façades les plus célèbres de Caylus. Elle doit notamment son nom aux 4 loups sculptés qui semblent vouloir sortir du mur, telles des gargouilles.</a:t>
            </a:r>
            <a:endParaRPr lang="fr-FR" sz="2400" b="0" i="0" dirty="0">
              <a:solidFill>
                <a:srgbClr val="222222"/>
              </a:solidFill>
              <a:effectLst/>
              <a:latin typeface="Courgette" panose="02000603070400060004" pitchFamily="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9700" y="360262"/>
            <a:ext cx="7884000" cy="591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006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24"/>
    </mc:Choice>
    <mc:Fallback xmlns="">
      <p:transition spd="slow" advTm="11424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8939" y="0"/>
            <a:ext cx="4643661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3770" y="0"/>
            <a:ext cx="3168396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202" y="0"/>
            <a:ext cx="31683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568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2900" y="838219"/>
            <a:ext cx="308010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buFont typeface="Arial" panose="020B0604020202020204" pitchFamily="34" charset="0"/>
              <a:buChar char="•"/>
            </a:pPr>
            <a:r>
              <a:rPr lang="fr-FR" sz="2400" b="1" dirty="0" smtClean="0">
                <a:effectLst/>
                <a:latin typeface="Courgette" panose="02000603070400060004" pitchFamily="2" charset="0"/>
              </a:rPr>
              <a:t>La halle </a:t>
            </a:r>
            <a:r>
              <a:rPr lang="fr-FR" sz="2400" dirty="0" smtClean="0">
                <a:effectLst/>
                <a:latin typeface="Courgette" panose="02000603070400060004" pitchFamily="2" charset="0"/>
              </a:rPr>
              <a:t>: Là encore, il faut </a:t>
            </a:r>
            <a:r>
              <a:rPr lang="fr-FR" sz="2400" dirty="0" smtClean="0">
                <a:solidFill>
                  <a:srgbClr val="000000"/>
                </a:solidFill>
                <a:effectLst/>
                <a:latin typeface="Courgette" panose="02000603070400060004" pitchFamily="2" charset="0"/>
              </a:rPr>
              <a:t>faire preuve d’imagination</a:t>
            </a:r>
            <a:r>
              <a:rPr lang="fr-FR" sz="2400" dirty="0" smtClean="0">
                <a:effectLst/>
                <a:latin typeface="Courgette" panose="02000603070400060004" pitchFamily="2" charset="0"/>
              </a:rPr>
              <a:t> pour visualiser la place telle qu’elle était au Moyen-Âge. En effet, cette halle, qui date de 1505, se situait à l’opposé. Elle a été déplacée au début du 20</a:t>
            </a:r>
            <a:r>
              <a:rPr lang="fr-FR" sz="2400" baseline="30000" dirty="0" smtClean="0">
                <a:effectLst/>
                <a:latin typeface="Courgette" panose="02000603070400060004" pitchFamily="2" charset="0"/>
              </a:rPr>
              <a:t>e</a:t>
            </a:r>
            <a:r>
              <a:rPr lang="fr-FR" sz="2400" dirty="0" smtClean="0">
                <a:effectLst/>
                <a:latin typeface="Courgette" panose="02000603070400060004" pitchFamily="2" charset="0"/>
              </a:rPr>
              <a:t> siècle, dans le but de faciliter la circulation sur la place.</a:t>
            </a:r>
          </a:p>
          <a:p>
            <a:r>
              <a:rPr lang="fr-FR" dirty="0" smtClean="0">
                <a:effectLst/>
                <a:latin typeface="inherit"/>
              </a:rPr>
              <a:t/>
            </a:r>
            <a:br>
              <a:rPr lang="fr-FR" dirty="0" smtClean="0">
                <a:effectLst/>
                <a:latin typeface="inherit"/>
              </a:rPr>
            </a:b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04000" y="838219"/>
            <a:ext cx="8388000" cy="5231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635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76"/>
    </mc:Choice>
    <mc:Fallback xmlns="">
      <p:transition spd="slow" advTm="15376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20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961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7000" y="393700"/>
            <a:ext cx="3389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buFont typeface="Arial" panose="020B0604020202020204" pitchFamily="34" charset="0"/>
              <a:buChar char="•"/>
            </a:pPr>
            <a:r>
              <a:rPr lang="fr-FR" sz="2400" b="1" i="0" dirty="0" smtClean="0">
                <a:solidFill>
                  <a:srgbClr val="222222"/>
                </a:solidFill>
                <a:effectLst/>
                <a:latin typeface="Courgette" panose="02000603070400060004" pitchFamily="2" charset="0"/>
              </a:rPr>
              <a:t>Le passage à couverts</a:t>
            </a:r>
            <a:r>
              <a:rPr lang="fr-FR" sz="2400" b="0" i="0" dirty="0" smtClean="0">
                <a:solidFill>
                  <a:srgbClr val="222222"/>
                </a:solidFill>
                <a:effectLst/>
                <a:latin typeface="Courgette" panose="02000603070400060004" pitchFamily="2" charset="0"/>
              </a:rPr>
              <a:t> : Comme toute </a:t>
            </a:r>
            <a:r>
              <a:rPr lang="fr-FR" sz="2400" i="0" dirty="0" smtClean="0">
                <a:solidFill>
                  <a:srgbClr val="000000"/>
                </a:solidFill>
                <a:effectLst/>
                <a:latin typeface="Courgette" panose="02000603070400060004" pitchFamily="2" charset="0"/>
              </a:rPr>
              <a:t>bastide médiévale</a:t>
            </a:r>
            <a:r>
              <a:rPr lang="fr-FR" sz="2400" b="0" i="0" dirty="0" smtClean="0">
                <a:solidFill>
                  <a:srgbClr val="222222"/>
                </a:solidFill>
                <a:effectLst/>
                <a:latin typeface="Courgette" panose="02000603070400060004" pitchFamily="2" charset="0"/>
              </a:rPr>
              <a:t> qui se respecte, la place du marché de Caylus est bordée de </a:t>
            </a:r>
            <a:r>
              <a:rPr lang="fr-FR" sz="2400" b="1" i="0" dirty="0" smtClean="0">
                <a:solidFill>
                  <a:srgbClr val="000000"/>
                </a:solidFill>
                <a:effectLst/>
                <a:latin typeface="Courgette" panose="02000603070400060004" pitchFamily="2" charset="0"/>
              </a:rPr>
              <a:t>passages à couvert.</a:t>
            </a:r>
            <a:r>
              <a:rPr lang="fr-FR" sz="2400" b="0" i="0" dirty="0" smtClean="0">
                <a:solidFill>
                  <a:srgbClr val="222222"/>
                </a:solidFill>
                <a:effectLst/>
                <a:latin typeface="Courgette" panose="02000603070400060004" pitchFamily="2" charset="0"/>
              </a:rPr>
              <a:t> Le plus ancien est celui situé au sud et a été mentionné dans des écrits dès 1242. Levez les yeux et remarquez </a:t>
            </a:r>
            <a:r>
              <a:rPr lang="fr-FR" sz="2400" b="1" i="0" dirty="0" smtClean="0">
                <a:solidFill>
                  <a:srgbClr val="000000"/>
                </a:solidFill>
                <a:effectLst/>
                <a:latin typeface="Courgette" panose="02000603070400060004" pitchFamily="2" charset="0"/>
              </a:rPr>
              <a:t>la hauteur des maisons,</a:t>
            </a:r>
            <a:r>
              <a:rPr lang="fr-FR" sz="2400" b="0" i="0" dirty="0" smtClean="0">
                <a:solidFill>
                  <a:srgbClr val="222222"/>
                </a:solidFill>
                <a:effectLst/>
                <a:latin typeface="Courgette" panose="02000603070400060004" pitchFamily="2" charset="0"/>
              </a:rPr>
              <a:t> construites sur </a:t>
            </a:r>
            <a:r>
              <a:rPr lang="fr-FR" sz="2400" b="1" i="0" dirty="0" smtClean="0">
                <a:solidFill>
                  <a:srgbClr val="000000"/>
                </a:solidFill>
                <a:effectLst/>
                <a:latin typeface="Courgette" panose="02000603070400060004" pitchFamily="2" charset="0"/>
              </a:rPr>
              <a:t>4 niveaux.</a:t>
            </a:r>
            <a:endParaRPr lang="fr-FR" sz="2400" b="0" i="0" dirty="0">
              <a:solidFill>
                <a:srgbClr val="222222"/>
              </a:solidFill>
              <a:effectLst/>
              <a:latin typeface="Courgette" panose="02000603070400060004" pitchFamily="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6000" y="597116"/>
            <a:ext cx="8640000" cy="5594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252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50"/>
    </mc:Choice>
    <mc:Fallback xmlns="">
      <p:transition spd="slow" advTm="1615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8348" y="0"/>
            <a:ext cx="8723652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20348" y="1456035"/>
            <a:ext cx="284355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buFont typeface="Arial" panose="020B0604020202020204" pitchFamily="34" charset="0"/>
              <a:buChar char="•"/>
            </a:pPr>
            <a:r>
              <a:rPr lang="fr-FR" sz="2400" b="1" i="0" dirty="0" smtClean="0">
                <a:solidFill>
                  <a:srgbClr val="222222"/>
                </a:solidFill>
                <a:effectLst/>
                <a:latin typeface="Courgette" panose="02000603070400060004" pitchFamily="2" charset="0"/>
              </a:rPr>
              <a:t>L’ancien lavoir</a:t>
            </a:r>
            <a:r>
              <a:rPr lang="fr-FR" sz="2400" b="0" i="0" dirty="0" smtClean="0">
                <a:solidFill>
                  <a:srgbClr val="222222"/>
                </a:solidFill>
                <a:effectLst/>
                <a:latin typeface="Courgette" panose="02000603070400060004" pitchFamily="2" charset="0"/>
              </a:rPr>
              <a:t> : Édifié en 1923, il prendra sa structure actuelle en 1925 grâce à l’ajout de la </a:t>
            </a:r>
            <a:r>
              <a:rPr lang="fr-FR" sz="2400" b="1" i="0" dirty="0" smtClean="0">
                <a:solidFill>
                  <a:srgbClr val="000000"/>
                </a:solidFill>
                <a:effectLst/>
                <a:latin typeface="Courgette" panose="02000603070400060004" pitchFamily="2" charset="0"/>
              </a:rPr>
              <a:t>charpente métallique</a:t>
            </a:r>
            <a:r>
              <a:rPr lang="fr-FR" sz="2400" b="0" i="0" dirty="0" smtClean="0">
                <a:solidFill>
                  <a:srgbClr val="222222"/>
                </a:solidFill>
                <a:effectLst/>
                <a:latin typeface="Courgette" panose="02000603070400060004" pitchFamily="2" charset="0"/>
              </a:rPr>
              <a:t> et des piliers en fonte.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fr-FR" sz="2400" i="1" dirty="0">
                <a:latin typeface="Courgette" panose="02000603070400060004" pitchFamily="2" charset="0"/>
              </a:rPr>
              <a:t>La placette du lavoir reçoit chaque samedi un </a:t>
            </a:r>
            <a:r>
              <a:rPr lang="fr-FR" sz="2400" i="1" dirty="0" smtClean="0">
                <a:latin typeface="Courgette" panose="02000603070400060004" pitchFamily="2" charset="0"/>
              </a:rPr>
              <a:t>marché.</a:t>
            </a:r>
            <a:endParaRPr lang="fr-FR" sz="2400" b="0" i="0" dirty="0">
              <a:solidFill>
                <a:srgbClr val="222222"/>
              </a:solidFill>
              <a:effectLst/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603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5"/>
            <a:ext cx="12192000" cy="6832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844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9" b="100000" l="0" r="9992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51595" y="4620795"/>
            <a:ext cx="2124000" cy="2124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675" y="709612"/>
            <a:ext cx="5200650" cy="2314575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3835400" y="3670300"/>
            <a:ext cx="5549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Commentaires et cartes postale du NET: images perso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7762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706</TotalTime>
  <Words>518</Words>
  <Application>Microsoft Office PowerPoint</Application>
  <PresentationFormat>Grand écran</PresentationFormat>
  <Paragraphs>17</Paragraphs>
  <Slides>21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10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32" baseType="lpstr">
      <vt:lpstr>MS UI Gothic</vt:lpstr>
      <vt:lpstr>Arial</vt:lpstr>
      <vt:lpstr>Calibri</vt:lpstr>
      <vt:lpstr>Calibri Light</vt:lpstr>
      <vt:lpstr>Comix</vt:lpstr>
      <vt:lpstr>Courgette</vt:lpstr>
      <vt:lpstr>Dosis</vt:lpstr>
      <vt:lpstr>inherit</vt:lpstr>
      <vt:lpstr>Lucida Calligraphy</vt:lpstr>
      <vt:lpstr>Montserrat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10</cp:revision>
  <dcterms:created xsi:type="dcterms:W3CDTF">2026-04-27T09:25:26Z</dcterms:created>
  <dcterms:modified xsi:type="dcterms:W3CDTF">2026-04-27T21:14:01Z</dcterms:modified>
</cp:coreProperties>
</file>