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7" r:id="rId2"/>
    <p:sldId id="256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69" r:id="rId17"/>
    <p:sldId id="272" r:id="rId18"/>
    <p:sldId id="274" r:id="rId19"/>
    <p:sldId id="275" r:id="rId20"/>
    <p:sldId id="273" r:id="rId21"/>
    <p:sldId id="276" r:id="rId22"/>
    <p:sldId id="277" r:id="rId23"/>
    <p:sldId id="278" r:id="rId24"/>
    <p:sldId id="279" r:id="rId25"/>
    <p:sldId id="281" r:id="rId26"/>
    <p:sldId id="280" r:id="rId27"/>
    <p:sldId id="282" r:id="rId28"/>
    <p:sldId id="283" r:id="rId29"/>
    <p:sldId id="284" r:id="rId30"/>
    <p:sldId id="285" r:id="rId31"/>
    <p:sldId id="286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15" autoAdjust="0"/>
    <p:restoredTop sz="94660"/>
  </p:normalViewPr>
  <p:slideViewPr>
    <p:cSldViewPr snapToGrid="0">
      <p:cViewPr varScale="1">
        <p:scale>
          <a:sx n="71" d="100"/>
          <a:sy n="71" d="100"/>
        </p:scale>
        <p:origin x="38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81C588-E01B-48D2-8090-EDA8AE9EBC97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04F667-C7C9-4AC3-8750-3B550CFAB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0396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04F667-C7C9-4AC3-8750-3B550CFAB56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33839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404F667-C7C9-4AC3-8750-3B550CFAB564}" type="slidenum">
              <a:rPr lang="fr-FR" smtClean="0"/>
              <a:t>30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80874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0074DE-0F6D-C8A0-0E34-FF06DA864E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936A594-1BCC-1026-6408-A2996A1947E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6A50CA-104F-61D2-883A-355E8F78FD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22F8D0-674F-EFA1-0CAD-74FC8480F1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3C266AA-5C8D-9DEA-C2C2-A35058D31B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8231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ADD08E-2F06-5EAF-BD11-EF6EE561EF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284378-6375-EFF5-16F5-1C0EEDF69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B7EAECF-FDC0-3477-93E2-BA3D3FE372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43522C5-8AD0-EF5D-FD14-D3F54292A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7B3EC3-9B0A-3B8C-AB3B-9F8083A87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9168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4CCA3-C060-6D6A-76CD-C30768684C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914466C3-AF75-39EF-874B-157F14ED2C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509C344-7580-276B-199A-ABF1B0B91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A2473A-79CC-6563-B700-D93B1CD352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93D6798-4893-1646-C35B-4008DA957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00590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B95130-526F-6AF8-7B1D-E47CD6BFC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97A7A6F-C401-28C3-58DF-1506D3C67D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AA14CE1-4CBE-F436-013E-B1CDB3DF69D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0D5995C-B888-CAA2-D3A7-C1C2FF50C2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2E69842-FC65-18C6-3985-CD8D5916B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5B42EB1-FF15-F2AE-E741-EE80CDD91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7110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504A5A-F027-48F5-EBF3-8BC04BA481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E49414-B449-73C4-50F5-E2ECBD16D0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D92E881-F6E0-2635-CF55-2D7E52FC97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4566333-BB24-132B-4102-F2339CB7F7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EBECF815-DB2A-65BF-8219-C78728D17A4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0BE8A70-C78C-416D-A4C1-AD7BC0F02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B25C64A-A0A3-5BDA-E262-FB0CDE03E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68AD6D30-0A95-3FAB-C5BA-2FC49464C3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16033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26A4C-8E1C-AF52-3D80-77B437655D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6888F716-3E6F-88EC-B58B-B2417F0E5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5DC09338-829B-4FDD-5E7E-FAF31029F4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1B8ABE2-F9FB-F8B1-C723-B5ACB66C48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31468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DBF3EA2F-CB63-5E37-2119-4701369310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C9AA26F-811A-7F9C-7E2C-D36304F95D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D57730F-464F-62DC-206A-8A3B160F1E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932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9974C2-39AF-1C0A-CCB3-BE830E201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4FD1728-63FF-0047-24E2-49E91DCBAA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F9F972A-3E15-C225-7D6A-64EEAB962C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96F5B69-C820-611A-17A5-BCAE6E43D4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CF1B48-BDD7-8E27-EF19-A97730BB4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13630D-09BF-FE14-8442-26BF2F91E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39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F1DECE-D456-CC1A-09C8-2AD4B1DDD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2CA6AA03-3E43-6C71-76F5-B7734C2783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C86CF103-5DBC-748E-9992-A394B1E785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63B5F5C-C415-6884-3D57-B2DF43562B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C056E84-3FE4-7E62-8675-397799DDEE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476F8E8-97D2-D754-7C09-56BD77A1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6298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E67DDE-A4D2-4B0D-6D45-43121673D9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0587F09-DF02-2C10-CC62-EB241F4ADD6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AFAED46-1F8F-213E-CF19-E0AEAA6E6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BA116F5-039C-F6E5-9691-23205BBE30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129E5A8-4EC5-6DEA-D100-B77281AED4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2478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6C1C768E-0520-2688-70A9-3B93987EF1D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66A6BAD-9395-D48C-DC05-F58E044AD1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669EBC5-0F0B-3FCC-96C1-3669D2B48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6EF230-AF75-0386-BB21-A78963ADBA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E22FBB2-48C5-776A-D3E3-52A399D366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051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bg1">
              <a:lumMod val="5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E42E47F6-3362-DA69-58B7-4739D66D6D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CF4ADDE-ADD4-C8DC-8B70-AC3686C599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E5459C6-EEFD-B6C1-8530-C448E819E83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22CBA6A-2BC1-425D-AE4C-3E6004B31BA8}" type="datetimeFigureOut">
              <a:rPr lang="fr-FR" smtClean="0"/>
              <a:t>30/04/2026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AD1A19B-59BD-A5B7-F85A-CF018EC0D95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82991CD-EC45-5F4C-CEE9-85A19826AA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F845609-2C23-4441-8013-6CF528A4B4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917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230D03-9227-96B4-5045-4580F8F3BE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4DDC1F-2AEC-D062-6BD6-4310C347BE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436" y="297000"/>
            <a:ext cx="11421127" cy="626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13A43AD-6511-D102-66D2-14F76D2AC6D8}"/>
              </a:ext>
            </a:extLst>
          </p:cNvPr>
          <p:cNvSpPr txBox="1"/>
          <p:nvPr/>
        </p:nvSpPr>
        <p:spPr>
          <a:xfrm>
            <a:off x="4598940" y="297000"/>
            <a:ext cx="2662472" cy="523220"/>
          </a:xfrm>
          <a:prstGeom prst="rect">
            <a:avLst/>
          </a:prstGeom>
          <a:solidFill>
            <a:schemeClr val="tx2">
              <a:lumMod val="50000"/>
              <a:lumOff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Tanger  - Maroc</a:t>
            </a:r>
          </a:p>
        </p:txBody>
      </p:sp>
    </p:spTree>
    <p:extLst>
      <p:ext uri="{BB962C8B-B14F-4D97-AF65-F5344CB8AC3E}">
        <p14:creationId xmlns:p14="http://schemas.microsoft.com/office/powerpoint/2010/main" val="709602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  <p:sndAc>
          <p:stSnd>
            <p:snd r:embed="rId2" name="Intermezzo - Ernesto Cortazar - Relaxing Piano Music - Peaceful Piano - Healing Music.wav"/>
          </p:stSnd>
        </p:sndAc>
      </p:transition>
    </mc:Choice>
    <mc:Fallback>
      <p:transition spd="slow" advClick="0" advTm="13000">
        <p:fade/>
        <p:sndAc>
          <p:stSnd>
            <p:snd r:embed="rId2" name="Intermezzo - Ernesto Cortazar - Relaxing Piano Music - Peaceful Piano - Healing Music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ED7B446-8C18-7B4F-050B-0C6BC3EF464A}"/>
              </a:ext>
            </a:extLst>
          </p:cNvPr>
          <p:cNvSpPr txBox="1"/>
          <p:nvPr/>
        </p:nvSpPr>
        <p:spPr>
          <a:xfrm>
            <a:off x="484094" y="117693"/>
            <a:ext cx="11424621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>
                <a:solidFill>
                  <a:schemeClr val="bg1"/>
                </a:solidFill>
              </a:rPr>
              <a:t>Tanger (en arabe : </a:t>
            </a:r>
            <a:r>
              <a:rPr lang="ar-AE" sz="3600" b="1" dirty="0">
                <a:solidFill>
                  <a:schemeClr val="bg1"/>
                </a:solidFill>
              </a:rPr>
              <a:t>طَنْجَة, </a:t>
            </a:r>
            <a:r>
              <a:rPr lang="fr-FR" sz="3600" b="1" dirty="0" err="1">
                <a:solidFill>
                  <a:schemeClr val="bg1"/>
                </a:solidFill>
              </a:rPr>
              <a:t>Ṭanǧa</a:t>
            </a:r>
            <a:r>
              <a:rPr lang="fr-FR" sz="3600" b="1" dirty="0">
                <a:solidFill>
                  <a:schemeClr val="bg1"/>
                </a:solidFill>
              </a:rPr>
              <a:t> ; en amazighe standard marocain : </a:t>
            </a:r>
            <a:r>
              <a:rPr lang="tzm-Tfng-MA" sz="3600" b="1" dirty="0">
                <a:solidFill>
                  <a:schemeClr val="bg1"/>
                </a:solidFill>
              </a:rPr>
              <a:t>ⵜⴰⵏⵊⴰ, </a:t>
            </a:r>
            <a:r>
              <a:rPr lang="fr-FR" sz="3600" b="1" dirty="0">
                <a:solidFill>
                  <a:schemeClr val="bg1"/>
                </a:solidFill>
              </a:rPr>
              <a:t>Tanja) est une ville du nord du Maroc, capitale de la région de Tanger-Tétouan-Al </a:t>
            </a:r>
            <a:r>
              <a:rPr lang="fr-FR" sz="3600" b="1" dirty="0" err="1">
                <a:solidFill>
                  <a:schemeClr val="bg1"/>
                </a:solidFill>
              </a:rPr>
              <a:t>Hoceïma</a:t>
            </a:r>
            <a:r>
              <a:rPr lang="fr-FR" sz="3600" b="1" dirty="0">
                <a:solidFill>
                  <a:schemeClr val="bg1"/>
                </a:solidFill>
              </a:rPr>
              <a:t> et chef-lieu de la préfecture de Tanger-</a:t>
            </a:r>
            <a:r>
              <a:rPr lang="fr-FR" sz="3600" b="1" dirty="0" err="1">
                <a:solidFill>
                  <a:schemeClr val="bg1"/>
                </a:solidFill>
              </a:rPr>
              <a:t>Assilah</a:t>
            </a:r>
            <a:r>
              <a:rPr lang="fr-FR" sz="3600" b="1" dirty="0">
                <a:solidFill>
                  <a:schemeClr val="bg1"/>
                </a:solidFill>
              </a:rPr>
              <a:t>. La ville se situe à l'extrémité du nord-ouest du pays sur le détroit de Gibraltar à quatorze kilomètres de la côte espagnole. Sa population s'élève à 947 952 habitants au recensement de 2014[3].</a:t>
            </a:r>
          </a:p>
          <a:p>
            <a:endParaRPr lang="fr-FR" sz="3600" b="1" dirty="0">
              <a:solidFill>
                <a:schemeClr val="bg1"/>
              </a:solidFill>
            </a:endParaRPr>
          </a:p>
          <a:p>
            <a:r>
              <a:rPr lang="fr-FR" sz="3600" b="1" dirty="0">
                <a:solidFill>
                  <a:schemeClr val="bg1"/>
                </a:solidFill>
              </a:rPr>
              <a:t>Réputée pour ses lieux touristiques elle est aussi un des pôles économiques les plus importants du pays après Casablanca.</a:t>
            </a:r>
          </a:p>
        </p:txBody>
      </p:sp>
    </p:spTree>
    <p:extLst>
      <p:ext uri="{BB962C8B-B14F-4D97-AF65-F5344CB8AC3E}">
        <p14:creationId xmlns:p14="http://schemas.microsoft.com/office/powerpoint/2010/main" val="23427875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408839-7F9E-9A87-0E1F-1754E7CDA2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533F96-3EE2-70E4-ECAD-74C70C2F29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250" y="279000"/>
            <a:ext cx="421758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0BC4C2-4657-78AB-458D-8FC5D43B5939}"/>
              </a:ext>
            </a:extLst>
          </p:cNvPr>
          <p:cNvSpPr txBox="1"/>
          <p:nvPr/>
        </p:nvSpPr>
        <p:spPr>
          <a:xfrm>
            <a:off x="1108038" y="270970"/>
            <a:ext cx="43568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Phare de Cap Spartel</a:t>
            </a:r>
            <a:endParaRPr lang="fr-FR" sz="2800" b="1" dirty="0">
              <a:solidFill>
                <a:schemeClr val="bg1"/>
              </a:solidFill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B04499B2-F2A8-EAAA-29C5-52028D66A55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6172" y="270970"/>
            <a:ext cx="42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FF77F44-77FB-E7AC-ADD6-A00DCB7AFA5D}"/>
              </a:ext>
            </a:extLst>
          </p:cNvPr>
          <p:cNvSpPr txBox="1"/>
          <p:nvPr/>
        </p:nvSpPr>
        <p:spPr>
          <a:xfrm>
            <a:off x="7261412" y="287030"/>
            <a:ext cx="38225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/>
              <a:t>Gran </a:t>
            </a:r>
            <a:r>
              <a:rPr lang="fr-FR" sz="2800" b="1" dirty="0" err="1"/>
              <a:t>Teatro</a:t>
            </a:r>
            <a:r>
              <a:rPr lang="fr-FR" sz="2800" b="1" dirty="0"/>
              <a:t> Cervantes</a:t>
            </a:r>
          </a:p>
        </p:txBody>
      </p:sp>
    </p:spTree>
    <p:extLst>
      <p:ext uri="{BB962C8B-B14F-4D97-AF65-F5344CB8AC3E}">
        <p14:creationId xmlns:p14="http://schemas.microsoft.com/office/powerpoint/2010/main" val="1547849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5D40A0-6ECE-1249-03DF-5A547D978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D59FCB-13A6-E445-9805-D5F23E74FFB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1345" y="297000"/>
            <a:ext cx="8360713" cy="626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C79522-3291-648D-1A29-BCCC143B157B}"/>
              </a:ext>
            </a:extLst>
          </p:cNvPr>
          <p:cNvSpPr txBox="1"/>
          <p:nvPr/>
        </p:nvSpPr>
        <p:spPr>
          <a:xfrm>
            <a:off x="9036423" y="1957892"/>
            <a:ext cx="265832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Vue par drone du 1er bassin de Tanja Marina Bay International et de la presqu'ile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2129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2B7C66-52F3-D506-6D13-38C907093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1B0FD7-BEEF-F876-11E8-B7CDFCB980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259" y="279000"/>
            <a:ext cx="8717841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EBF5F09-AEA5-8EDA-A8BD-6736EFC75C05}"/>
              </a:ext>
            </a:extLst>
          </p:cNvPr>
          <p:cNvSpPr txBox="1"/>
          <p:nvPr/>
        </p:nvSpPr>
        <p:spPr>
          <a:xfrm>
            <a:off x="570155" y="2000922"/>
            <a:ext cx="266343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Fin de journée à Tanger (1906). Huile sur toile, Birmingham Museum and Art </a:t>
            </a:r>
            <a:r>
              <a:rPr lang="fr-FR" sz="2400" b="1" dirty="0" err="1">
                <a:solidFill>
                  <a:schemeClr val="bg1"/>
                </a:solidFill>
              </a:rPr>
              <a:t>Gallery</a:t>
            </a:r>
            <a:r>
              <a:rPr lang="fr-FR" sz="2400" b="1" dirty="0">
                <a:solidFill>
                  <a:schemeClr val="bg1"/>
                </a:solidFill>
              </a:rPr>
              <a:t>.</a:t>
            </a:r>
          </a:p>
          <a:p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2040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BD0E24-41FC-C404-EAD0-5821384A00F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75605C5-EF4C-3793-89B0-4BB24D4696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8894" y="297000"/>
            <a:ext cx="10874212" cy="626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616F7B9-F990-8990-8642-770D72A8C556}"/>
              </a:ext>
            </a:extLst>
          </p:cNvPr>
          <p:cNvSpPr txBox="1"/>
          <p:nvPr/>
        </p:nvSpPr>
        <p:spPr>
          <a:xfrm>
            <a:off x="4184726" y="387276"/>
            <a:ext cx="3980328" cy="52322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Kasbah, Tangier, Maroc</a:t>
            </a:r>
          </a:p>
        </p:txBody>
      </p:sp>
    </p:spTree>
    <p:extLst>
      <p:ext uri="{BB962C8B-B14F-4D97-AF65-F5344CB8AC3E}">
        <p14:creationId xmlns:p14="http://schemas.microsoft.com/office/powerpoint/2010/main" val="12649491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EB68F-42A4-8D7D-E38C-A2583C4F5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67ACC5F-DFBC-97E9-9AC8-89469DE3D1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4000" y="386576"/>
            <a:ext cx="10304000" cy="5796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79553F-702D-1DF0-8B3B-D2357BB3EBBF}"/>
              </a:ext>
            </a:extLst>
          </p:cNvPr>
          <p:cNvSpPr txBox="1"/>
          <p:nvPr/>
        </p:nvSpPr>
        <p:spPr>
          <a:xfrm>
            <a:off x="4346090" y="6209814"/>
            <a:ext cx="76486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Gare de Tanger-Ville.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4832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A263BB-340A-7C07-2703-16DD8A738D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3DF05F4-42FA-D05A-DA8A-D62AE6B2F52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432" y="284573"/>
            <a:ext cx="9399679" cy="626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9450E7-2ACF-D65B-0240-8613749171A5}"/>
              </a:ext>
            </a:extLst>
          </p:cNvPr>
          <p:cNvSpPr txBox="1"/>
          <p:nvPr/>
        </p:nvSpPr>
        <p:spPr>
          <a:xfrm>
            <a:off x="9909111" y="1977334"/>
            <a:ext cx="2204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Une rame à grande vitesse Alstom de l'ONCF en gare de Tanger Ville.</a:t>
            </a:r>
          </a:p>
        </p:txBody>
      </p:sp>
    </p:spTree>
    <p:extLst>
      <p:ext uri="{BB962C8B-B14F-4D97-AF65-F5344CB8AC3E}">
        <p14:creationId xmlns:p14="http://schemas.microsoft.com/office/powerpoint/2010/main" val="11186989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0FA492-9F08-A0E9-6C4E-3E04D05EFB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6BE9CF8-5308-A394-036F-D0A67ED857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3402" y="441000"/>
            <a:ext cx="8999147" cy="5976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5A806A-71FD-5FEE-F3DB-1B8E5C4DBEE2}"/>
              </a:ext>
            </a:extLst>
          </p:cNvPr>
          <p:cNvSpPr txBox="1"/>
          <p:nvPr/>
        </p:nvSpPr>
        <p:spPr>
          <a:xfrm>
            <a:off x="399451" y="2388197"/>
            <a:ext cx="2463501" cy="1440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Point de vue sur le port de Tanger Med en août 2023</a:t>
            </a:r>
          </a:p>
        </p:txBody>
      </p:sp>
    </p:spTree>
    <p:extLst>
      <p:ext uri="{BB962C8B-B14F-4D97-AF65-F5344CB8AC3E}">
        <p14:creationId xmlns:p14="http://schemas.microsoft.com/office/powerpoint/2010/main" val="6354666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FD6039-85AE-9440-F0F0-E1093DA6C3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D05D86-BB67-69C2-8DFE-CCBCB88C41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6498" y="297000"/>
            <a:ext cx="8360710" cy="626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B4605F-EC43-6460-89AD-B9F789FF993C}"/>
              </a:ext>
            </a:extLst>
          </p:cNvPr>
          <p:cNvSpPr txBox="1"/>
          <p:nvPr/>
        </p:nvSpPr>
        <p:spPr>
          <a:xfrm>
            <a:off x="8987058" y="2452743"/>
            <a:ext cx="304441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Nouveaux appontements de la marina.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5109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18824B-9E46-FCE7-F04F-471A9CFA84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D92ED5-2D71-6764-8ECD-96CFCCA49AB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4014" y="315000"/>
            <a:ext cx="8304000" cy="622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C4F694-439D-9D3D-C516-629D88A8487D}"/>
              </a:ext>
            </a:extLst>
          </p:cNvPr>
          <p:cNvSpPr txBox="1"/>
          <p:nvPr/>
        </p:nvSpPr>
        <p:spPr>
          <a:xfrm>
            <a:off x="1301676" y="2643692"/>
            <a:ext cx="308744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Tanger - panoramio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88787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EECD97-FA29-A813-719D-F6FAB1B51D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A022BD6-C7D2-A998-1DAC-CBA9B8155C9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4148" y="253776"/>
            <a:ext cx="10643704" cy="5976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DE60AA-BF86-792D-033E-5ADED6FFFEE8}"/>
              </a:ext>
            </a:extLst>
          </p:cNvPr>
          <p:cNvSpPr txBox="1"/>
          <p:nvPr/>
        </p:nvSpPr>
        <p:spPr>
          <a:xfrm>
            <a:off x="2388197" y="6229776"/>
            <a:ext cx="81758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Plage magnifique de Markala à Tanger, Maroc.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7881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F5126E-3C35-8285-76B5-2E6CD6845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810B13E-8608-5365-E85F-86B1BDBE9F5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358" y="315000"/>
            <a:ext cx="9237360" cy="622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6EF03C-6D7A-FF1D-0492-3D7D0063BED8}"/>
              </a:ext>
            </a:extLst>
          </p:cNvPr>
          <p:cNvSpPr txBox="1"/>
          <p:nvPr/>
        </p:nvSpPr>
        <p:spPr>
          <a:xfrm>
            <a:off x="9739256" y="1874728"/>
            <a:ext cx="245274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Prise de vue d'une partie de la muraille donnat dans la zone portuaire de Tanger Ville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0815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93B5CC-E70B-8AA2-1A57-081B58BDF5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66BA0E-3568-93C4-C4D8-EFF48DB1CD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8104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157230-70A1-55E8-B0D3-1AF8C694C789}"/>
              </a:ext>
            </a:extLst>
          </p:cNvPr>
          <p:cNvSpPr txBox="1"/>
          <p:nvPr/>
        </p:nvSpPr>
        <p:spPr>
          <a:xfrm>
            <a:off x="247425" y="2951946"/>
            <a:ext cx="30336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Médina et port de Tanger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9342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B11A2E-3840-67AB-1319-09B28F46DD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88E5AA9-905B-91F6-E749-F67B1D5C149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8288" y="333000"/>
            <a:ext cx="9435431" cy="6192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2166AEC-EFF9-B16B-551A-713C0DA2DC92}"/>
              </a:ext>
            </a:extLst>
          </p:cNvPr>
          <p:cNvSpPr txBox="1"/>
          <p:nvPr/>
        </p:nvSpPr>
        <p:spPr>
          <a:xfrm>
            <a:off x="9976428" y="2549562"/>
            <a:ext cx="18072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La gare de Tanger, au Maroc.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0154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E5DEB2-6C09-DBED-431A-0BE0267C4E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71CBC1A-0B24-D1F8-B2C0-CF721C7941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85029" y="405000"/>
            <a:ext cx="8957882" cy="604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E41D740-EE03-1118-11B5-B7ED741E4CC4}"/>
              </a:ext>
            </a:extLst>
          </p:cNvPr>
          <p:cNvSpPr txBox="1"/>
          <p:nvPr/>
        </p:nvSpPr>
        <p:spPr>
          <a:xfrm>
            <a:off x="70921" y="1914862"/>
            <a:ext cx="268502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Tanger, Morocco - Avenue Mohammed VI (former Avenue D'Espagne) </a:t>
            </a:r>
          </a:p>
        </p:txBody>
      </p:sp>
    </p:spTree>
    <p:extLst>
      <p:ext uri="{BB962C8B-B14F-4D97-AF65-F5344CB8AC3E}">
        <p14:creationId xmlns:p14="http://schemas.microsoft.com/office/powerpoint/2010/main" val="33117042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EED15D-875C-82A0-C86A-A7E369602F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8EF958-513A-B307-8662-F2F10FBBC21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018" y="315000"/>
            <a:ext cx="9110672" cy="6228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5BFE949-68C6-269E-DB5A-CBC4405B011A}"/>
              </a:ext>
            </a:extLst>
          </p:cNvPr>
          <p:cNvSpPr txBox="1"/>
          <p:nvPr/>
        </p:nvSpPr>
        <p:spPr>
          <a:xfrm>
            <a:off x="9448267" y="2861534"/>
            <a:ext cx="26212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Musée de la Kasbah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4584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991E0-EF83-0116-149E-265E091403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16A223-513B-B652-E39F-3CC8EA1EAB3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7156" y="261000"/>
            <a:ext cx="4725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6872E2-791E-02EB-F0E6-F098F13560A4}"/>
              </a:ext>
            </a:extLst>
          </p:cNvPr>
          <p:cNvSpPr txBox="1"/>
          <p:nvPr/>
        </p:nvSpPr>
        <p:spPr>
          <a:xfrm>
            <a:off x="5292764" y="2297846"/>
            <a:ext cx="30874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 Tanger 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239B1E7-F080-F94D-8044-43A3D96D402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30259" y="261000"/>
            <a:ext cx="4744585" cy="6336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FEA909A-B547-70CB-590B-23FB8C2190F0}"/>
              </a:ext>
            </a:extLst>
          </p:cNvPr>
          <p:cNvSpPr txBox="1"/>
          <p:nvPr/>
        </p:nvSpPr>
        <p:spPr>
          <a:xfrm>
            <a:off x="5161742" y="3055172"/>
            <a:ext cx="15868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Kasbah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158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A891F-0CAB-E392-B2DC-9F665FF965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98FC074-3FE9-BB23-B844-C207DCAAF42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3407" y="333000"/>
            <a:ext cx="8256000" cy="6192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8521701-7ED6-22AD-F000-180CC72FDE2E}"/>
              </a:ext>
            </a:extLst>
          </p:cNvPr>
          <p:cNvSpPr txBox="1"/>
          <p:nvPr/>
        </p:nvSpPr>
        <p:spPr>
          <a:xfrm>
            <a:off x="182880" y="2951946"/>
            <a:ext cx="341734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Musée d'Al Kasbah Tanger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582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A8CDDA-277F-E169-6EBF-5A415F44D5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EF626A4-3C8A-03F2-417B-F3BD7C5357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2162" y="279000"/>
            <a:ext cx="10147675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870092-ABD1-DEF6-1EC7-EF54100AA011}"/>
              </a:ext>
            </a:extLst>
          </p:cNvPr>
          <p:cNvSpPr txBox="1"/>
          <p:nvPr/>
        </p:nvSpPr>
        <p:spPr>
          <a:xfrm>
            <a:off x="6095999" y="279000"/>
            <a:ext cx="555094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C'est un quartier a la ville de tanger qui s'appel Portugal il a fondu par les portugais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17767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1C591C-E1F3-912F-5762-520DBD672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DD2705F-1E87-1A7B-84D3-C31C7CB9EA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75" y="362088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233F37-2AFC-BB37-6C12-321A47E8BF99}"/>
              </a:ext>
            </a:extLst>
          </p:cNvPr>
          <p:cNvSpPr txBox="1"/>
          <p:nvPr/>
        </p:nvSpPr>
        <p:spPr>
          <a:xfrm>
            <a:off x="9021037" y="2905780"/>
            <a:ext cx="2796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Tanger, Maroc</a:t>
            </a:r>
          </a:p>
        </p:txBody>
      </p:sp>
    </p:spTree>
    <p:extLst>
      <p:ext uri="{BB962C8B-B14F-4D97-AF65-F5344CB8AC3E}">
        <p14:creationId xmlns:p14="http://schemas.microsoft.com/office/powerpoint/2010/main" val="1161191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542341-56A3-0CBF-1917-7C2CFC4878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49D931-D5F3-7D8D-9A5F-C9931BE7F17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49859" y="279000"/>
            <a:ext cx="4205847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BAFA04-0B10-952E-F4F3-52E2D6342B7A}"/>
              </a:ext>
            </a:extLst>
          </p:cNvPr>
          <p:cNvSpPr txBox="1"/>
          <p:nvPr/>
        </p:nvSpPr>
        <p:spPr>
          <a:xfrm>
            <a:off x="746968" y="2951946"/>
            <a:ext cx="31627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Librairie des Colonnes, Tanger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524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CB188-A17E-4227-9807-C4F9844CA0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EF1C11B-AFC5-4146-D9E0-6F5E4C9862E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828" y="279000"/>
            <a:ext cx="9453694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728FF085-49CF-0F4C-8DA8-C28E09424858}"/>
              </a:ext>
            </a:extLst>
          </p:cNvPr>
          <p:cNvSpPr txBox="1"/>
          <p:nvPr/>
        </p:nvSpPr>
        <p:spPr>
          <a:xfrm>
            <a:off x="9903967" y="2173045"/>
            <a:ext cx="192920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Petit-déjeuner à Tanger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1041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588556-D1AC-23EC-0BC8-B3D1971A41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1D02C8A-7573-79AD-D991-02C8B966F7F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5981" y="279000"/>
            <a:ext cx="84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C765E2-2142-DF10-A1ED-34B79B08ADFE}"/>
              </a:ext>
            </a:extLst>
          </p:cNvPr>
          <p:cNvSpPr txBox="1"/>
          <p:nvPr/>
        </p:nvSpPr>
        <p:spPr>
          <a:xfrm>
            <a:off x="240254" y="2850776"/>
            <a:ext cx="294759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 partir de Tanger, vue vers Gibraltar.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86785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94BEDC-7699-3431-9607-0288BBFE61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2B06FA9-6A68-3592-18E7-086EDA1B8B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0167" y="279000"/>
            <a:ext cx="6300000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5961BE-2293-8E42-D847-FB6FA4C9C6A0}"/>
              </a:ext>
            </a:extLst>
          </p:cNvPr>
          <p:cNvSpPr txBox="1"/>
          <p:nvPr/>
        </p:nvSpPr>
        <p:spPr>
          <a:xfrm>
            <a:off x="7013986" y="3173507"/>
            <a:ext cx="434608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Mohamed v avenue Tangier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897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A7FC4CF-6A12-EBDD-84F6-EFB2D4EF73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43F059-2BBB-60FD-DCA8-745DDECF712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6719" y="279000"/>
            <a:ext cx="9453694" cy="6300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9F50C5-F56C-D33E-4933-789ED8E0EFCE}"/>
              </a:ext>
            </a:extLst>
          </p:cNvPr>
          <p:cNvSpPr txBox="1"/>
          <p:nvPr/>
        </p:nvSpPr>
        <p:spPr>
          <a:xfrm>
            <a:off x="421587" y="2710927"/>
            <a:ext cx="203319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Avenue Mohamed VI, Tanger, Morocco</a:t>
            </a:r>
          </a:p>
          <a:p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6876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2E6A70-2318-CB3D-B9E6-41406FAABE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638B67-3E51-092E-5E5F-818C9CF329E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1511" y="297000"/>
            <a:ext cx="9455088" cy="626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E56FA6B-0804-2FF5-81C5-46C53A316197}"/>
              </a:ext>
            </a:extLst>
          </p:cNvPr>
          <p:cNvSpPr txBox="1"/>
          <p:nvPr/>
        </p:nvSpPr>
        <p:spPr>
          <a:xfrm>
            <a:off x="10056235" y="1500610"/>
            <a:ext cx="176425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Arc de triomphe de Caracalla sur le site archéologique de Volubilis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801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66B9B3-A574-DB64-65F7-1D746DD6B7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850577B-F0A8-5147-DEF7-0AC820A76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1825" y="657000"/>
            <a:ext cx="10108350" cy="554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4528894-80C4-8B23-7A84-9F86A0FAC55F}"/>
              </a:ext>
            </a:extLst>
          </p:cNvPr>
          <p:cNvSpPr txBox="1"/>
          <p:nvPr/>
        </p:nvSpPr>
        <p:spPr>
          <a:xfrm>
            <a:off x="4432150" y="6186816"/>
            <a:ext cx="89073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: la corniche de </a:t>
            </a:r>
            <a:r>
              <a:rPr lang="fr-FR" sz="2800" b="1" dirty="0" err="1">
                <a:solidFill>
                  <a:schemeClr val="bg1"/>
                </a:solidFill>
              </a:rPr>
              <a:t>tanger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20477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7975F3-CEAB-B330-4656-FE7120E345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ADD93FA-5EA5-5A34-BEBB-8711A5C59D9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555" y="297000"/>
            <a:ext cx="9359437" cy="626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54699F9-4242-CA1C-5A15-6BDED4DE2045}"/>
              </a:ext>
            </a:extLst>
          </p:cNvPr>
          <p:cNvSpPr txBox="1"/>
          <p:nvPr/>
        </p:nvSpPr>
        <p:spPr>
          <a:xfrm>
            <a:off x="129092" y="875794"/>
            <a:ext cx="230646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Surnommée la « Cité Blanche », la ville de Tanger est connue pour être la porte d'entrée du Maroc depuis des siècles.</a:t>
            </a:r>
          </a:p>
        </p:txBody>
      </p:sp>
    </p:spTree>
    <p:extLst>
      <p:ext uri="{BB962C8B-B14F-4D97-AF65-F5344CB8AC3E}">
        <p14:creationId xmlns:p14="http://schemas.microsoft.com/office/powerpoint/2010/main" val="37827742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BD311D-2473-6626-1962-FE9EB4B939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AA3FEB4-478B-9529-2A0D-3D28D3E0AF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602" y="297000"/>
            <a:ext cx="9359437" cy="6264000"/>
          </a:xfrm>
          <a:prstGeom prst="rect">
            <a:avLst/>
          </a:prstGeom>
          <a:ln w="38100" cap="sq">
            <a:solidFill>
              <a:srgbClr val="FF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100157-BE3E-FAA3-BD56-01C588CCB257}"/>
              </a:ext>
            </a:extLst>
          </p:cNvPr>
          <p:cNvSpPr txBox="1"/>
          <p:nvPr/>
        </p:nvSpPr>
        <p:spPr>
          <a:xfrm>
            <a:off x="9808413" y="982176"/>
            <a:ext cx="2208904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médina de Tanger, vieille de plusieurs siècles, est un labyrinthe de ruelles étroites, de marchés animés et de maisons blanchies à la chaux, d’où son surnom.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282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964764-B0AE-66DE-82A7-E7B91B9245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B655B7BB-7A1F-D65D-CD1B-B31BBE468002}"/>
              </a:ext>
            </a:extLst>
          </p:cNvPr>
          <p:cNvSpPr txBox="1"/>
          <p:nvPr/>
        </p:nvSpPr>
        <p:spPr>
          <a:xfrm>
            <a:off x="1914860" y="419017"/>
            <a:ext cx="1086522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La Ville De Tanger ( Maroc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785B9152-7785-4458-34E6-32B4EA0F5444}"/>
              </a:ext>
            </a:extLst>
          </p:cNvPr>
          <p:cNvSpPr txBox="1"/>
          <p:nvPr/>
        </p:nvSpPr>
        <p:spPr>
          <a:xfrm>
            <a:off x="3860555" y="3926268"/>
            <a:ext cx="97356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C1E5374E-7F7F-6E0F-39C3-5C3A1A13E5F0}"/>
              </a:ext>
            </a:extLst>
          </p:cNvPr>
          <p:cNvSpPr txBox="1"/>
          <p:nvPr/>
        </p:nvSpPr>
        <p:spPr>
          <a:xfrm>
            <a:off x="4677215" y="5654154"/>
            <a:ext cx="61211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Présenté Par Daniel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0922F28-2616-147E-EA81-D8EBA4558A21}"/>
              </a:ext>
            </a:extLst>
          </p:cNvPr>
          <p:cNvSpPr txBox="1"/>
          <p:nvPr/>
        </p:nvSpPr>
        <p:spPr>
          <a:xfrm>
            <a:off x="3345626" y="2198382"/>
            <a:ext cx="80036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La Suggestion De JackDidier</a:t>
            </a:r>
          </a:p>
        </p:txBody>
      </p:sp>
    </p:spTree>
    <p:extLst>
      <p:ext uri="{BB962C8B-B14F-4D97-AF65-F5344CB8AC3E}">
        <p14:creationId xmlns:p14="http://schemas.microsoft.com/office/powerpoint/2010/main" val="4727462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Click="0" advTm="13000">
        <p15:prstTrans prst="airplane"/>
      </p:transition>
    </mc:Choice>
    <mc:Fallback>
      <p:transition spd="slow" advClick="0" advTm="13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395</Words>
  <Application>Microsoft Office PowerPoint</Application>
  <PresentationFormat>Grand écran</PresentationFormat>
  <Paragraphs>40</Paragraphs>
  <Slides>31</Slides>
  <Notes>2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2</cp:revision>
  <dcterms:created xsi:type="dcterms:W3CDTF">2026-04-26T04:19:46Z</dcterms:created>
  <dcterms:modified xsi:type="dcterms:W3CDTF">2026-04-30T08:28:31Z</dcterms:modified>
</cp:coreProperties>
</file>