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74" r:id="rId3"/>
    <p:sldId id="260" r:id="rId4"/>
    <p:sldId id="272" r:id="rId5"/>
    <p:sldId id="261" r:id="rId6"/>
    <p:sldId id="264" r:id="rId7"/>
    <p:sldId id="271" r:id="rId8"/>
    <p:sldId id="257" r:id="rId9"/>
    <p:sldId id="265" r:id="rId10"/>
    <p:sldId id="273" r:id="rId11"/>
    <p:sldId id="266" r:id="rId12"/>
    <p:sldId id="267" r:id="rId13"/>
    <p:sldId id="268" r:id="rId14"/>
    <p:sldId id="269" r:id="rId15"/>
    <p:sldId id="270" r:id="rId16"/>
    <p:sldId id="275" r:id="rId17"/>
    <p:sldId id="276" r:id="rId18"/>
    <p:sldId id="277" r:id="rId19"/>
    <p:sldId id="258"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ixEobdwXY5orGNu9z4YYw==" hashData="81fGF2dhurM4AJWLAegGbpP46z2SjxNq2yl6KmaLKH4iYo0/Imwe6+NVQvxEiPK6vlmQszuCoDllIZeF8xVo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3A4F"/>
    <a:srgbClr val="C23E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2875909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958141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3561910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F8D7C0-D85F-4274-AFB4-1DB6D9E98671}" type="datetimeFigureOut">
              <a:rPr lang="fr-FR" smtClean="0"/>
              <a:t>29/04/2026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3779127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9F8D7C0-D85F-4274-AFB4-1DB6D9E98671}" type="datetimeFigureOut">
              <a:rPr lang="fr-FR" smtClean="0"/>
              <a:t>29/04/2026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142349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9F8D7C0-D85F-4274-AFB4-1DB6D9E98671}" type="datetimeFigureOut">
              <a:rPr lang="fr-FR" smtClean="0"/>
              <a:t>29/04/2026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3462230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F8D7C0-D85F-4274-AFB4-1DB6D9E98671}" type="datetimeFigureOut">
              <a:rPr lang="fr-FR" smtClean="0"/>
              <a:t>29/04/2026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407094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9F8D7C0-D85F-4274-AFB4-1DB6D9E98671}" type="datetimeFigureOut">
              <a:rPr lang="fr-FR" smtClean="0"/>
              <a:t>29/04/2026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51598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9F8D7C0-D85F-4274-AFB4-1DB6D9E98671}" type="datetimeFigureOut">
              <a:rPr lang="fr-FR" smtClean="0"/>
              <a:t>29/04/2026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1049845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10776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B764FD-AC7A-4316-B98D-035B95AE7103}" type="slidenum">
              <a:rPr lang="fr-FR" smtClean="0"/>
              <a:t>‹N°›</a:t>
            </a:fld>
            <a:endParaRPr lang="fr-FR"/>
          </a:p>
        </p:txBody>
      </p:sp>
    </p:spTree>
    <p:extLst>
      <p:ext uri="{BB962C8B-B14F-4D97-AF65-F5344CB8AC3E}">
        <p14:creationId xmlns:p14="http://schemas.microsoft.com/office/powerpoint/2010/main" val="3307849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8D7C0-D85F-4274-AFB4-1DB6D9E98671}" type="datetimeFigureOut">
              <a:rPr lang="fr-FR" smtClean="0"/>
              <a:t>29/04/2026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B764FD-AC7A-4316-B98D-035B95AE7103}" type="slidenum">
              <a:rPr lang="fr-FR" smtClean="0"/>
              <a:t>‹N°›</a:t>
            </a:fld>
            <a:endParaRPr lang="fr-FR"/>
          </a:p>
        </p:txBody>
      </p:sp>
    </p:spTree>
    <p:extLst>
      <p:ext uri="{BB962C8B-B14F-4D97-AF65-F5344CB8AC3E}">
        <p14:creationId xmlns:p14="http://schemas.microsoft.com/office/powerpoint/2010/main" val="293790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5.gif"/><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043695" y="4838700"/>
            <a:ext cx="1836000" cy="1836000"/>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0628" y="3177871"/>
            <a:ext cx="1728000" cy="1105920"/>
          </a:xfrm>
          <a:prstGeom prst="rect">
            <a:avLst/>
          </a:prstGeom>
        </p:spPr>
      </p:pic>
      <p:pic>
        <p:nvPicPr>
          <p:cNvPr id="2" name="Charles_Aznavour_-_Les_Deux_Pigeons_(MP3.c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085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53A4F"/>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404652" y="0"/>
            <a:ext cx="4362583" cy="6766560"/>
          </a:xfrm>
          <a:prstGeom prst="rect">
            <a:avLst/>
          </a:prstGeom>
        </p:spPr>
      </p:pic>
      <p:sp>
        <p:nvSpPr>
          <p:cNvPr id="3" name="Rectangle 2"/>
          <p:cNvSpPr/>
          <p:nvPr/>
        </p:nvSpPr>
        <p:spPr>
          <a:xfrm>
            <a:off x="672548" y="481691"/>
            <a:ext cx="6096000" cy="6186309"/>
          </a:xfrm>
          <a:prstGeom prst="rect">
            <a:avLst/>
          </a:prstGeom>
        </p:spPr>
        <p:txBody>
          <a:bodyPr>
            <a:spAutoFit/>
          </a:bodyPr>
          <a:lstStyle/>
          <a:p>
            <a:r>
              <a:rPr lang="fr-FR" sz="2000" b="0" i="0" dirty="0" smtClean="0">
                <a:solidFill>
                  <a:srgbClr val="080808"/>
                </a:solidFill>
                <a:effectLst/>
                <a:latin typeface="Tempus Sans ITC" panose="04020404030D07020202" pitchFamily="82" charset="0"/>
              </a:rPr>
              <a:t>Dans l'antiquité le pigeon était considéré comme un oiseau protégé des Dieux, et fut donc sujet de vénération.</a:t>
            </a:r>
            <a:r>
              <a:rPr lang="fr-FR" sz="2000" dirty="0" smtClean="0"/>
              <a:t/>
            </a:r>
            <a:br>
              <a:rPr lang="fr-FR" sz="2000" dirty="0" smtClean="0"/>
            </a:br>
            <a:r>
              <a:rPr lang="fr-FR" sz="2000" dirty="0" smtClean="0"/>
              <a:t/>
            </a:r>
            <a:br>
              <a:rPr lang="fr-FR" sz="2000" dirty="0" smtClean="0"/>
            </a:br>
            <a:r>
              <a:rPr lang="fr-FR" sz="2000" b="0" i="0" dirty="0" smtClean="0">
                <a:solidFill>
                  <a:srgbClr val="080808"/>
                </a:solidFill>
                <a:effectLst/>
                <a:latin typeface="Tempus Sans ITC" panose="04020404030D07020202" pitchFamily="82" charset="0"/>
              </a:rPr>
              <a:t>Par la suite, il fut élevé, à des fins plus économiques. En effet, sa chair était très appréciée et le guano (fiente), appelé aussi “colombine” se révéla être l'engrais le plus efficace pendant une longue période allant du Moyen-Âge au XIXème siècle.</a:t>
            </a:r>
            <a:r>
              <a:rPr lang="fr-FR" sz="2000" dirty="0" smtClean="0"/>
              <a:t/>
            </a:r>
            <a:br>
              <a:rPr lang="fr-FR" sz="2000" dirty="0" smtClean="0"/>
            </a:br>
            <a:r>
              <a:rPr lang="fr-FR" sz="2000" dirty="0" smtClean="0"/>
              <a:t/>
            </a:r>
            <a:br>
              <a:rPr lang="fr-FR" sz="2000" dirty="0" smtClean="0"/>
            </a:br>
            <a:r>
              <a:rPr lang="fr-FR" sz="2000" b="0" i="0" dirty="0" smtClean="0">
                <a:solidFill>
                  <a:srgbClr val="080808"/>
                </a:solidFill>
                <a:effectLst/>
                <a:latin typeface="Tempus Sans ITC" panose="04020404030D07020202" pitchFamily="82" charset="0"/>
              </a:rPr>
              <a:t>Des pigeonniers furent bâtis et leur construction fut réglementée différemment suivant les régions :</a:t>
            </a:r>
            <a:r>
              <a:rPr lang="fr-FR" sz="2000" dirty="0" smtClean="0"/>
              <a:t/>
            </a:r>
            <a:br>
              <a:rPr lang="fr-FR" sz="2000" dirty="0" smtClean="0"/>
            </a:br>
            <a:r>
              <a:rPr lang="fr-FR" sz="2000" dirty="0" smtClean="0"/>
              <a:t/>
            </a:r>
            <a:br>
              <a:rPr lang="fr-FR" sz="2000" dirty="0" smtClean="0"/>
            </a:br>
            <a:r>
              <a:rPr lang="fr-FR" sz="2000" b="0" i="0" dirty="0" smtClean="0">
                <a:solidFill>
                  <a:srgbClr val="080808"/>
                </a:solidFill>
                <a:effectLst/>
                <a:latin typeface="Tempus Sans ITC" panose="04020404030D07020202" pitchFamily="82" charset="0"/>
              </a:rPr>
              <a:t>Au nord de la France, seuls les seigneurs eurent le droit d'en posséder. Au sud, pays de droit plus libéral tout le monde avait le droit d'en posséder. Leurs dimensions furent fonction de la superficie des terres des propriétaires.</a:t>
            </a:r>
            <a:r>
              <a:rPr lang="fr-FR" dirty="0" smtClean="0"/>
              <a:t/>
            </a:r>
            <a:br>
              <a:rPr lang="fr-FR" dirty="0" smtClean="0"/>
            </a:br>
            <a:r>
              <a:rPr lang="fr-FR" dirty="0" smtClean="0"/>
              <a:t/>
            </a:r>
            <a:br>
              <a:rPr lang="fr-FR" dirty="0" smtClean="0"/>
            </a:br>
            <a:endParaRPr lang="fr-FR" dirty="0"/>
          </a:p>
        </p:txBody>
      </p:sp>
    </p:spTree>
    <p:extLst>
      <p:ext uri="{BB962C8B-B14F-4D97-AF65-F5344CB8AC3E}">
        <p14:creationId xmlns:p14="http://schemas.microsoft.com/office/powerpoint/2010/main" val="1450303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20817" y="0"/>
            <a:ext cx="9750366" cy="6858000"/>
          </a:xfrm>
          <a:prstGeom prst="rect">
            <a:avLst/>
          </a:prstGeom>
        </p:spPr>
      </p:pic>
    </p:spTree>
    <p:extLst>
      <p:ext uri="{BB962C8B-B14F-4D97-AF65-F5344CB8AC3E}">
        <p14:creationId xmlns:p14="http://schemas.microsoft.com/office/powerpoint/2010/main" val="7816718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0828" y="1073426"/>
            <a:ext cx="8937266" cy="4611757"/>
          </a:xfrm>
          <a:prstGeom prst="rect">
            <a:avLst/>
          </a:prstGeom>
        </p:spPr>
      </p:pic>
      <p:pic>
        <p:nvPicPr>
          <p:cNvPr id="5" name="Imag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06466" y="1236427"/>
            <a:ext cx="2700000" cy="4249973"/>
          </a:xfrm>
          <a:prstGeom prst="rect">
            <a:avLst/>
          </a:prstGeom>
        </p:spPr>
      </p:pic>
    </p:spTree>
    <p:extLst>
      <p:ext uri="{BB962C8B-B14F-4D97-AF65-F5344CB8AC3E}">
        <p14:creationId xmlns:p14="http://schemas.microsoft.com/office/powerpoint/2010/main" val="3654710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75390" y="0"/>
            <a:ext cx="9641220" cy="6858000"/>
          </a:xfrm>
          <a:prstGeom prst="rect">
            <a:avLst/>
          </a:prstGeom>
        </p:spPr>
      </p:pic>
    </p:spTree>
    <p:extLst>
      <p:ext uri="{BB962C8B-B14F-4D97-AF65-F5344CB8AC3E}">
        <p14:creationId xmlns:p14="http://schemas.microsoft.com/office/powerpoint/2010/main" val="2549228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92000" y="99392"/>
            <a:ext cx="8100000" cy="6559826"/>
          </a:xfrm>
          <a:prstGeom prst="rect">
            <a:avLst/>
          </a:prstGeom>
        </p:spPr>
      </p:pic>
      <p:sp>
        <p:nvSpPr>
          <p:cNvPr id="3" name="Rectangle 2"/>
          <p:cNvSpPr/>
          <p:nvPr/>
        </p:nvSpPr>
        <p:spPr>
          <a:xfrm>
            <a:off x="119248" y="469146"/>
            <a:ext cx="3972752" cy="6001643"/>
          </a:xfrm>
          <a:prstGeom prst="rect">
            <a:avLst/>
          </a:prstGeom>
        </p:spPr>
        <p:txBody>
          <a:bodyPr wrap="square">
            <a:spAutoFit/>
          </a:bodyPr>
          <a:lstStyle/>
          <a:p>
            <a:r>
              <a:rPr lang="fr-FR" sz="1600" dirty="0" smtClean="0"/>
              <a:t>1 - Fons: intéressant pigeonnier carré aux murs de briques sur colombages et lucarne unique en toiture, construit sur tour 5 6 7 8 cylindrique en pierres du pays. </a:t>
            </a:r>
          </a:p>
          <a:p>
            <a:r>
              <a:rPr lang="fr-FR" sz="1600" dirty="0" smtClean="0"/>
              <a:t>2 - </a:t>
            </a:r>
            <a:r>
              <a:rPr lang="fr-FR" sz="1600" dirty="0" err="1" smtClean="0"/>
              <a:t>Caillac</a:t>
            </a:r>
            <a:r>
              <a:rPr lang="fr-FR" sz="1600" dirty="0" smtClean="0"/>
              <a:t> : beau pigeonnier</a:t>
            </a:r>
          </a:p>
          <a:p>
            <a:r>
              <a:rPr lang="fr-FR" sz="1600" dirty="0" smtClean="0"/>
              <a:t>carré de briques et colombages du château de </a:t>
            </a:r>
            <a:r>
              <a:rPr lang="fr-FR" sz="1600" dirty="0" err="1" smtClean="0"/>
              <a:t>Lagrezette</a:t>
            </a:r>
            <a:r>
              <a:rPr lang="fr-FR" sz="1600" dirty="0" smtClean="0"/>
              <a:t>. </a:t>
            </a:r>
          </a:p>
          <a:p>
            <a:r>
              <a:rPr lang="fr-FR" sz="1600" dirty="0" smtClean="0"/>
              <a:t>3 - </a:t>
            </a:r>
            <a:r>
              <a:rPr lang="fr-FR" sz="1600" dirty="0" err="1" smtClean="0"/>
              <a:t>Assier</a:t>
            </a:r>
            <a:r>
              <a:rPr lang="fr-FR" sz="1600" dirty="0" smtClean="0"/>
              <a:t>: important pigeonnier circulaire à deux volumes, construit en pierres du Lot. </a:t>
            </a:r>
          </a:p>
          <a:p>
            <a:r>
              <a:rPr lang="fr-FR" sz="1600" dirty="0" smtClean="0"/>
              <a:t>4 - Salviac : pigeonnier quercynois. </a:t>
            </a:r>
          </a:p>
          <a:p>
            <a:r>
              <a:rPr lang="fr-FR" sz="1600" dirty="0" smtClean="0"/>
              <a:t>5- </a:t>
            </a:r>
            <a:r>
              <a:rPr lang="fr-FR" sz="1600" dirty="0" err="1" smtClean="0"/>
              <a:t>Lavergne</a:t>
            </a:r>
            <a:r>
              <a:rPr lang="fr-FR" sz="1600" dirty="0" smtClean="0"/>
              <a:t> : ancien pigeonnier-porche seigneurial (IMH) d'un type assez rare, établi sur une porte de domaine.</a:t>
            </a:r>
          </a:p>
          <a:p>
            <a:r>
              <a:rPr lang="fr-FR" sz="1600" dirty="0" smtClean="0"/>
              <a:t> 6 - </a:t>
            </a:r>
            <a:r>
              <a:rPr lang="fr-FR" sz="1600" dirty="0" err="1" smtClean="0"/>
              <a:t>Lalbenque</a:t>
            </a:r>
            <a:r>
              <a:rPr lang="fr-FR" sz="1600" dirty="0" smtClean="0"/>
              <a:t>: beau pigeonnier cylindrique typique du Causse, surmonté d'un beau lanternon octogonal. </a:t>
            </a:r>
          </a:p>
          <a:p>
            <a:r>
              <a:rPr lang="fr-FR" sz="1600" dirty="0" smtClean="0"/>
              <a:t>7-Fontanes : ce beau pigeonnier carré à colombages et briques comporte une toiture à quatre pans coiffée d'un lanternon trapu. La caisse est posée sur quatre colonnes coiffées du "</a:t>
            </a:r>
            <a:r>
              <a:rPr lang="fr-FR" sz="1600" dirty="0" err="1" smtClean="0"/>
              <a:t>capel</a:t>
            </a:r>
            <a:r>
              <a:rPr lang="fr-FR" sz="1600" dirty="0" smtClean="0"/>
              <a:t>" chapeau anti-rongeurs.</a:t>
            </a:r>
          </a:p>
          <a:p>
            <a:r>
              <a:rPr lang="fr-FR" sz="1600" dirty="0" smtClean="0"/>
              <a:t> 8- </a:t>
            </a:r>
            <a:r>
              <a:rPr lang="fr-FR" sz="1600" dirty="0" err="1" smtClean="0"/>
              <a:t>Ambeyrac</a:t>
            </a:r>
            <a:r>
              <a:rPr lang="fr-FR" sz="1600" dirty="0" smtClean="0"/>
              <a:t> : pigeonnier typique des Causses du Quercy, cylindrique, en pierres du Lot et toiture de lauzes.</a:t>
            </a:r>
            <a:endParaRPr lang="fr-FR" sz="1600" dirty="0"/>
          </a:p>
        </p:txBody>
      </p:sp>
      <p:sp>
        <p:nvSpPr>
          <p:cNvPr id="4" name="ZoneTexte 3"/>
          <p:cNvSpPr txBox="1"/>
          <p:nvPr/>
        </p:nvSpPr>
        <p:spPr>
          <a:xfrm>
            <a:off x="246491" y="166977"/>
            <a:ext cx="898497" cy="369332"/>
          </a:xfrm>
          <a:prstGeom prst="rect">
            <a:avLst/>
          </a:prstGeom>
          <a:noFill/>
        </p:spPr>
        <p:txBody>
          <a:bodyPr wrap="square" rtlCol="0">
            <a:spAutoFit/>
          </a:bodyPr>
          <a:lstStyle/>
          <a:p>
            <a:r>
              <a:rPr lang="fr-FR" dirty="0" smtClean="0"/>
              <a:t>Le LOT</a:t>
            </a:r>
            <a:endParaRPr lang="fr-FR" dirty="0"/>
          </a:p>
        </p:txBody>
      </p:sp>
      <p:sp>
        <p:nvSpPr>
          <p:cNvPr id="5" name="Organigramme : Processus 4"/>
          <p:cNvSpPr/>
          <p:nvPr/>
        </p:nvSpPr>
        <p:spPr>
          <a:xfrm>
            <a:off x="4092000" y="3291840"/>
            <a:ext cx="8017837" cy="278296"/>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solidFill>
            </a:endParaRPr>
          </a:p>
        </p:txBody>
      </p:sp>
    </p:spTree>
    <p:extLst>
      <p:ext uri="{BB962C8B-B14F-4D97-AF65-F5344CB8AC3E}">
        <p14:creationId xmlns:p14="http://schemas.microsoft.com/office/powerpoint/2010/main" val="20403736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81453" y="55660"/>
            <a:ext cx="9629093" cy="6734755"/>
          </a:xfrm>
          <a:prstGeom prst="rect">
            <a:avLst/>
          </a:prstGeom>
        </p:spPr>
      </p:pic>
    </p:spTree>
    <p:extLst>
      <p:ext uri="{BB962C8B-B14F-4D97-AF65-F5344CB8AC3E}">
        <p14:creationId xmlns:p14="http://schemas.microsoft.com/office/powerpoint/2010/main" val="26466439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4031311"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10825" y="0"/>
            <a:ext cx="4214191" cy="68580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404530" y="0"/>
            <a:ext cx="3787470" cy="6858000"/>
          </a:xfrm>
          <a:prstGeom prst="rect">
            <a:avLst/>
          </a:prstGeom>
        </p:spPr>
      </p:pic>
    </p:spTree>
    <p:extLst>
      <p:ext uri="{BB962C8B-B14F-4D97-AF65-F5344CB8AC3E}">
        <p14:creationId xmlns:p14="http://schemas.microsoft.com/office/powerpoint/2010/main" val="16172308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984000" y="341915"/>
            <a:ext cx="8208000" cy="6238668"/>
          </a:xfrm>
          <a:prstGeom prst="rect">
            <a:avLst/>
          </a:prstGeom>
        </p:spPr>
      </p:pic>
      <p:sp>
        <p:nvSpPr>
          <p:cNvPr id="3" name="Rectangle 2"/>
          <p:cNvSpPr/>
          <p:nvPr/>
        </p:nvSpPr>
        <p:spPr>
          <a:xfrm>
            <a:off x="209385" y="610136"/>
            <a:ext cx="4028660" cy="6247864"/>
          </a:xfrm>
          <a:prstGeom prst="rect">
            <a:avLst/>
          </a:prstGeom>
        </p:spPr>
        <p:txBody>
          <a:bodyPr wrap="square">
            <a:spAutoFit/>
          </a:bodyPr>
          <a:lstStyle/>
          <a:p>
            <a:r>
              <a:rPr lang="fr-FR" sz="1600" dirty="0" smtClean="0"/>
              <a:t>1-Saurs (81): beau pigeonnier de type toulousain, dit "pied de mulet" en raison de sa couverture décalée à deux toits successifs.</a:t>
            </a:r>
          </a:p>
          <a:p>
            <a:r>
              <a:rPr lang="fr-FR" sz="1600" dirty="0" smtClean="0"/>
              <a:t> 2- Montauban (82): à </a:t>
            </a:r>
            <a:r>
              <a:rPr lang="fr-FR" sz="1600" dirty="0" err="1" smtClean="0"/>
              <a:t>Montauriol</a:t>
            </a:r>
            <a:r>
              <a:rPr lang="fr-FR" sz="1600" dirty="0" smtClean="0"/>
              <a:t>, l'un des plus anciens de Gascogne, 1546. Appareillage en briques, de forme circulaire, avec coupole, créneaux et trois échauguettes. Classé M.H.</a:t>
            </a:r>
          </a:p>
          <a:p>
            <a:r>
              <a:rPr lang="fr-FR" sz="1600" dirty="0" smtClean="0"/>
              <a:t> 3 - Bon-Encontre (47): beau pigeonnier cylindrique en pierres à "</a:t>
            </a:r>
            <a:r>
              <a:rPr lang="fr-FR" sz="1600" dirty="0" err="1" smtClean="0"/>
              <a:t>Gardès</a:t>
            </a:r>
            <a:r>
              <a:rPr lang="fr-FR" sz="1600" dirty="0" smtClean="0"/>
              <a:t>".</a:t>
            </a:r>
          </a:p>
          <a:p>
            <a:r>
              <a:rPr lang="fr-FR" sz="1600" dirty="0" smtClean="0"/>
              <a:t> 4- </a:t>
            </a:r>
            <a:r>
              <a:rPr lang="fr-FR" sz="1600" dirty="0" err="1" smtClean="0"/>
              <a:t>Lavergne</a:t>
            </a:r>
            <a:r>
              <a:rPr lang="fr-FR" sz="1600" dirty="0" smtClean="0"/>
              <a:t> (46): ancien pigeonnier-porche seigneurial, d'un type assez rare, établi sur une porte du domaine.</a:t>
            </a:r>
          </a:p>
          <a:p>
            <a:r>
              <a:rPr lang="fr-FR" sz="1600" dirty="0" smtClean="0"/>
              <a:t> 5-Valeilles (82): au lieu-dit "</a:t>
            </a:r>
            <a:r>
              <a:rPr lang="fr-FR" sz="1600" dirty="0" err="1" smtClean="0"/>
              <a:t>Miroux</a:t>
            </a:r>
            <a:r>
              <a:rPr lang="fr-FR" sz="1600" dirty="0" smtClean="0"/>
              <a:t>", original pigeonnier sur puits, à toiture "pied de mulet" datant de 1840.</a:t>
            </a:r>
          </a:p>
          <a:p>
            <a:r>
              <a:rPr lang="fr-FR" sz="1600" dirty="0" smtClean="0"/>
              <a:t>6-Isle-Jourdain (32): pigeonnier hexagonal sur arcades, lanternon et lucarnes à "En </a:t>
            </a:r>
            <a:r>
              <a:rPr lang="fr-FR" sz="1600" dirty="0" err="1" smtClean="0"/>
              <a:t>Gouardès</a:t>
            </a:r>
            <a:r>
              <a:rPr lang="fr-FR" sz="1600" dirty="0" smtClean="0"/>
              <a:t>". </a:t>
            </a:r>
          </a:p>
          <a:p>
            <a:r>
              <a:rPr lang="fr-FR" sz="1600" dirty="0" smtClean="0"/>
              <a:t>7 - Saint-Savin (33): beau pigeonnier carré de construction paysanne en bois et toiture de brande.</a:t>
            </a:r>
          </a:p>
          <a:p>
            <a:r>
              <a:rPr lang="fr-FR" sz="1600" dirty="0" smtClean="0"/>
              <a:t> 8 - Lavaur (81): beau pigeonnier carré à colombages et briques, posé sur quatre piliers maçonnés de briques, au domaine de </a:t>
            </a:r>
            <a:r>
              <a:rPr lang="fr-FR" sz="1600" dirty="0" err="1" smtClean="0"/>
              <a:t>Bonnafous</a:t>
            </a:r>
            <a:r>
              <a:rPr lang="fr-FR" sz="1600" dirty="0" smtClean="0"/>
              <a:t>.</a:t>
            </a:r>
            <a:endParaRPr lang="fr-FR" sz="1600" dirty="0"/>
          </a:p>
        </p:txBody>
      </p:sp>
    </p:spTree>
    <p:extLst>
      <p:ext uri="{BB962C8B-B14F-4D97-AF65-F5344CB8AC3E}">
        <p14:creationId xmlns:p14="http://schemas.microsoft.com/office/powerpoint/2010/main" val="28361324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644255" y="0"/>
            <a:ext cx="4547745" cy="6858000"/>
          </a:xfrm>
          <a:prstGeom prst="rect">
            <a:avLst/>
          </a:prstGeom>
        </p:spPr>
      </p:pic>
      <p:pic>
        <p:nvPicPr>
          <p:cNvPr id="7" name="Image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4727772" cy="6858000"/>
          </a:xfrm>
          <a:prstGeom prst="rect">
            <a:avLst/>
          </a:prstGeom>
        </p:spPr>
      </p:pic>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769136" y="0"/>
            <a:ext cx="2824360" cy="6858000"/>
          </a:xfrm>
          <a:prstGeom prst="rect">
            <a:avLst/>
          </a:prstGeom>
        </p:spPr>
      </p:pic>
    </p:spTree>
    <p:extLst>
      <p:ext uri="{BB962C8B-B14F-4D97-AF65-F5344CB8AC3E}">
        <p14:creationId xmlns:p14="http://schemas.microsoft.com/office/powerpoint/2010/main" val="9230855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82378" y="428114"/>
            <a:ext cx="8909622" cy="6228000"/>
          </a:xfrm>
          <a:prstGeom prst="rect">
            <a:avLst/>
          </a:prstGeom>
        </p:spPr>
      </p:pic>
      <p:sp>
        <p:nvSpPr>
          <p:cNvPr id="3" name="Rectangle 2"/>
          <p:cNvSpPr/>
          <p:nvPr/>
        </p:nvSpPr>
        <p:spPr>
          <a:xfrm>
            <a:off x="188523" y="694087"/>
            <a:ext cx="3093855" cy="5509200"/>
          </a:xfrm>
          <a:prstGeom prst="rect">
            <a:avLst/>
          </a:prstGeom>
        </p:spPr>
        <p:txBody>
          <a:bodyPr wrap="square">
            <a:spAutoFit/>
          </a:bodyPr>
          <a:lstStyle/>
          <a:p>
            <a:r>
              <a:rPr lang="fr-FR" sz="1600" dirty="0" smtClean="0"/>
              <a:t>1 - Montauban : &lt;&lt; </a:t>
            </a:r>
            <a:r>
              <a:rPr lang="fr-FR" sz="1600" dirty="0" err="1" smtClean="0"/>
              <a:t>Montaurial</a:t>
            </a:r>
            <a:r>
              <a:rPr lang="fr-FR" sz="1600" dirty="0" smtClean="0"/>
              <a:t> », le plus ancien et le plus beau avec un </a:t>
            </a:r>
            <a:r>
              <a:rPr lang="fr-FR" sz="1600" dirty="0" err="1" smtClean="0"/>
              <a:t>appareilage</a:t>
            </a:r>
            <a:r>
              <a:rPr lang="fr-FR" sz="1600" dirty="0" smtClean="0"/>
              <a:t> en briques, circulaire avec coupole, créneaux et trois échauguettes.</a:t>
            </a:r>
          </a:p>
          <a:p>
            <a:r>
              <a:rPr lang="fr-FR" sz="1600" dirty="0" smtClean="0"/>
              <a:t> 2-Valence-d'Agen: beau pigeonnier</a:t>
            </a:r>
          </a:p>
          <a:p>
            <a:r>
              <a:rPr lang="fr-FR" sz="1600" dirty="0" smtClean="0"/>
              <a:t>à colombages el briques, restauré par la commune. </a:t>
            </a:r>
          </a:p>
          <a:p>
            <a:r>
              <a:rPr lang="fr-FR" sz="1600" dirty="0" smtClean="0"/>
              <a:t>3- </a:t>
            </a:r>
            <a:r>
              <a:rPr lang="fr-FR" sz="1600" dirty="0" err="1" smtClean="0"/>
              <a:t>Espalais</a:t>
            </a:r>
            <a:r>
              <a:rPr lang="fr-FR" sz="1600" dirty="0" smtClean="0"/>
              <a:t>: beau pigeonnier octogonal sur arcades, pilier central s'ouvrant sur un escalier en colimaçon. </a:t>
            </a:r>
          </a:p>
          <a:p>
            <a:r>
              <a:rPr lang="fr-FR" sz="1600" dirty="0" smtClean="0"/>
              <a:t>4- </a:t>
            </a:r>
            <a:r>
              <a:rPr lang="fr-FR" sz="1600" dirty="0" err="1" smtClean="0"/>
              <a:t>Meauzac</a:t>
            </a:r>
            <a:r>
              <a:rPr lang="fr-FR" sz="1600" dirty="0" smtClean="0"/>
              <a:t> pigeonnier-tour sur angle de ferme.</a:t>
            </a:r>
          </a:p>
          <a:p>
            <a:r>
              <a:rPr lang="fr-FR" sz="1600" dirty="0" smtClean="0"/>
              <a:t> 5-Villemade: beau pigeonnier massif sur arcades, construit en briques.</a:t>
            </a:r>
          </a:p>
          <a:p>
            <a:r>
              <a:rPr lang="fr-FR" sz="1600" dirty="0" smtClean="0"/>
              <a:t> 6- </a:t>
            </a:r>
            <a:r>
              <a:rPr lang="fr-FR" sz="1600" dirty="0" err="1" smtClean="0"/>
              <a:t>Vigueron</a:t>
            </a:r>
            <a:r>
              <a:rPr lang="fr-FR" sz="1600" dirty="0" smtClean="0"/>
              <a:t>: pigeonnier de briques, hexagonal sur arcades.</a:t>
            </a:r>
          </a:p>
          <a:p>
            <a:r>
              <a:rPr lang="fr-FR" sz="1600" dirty="0" smtClean="0"/>
              <a:t> 7-Mas-Grenier: en briques et quadrangulaire à huit arcades.</a:t>
            </a:r>
            <a:endParaRPr lang="fr-FR" sz="1600" dirty="0"/>
          </a:p>
        </p:txBody>
      </p:sp>
    </p:spTree>
    <p:extLst>
      <p:ext uri="{BB962C8B-B14F-4D97-AF65-F5344CB8AC3E}">
        <p14:creationId xmlns:p14="http://schemas.microsoft.com/office/powerpoint/2010/main" val="38805839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7221" y="83489"/>
            <a:ext cx="4782393" cy="6671144"/>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428877" y="170953"/>
            <a:ext cx="4153735" cy="6496216"/>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062622" y="83489"/>
            <a:ext cx="4023360" cy="6631388"/>
          </a:xfrm>
          <a:prstGeom prst="rect">
            <a:avLst/>
          </a:prstGeom>
        </p:spPr>
      </p:pic>
    </p:spTree>
    <p:extLst>
      <p:ext uri="{BB962C8B-B14F-4D97-AF65-F5344CB8AC3E}">
        <p14:creationId xmlns:p14="http://schemas.microsoft.com/office/powerpoint/2010/main" val="10272145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187967" y="310100"/>
            <a:ext cx="4782393" cy="6345141"/>
          </a:xfrm>
          <a:prstGeom prst="rect">
            <a:avLst/>
          </a:prstGeom>
        </p:spPr>
      </p:pic>
      <p:pic>
        <p:nvPicPr>
          <p:cNvPr id="5" name="Imag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459980" y="206071"/>
            <a:ext cx="4732020" cy="65532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405516"/>
            <a:ext cx="4142630" cy="6003235"/>
          </a:xfrm>
          <a:prstGeom prst="rect">
            <a:avLst/>
          </a:prstGeom>
        </p:spPr>
      </p:pic>
    </p:spTree>
    <p:extLst>
      <p:ext uri="{BB962C8B-B14F-4D97-AF65-F5344CB8AC3E}">
        <p14:creationId xmlns:p14="http://schemas.microsoft.com/office/powerpoint/2010/main" val="37787030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690776" y="564543"/>
            <a:ext cx="3021495" cy="5931673"/>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4301657"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72216" y="0"/>
            <a:ext cx="4248000" cy="3207889"/>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426343" y="3307743"/>
            <a:ext cx="4193874" cy="596348"/>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16200000">
            <a:off x="4989993" y="3332295"/>
            <a:ext cx="2808000" cy="3935300"/>
          </a:xfrm>
          <a:prstGeom prst="rect">
            <a:avLst/>
          </a:prstGeom>
        </p:spPr>
      </p:pic>
    </p:spTree>
    <p:extLst>
      <p:ext uri="{BB962C8B-B14F-4D97-AF65-F5344CB8AC3E}">
        <p14:creationId xmlns:p14="http://schemas.microsoft.com/office/powerpoint/2010/main" val="6334000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867115" y="834887"/>
            <a:ext cx="4104000" cy="5311348"/>
          </a:xfrm>
          <a:prstGeom prst="rect">
            <a:avLst/>
          </a:prstGeom>
        </p:spPr>
      </p:pic>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68"/>
          <a:stretch/>
        </p:blipFill>
        <p:spPr>
          <a:xfrm>
            <a:off x="3927862" y="834897"/>
            <a:ext cx="3816000" cy="5358459"/>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7009" y="810126"/>
            <a:ext cx="3600000" cy="5360870"/>
          </a:xfrm>
          <a:prstGeom prst="rect">
            <a:avLst/>
          </a:prstGeom>
        </p:spPr>
      </p:pic>
    </p:spTree>
    <p:extLst>
      <p:ext uri="{BB962C8B-B14F-4D97-AF65-F5344CB8AC3E}">
        <p14:creationId xmlns:p14="http://schemas.microsoft.com/office/powerpoint/2010/main" val="5316426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99784" y="0"/>
            <a:ext cx="3992216"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836504" cy="685800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925957" y="0"/>
            <a:ext cx="4184374" cy="6858000"/>
          </a:xfrm>
          <a:prstGeom prst="rect">
            <a:avLst/>
          </a:prstGeom>
        </p:spPr>
      </p:pic>
    </p:spTree>
    <p:extLst>
      <p:ext uri="{BB962C8B-B14F-4D97-AF65-F5344CB8AC3E}">
        <p14:creationId xmlns:p14="http://schemas.microsoft.com/office/powerpoint/2010/main" val="39193120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37450" y="0"/>
            <a:ext cx="395455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4305300"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090150" y="0"/>
            <a:ext cx="4362450" cy="6858000"/>
          </a:xfrm>
          <a:prstGeom prst="rect">
            <a:avLst/>
          </a:prstGeom>
        </p:spPr>
      </p:pic>
    </p:spTree>
    <p:extLst>
      <p:ext uri="{BB962C8B-B14F-4D97-AF65-F5344CB8AC3E}">
        <p14:creationId xmlns:p14="http://schemas.microsoft.com/office/powerpoint/2010/main" val="31429860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222906"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57315" y="1"/>
            <a:ext cx="7834685" cy="6858000"/>
          </a:xfrm>
          <a:prstGeom prst="rect">
            <a:avLst/>
          </a:prstGeom>
        </p:spPr>
      </p:pic>
    </p:spTree>
    <p:extLst>
      <p:ext uri="{BB962C8B-B14F-4D97-AF65-F5344CB8AC3E}">
        <p14:creationId xmlns:p14="http://schemas.microsoft.com/office/powerpoint/2010/main" val="2507355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86400" y="3871495"/>
            <a:ext cx="1620000" cy="1620000"/>
          </a:xfrm>
          <a:prstGeom prst="rect">
            <a:avLst/>
          </a:prstGeom>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100" y="25400"/>
            <a:ext cx="2160000" cy="3170126"/>
          </a:xfrm>
          <a:prstGeom prst="rect">
            <a:avLst/>
          </a:prstGeom>
          <a:effectLst>
            <a:softEdge rad="63500"/>
          </a:effectLst>
        </p:spPr>
      </p:pic>
      <p:sp>
        <p:nvSpPr>
          <p:cNvPr id="10" name="ZoneTexte 9"/>
          <p:cNvSpPr txBox="1"/>
          <p:nvPr/>
        </p:nvSpPr>
        <p:spPr>
          <a:xfrm>
            <a:off x="4110824" y="2703443"/>
            <a:ext cx="4134679" cy="365760"/>
          </a:xfrm>
          <a:prstGeom prst="rect">
            <a:avLst/>
          </a:prstGeom>
          <a:noFill/>
        </p:spPr>
        <p:txBody>
          <a:bodyPr wrap="square" rtlCol="0">
            <a:spAutoFit/>
          </a:bodyPr>
          <a:lstStyle/>
          <a:p>
            <a:r>
              <a:rPr lang="fr-FR" dirty="0" smtClean="0">
                <a:latin typeface="Courgette" panose="02000603070400060004" pitchFamily="2" charset="0"/>
              </a:rPr>
              <a:t>Commentaires et images du NET:</a:t>
            </a:r>
            <a:endParaRPr lang="fr-FR" dirty="0">
              <a:latin typeface="Courgette" panose="02000603070400060004" pitchFamily="2" charset="0"/>
            </a:endParaRPr>
          </a:p>
        </p:txBody>
      </p:sp>
      <p:pic>
        <p:nvPicPr>
          <p:cNvPr id="2" name="Imag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17088" y="1207037"/>
            <a:ext cx="1524000" cy="1447800"/>
          </a:xfrm>
          <a:prstGeom prst="rect">
            <a:avLst/>
          </a:prstGeom>
        </p:spPr>
      </p:pic>
    </p:spTree>
    <p:extLst>
      <p:ext uri="{BB962C8B-B14F-4D97-AF65-F5344CB8AC3E}">
        <p14:creationId xmlns:p14="http://schemas.microsoft.com/office/powerpoint/2010/main" val="424168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accel="50000" decel="50000" fill="hold" nodeType="withEffect">
                                  <p:stCondLst>
                                    <p:cond delay="0"/>
                                  </p:stCondLst>
                                  <p:childTnLst>
                                    <p:animMotion origin="layout" path="M -1.04167E-6 -1.48148E-6 C -1.04167E-6 0.0331 0.05 0.05996 0.11146 0.05996 C 0.18399 0.05996 0.21016 0.03009 0.22136 0.01204 L 0.23242 -0.01204 C 0.24349 -0.03009 0.27136 -0.05995 0.35339 -0.05995 C 0.40534 -0.05995 0.46511 -0.0331 0.46511 -1.48148E-6 C 0.46511 0.0331 0.40534 0.05996 0.35339 0.05996 C 0.27136 0.05996 0.24349 0.03009 0.23242 0.01204 L 0.22136 -0.01204 C 0.21016 -0.03009 0.18399 -0.05995 0.11146 -0.05995 C 0.05 -0.05995 -1.04167E-6 -0.0331 -1.04167E-6 -1.48148E-6 Z " pathEditMode="relative" rAng="0" ptsTypes="AAAAAAAAAAA">
                                      <p:cBhvr>
                                        <p:cTn id="6" dur="3000" fill="hold"/>
                                        <p:tgtEl>
                                          <p:spTgt spid="2"/>
                                        </p:tgtEl>
                                        <p:attrNameLst>
                                          <p:attrName>ppt_x</p:attrName>
                                          <p:attrName>ppt_y</p:attrName>
                                        </p:attrNameLst>
                                      </p:cBhvr>
                                      <p:rCtr x="2325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612</Words>
  <Application>Microsoft Office PowerPoint</Application>
  <PresentationFormat>Grand écran</PresentationFormat>
  <Paragraphs>28</Paragraphs>
  <Slides>19</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19</vt:i4>
      </vt:variant>
    </vt:vector>
  </HeadingPairs>
  <TitlesOfParts>
    <vt:vector size="25" baseType="lpstr">
      <vt:lpstr>Arial</vt:lpstr>
      <vt:lpstr>Calibri</vt:lpstr>
      <vt:lpstr>Calibri Light</vt:lpstr>
      <vt:lpstr>Courgette</vt:lpstr>
      <vt:lpstr>Tempus Sans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2026-04-28T18:42:42Z</dcterms:created>
  <dcterms:modified xsi:type="dcterms:W3CDTF">2026-04-28T22:32:59Z</dcterms:modified>
</cp:coreProperties>
</file>