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7" r:id="rId2"/>
    <p:sldId id="285" r:id="rId3"/>
    <p:sldId id="259" r:id="rId4"/>
    <p:sldId id="263" r:id="rId5"/>
    <p:sldId id="264" r:id="rId6"/>
    <p:sldId id="265" r:id="rId7"/>
    <p:sldId id="270" r:id="rId8"/>
    <p:sldId id="272" r:id="rId9"/>
    <p:sldId id="291" r:id="rId10"/>
    <p:sldId id="276" r:id="rId11"/>
    <p:sldId id="329" r:id="rId12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qDbLnPcp+m/QWEBT/ZdCg==" hashData="3fR+Ex6spto/fRMsxk4Cfbqzo3B4vaeyncwXFXFYbE5V6arkgkBixRlgcQDxzIsSMbL00yY0Sl/t6EbllaxN/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648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1pPr>
    <a:lvl2pPr marL="319639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2pPr>
    <a:lvl3pPr marL="639278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3pPr>
    <a:lvl4pPr marL="958916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4pPr>
    <a:lvl5pPr marL="1278556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5pPr>
    <a:lvl6pPr marL="1598196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6pPr>
    <a:lvl7pPr marL="1917834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7pPr>
    <a:lvl8pPr marL="2237473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8pPr>
    <a:lvl9pPr marL="2557112" algn="l" defTabSz="63927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1615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446019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1579084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359864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01217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4335510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489902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3991233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997369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140693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7811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139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fade/>
  </p:transition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gif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2753076"/>
            <a:ext cx="2894550" cy="789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  <a:defRPr/>
            </a:pPr>
            <a:r>
              <a:rPr lang="fr-BE" sz="1333" dirty="0">
                <a:solidFill>
                  <a:schemeClr val="bg1"/>
                </a:solidFill>
                <a:latin typeface="Monotype Corsiva" pitchFamily="66" charset="0"/>
                <a:ea typeface="Brush-Script-CE"/>
                <a:cs typeface="Brush-Script-CE"/>
              </a:rPr>
              <a:t>En hommage au grand Jacques Brel </a:t>
            </a:r>
          </a:p>
          <a:p>
            <a:pPr algn="ctr">
              <a:buNone/>
              <a:defRPr/>
            </a:pPr>
            <a:r>
              <a:rPr lang="fr-BE" sz="1333" dirty="0">
                <a:solidFill>
                  <a:schemeClr val="bg1"/>
                </a:solidFill>
                <a:latin typeface="Monotype Corsiva" pitchFamily="66" charset="0"/>
                <a:ea typeface="Brush-Script-CE"/>
                <a:cs typeface="Brush-Script-CE"/>
              </a:rPr>
              <a:t>Texte et création diaporama ©  Apex (1978)</a:t>
            </a:r>
          </a:p>
          <a:p>
            <a:pPr algn="ctr">
              <a:buNone/>
              <a:defRPr/>
            </a:pPr>
            <a:r>
              <a:rPr lang="fr-BE" sz="1333" dirty="0">
                <a:solidFill>
                  <a:schemeClr val="bg1"/>
                </a:solidFill>
                <a:latin typeface="Monotype Corsiva" pitchFamily="66" charset="0"/>
                <a:ea typeface="Brush-Script-CE"/>
                <a:cs typeface="Brush-Script-CE"/>
              </a:rPr>
              <a:t>Musique  : finale de l’homme de la Mancha </a:t>
            </a:r>
          </a:p>
        </p:txBody>
      </p:sp>
      <p:sp>
        <p:nvSpPr>
          <p:cNvPr id="8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1800000" y="144000"/>
            <a:ext cx="6120000" cy="1882924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2908" b="1" kern="10" dirty="0">
                <a:ln w="9525">
                  <a:round/>
                  <a:headEnd/>
                  <a:tailEnd/>
                </a:ln>
                <a:blipFill>
                  <a:blip r:embed="rId5"/>
                  <a:stretch>
                    <a:fillRect/>
                  </a:stretch>
                </a:blipFill>
                <a:latin typeface="Harrington"/>
              </a:rPr>
              <a:t>Salut  Monsieur  Brel</a:t>
            </a:r>
          </a:p>
        </p:txBody>
      </p:sp>
    </p:spTree>
    <p:extLst>
      <p:ext uri="{BB962C8B-B14F-4D97-AF65-F5344CB8AC3E}">
        <p14:creationId xmlns:p14="http://schemas.microsoft.com/office/powerpoint/2010/main" val="156933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sndAc>
          <p:stSnd>
            <p:snd r:embed="rId3" name="la quete finale.wav"/>
          </p:stSnd>
        </p:sndAc>
      </p:transition>
    </mc:Choice>
    <mc:Fallback xmlns="">
      <p:transition advClick="0" advTm="15000">
        <p:sndAc>
          <p:stSnd>
            <p:snd r:embed="rId6" name="la quete fin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4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4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2702603" y="498741"/>
            <a:ext cx="1979881" cy="9899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5002653" y="2053474"/>
            <a:ext cx="2015044" cy="10075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2526980" y="1989754"/>
            <a:ext cx="2132064" cy="10660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5000462" y="516016"/>
            <a:ext cx="2132064" cy="10660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0" y="0"/>
            <a:ext cx="34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1pPr>
            <a:lvl2pPr marL="742950" indent="-28575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2pPr>
            <a:lvl3pPr marL="11430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3pPr>
            <a:lvl4pPr marL="16002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4pPr>
            <a:lvl5pPr marL="20574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BE" sz="1200" b="0" dirty="0">
                <a:solidFill>
                  <a:schemeClr val="bg1"/>
                </a:solidFill>
                <a:latin typeface="Monotype Corsiva" pitchFamily="66" charset="0"/>
              </a:rPr>
              <a:t>Un  soir d’octobre 78, on t'a cherché dans le port d'Amsterdam</a:t>
            </a:r>
          </a:p>
          <a:p>
            <a:pPr eaLnBrk="1" hangingPunct="1"/>
            <a:r>
              <a:rPr lang="fr-BE" sz="1200" b="0" dirty="0">
                <a:solidFill>
                  <a:schemeClr val="bg1"/>
                </a:solidFill>
                <a:latin typeface="Monotype Corsiva" pitchFamily="66" charset="0"/>
              </a:rPr>
              <a:t>Mais personne ne t'y a vu, ni Jef, ni marins, ni gentes dames</a:t>
            </a:r>
          </a:p>
        </p:txBody>
      </p:sp>
    </p:spTree>
    <p:extLst>
      <p:ext uri="{BB962C8B-B14F-4D97-AF65-F5344CB8AC3E}">
        <p14:creationId xmlns:p14="http://schemas.microsoft.com/office/powerpoint/2010/main" val="4270579171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77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6440789" y="2214302"/>
            <a:ext cx="902806" cy="940630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379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3469811" y="2461849"/>
            <a:ext cx="1038177" cy="864981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379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4756834" y="1816962"/>
            <a:ext cx="1128755" cy="1053107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379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4995504" y="521169"/>
            <a:ext cx="903800" cy="903800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379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5808725" y="1235848"/>
            <a:ext cx="903800" cy="903800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379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6395002" y="220566"/>
            <a:ext cx="903800" cy="902805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379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0" y="0"/>
            <a:ext cx="2736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1pPr>
            <a:lvl2pPr marL="742950" indent="-28575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2pPr>
            <a:lvl3pPr marL="11430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3pPr>
            <a:lvl4pPr marL="16002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4pPr>
            <a:lvl5pPr marL="20574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fr-FR" sz="1200" b="0" dirty="0">
                <a:solidFill>
                  <a:schemeClr val="bg1"/>
                </a:solidFill>
                <a:latin typeface="Monotype Corsiva" pitchFamily="66" charset="0"/>
              </a:rPr>
              <a:t>Autrefois, Madeleine, longtemps tu l'as attendu</a:t>
            </a:r>
          </a:p>
          <a:p>
            <a:pPr>
              <a:defRPr/>
            </a:pPr>
            <a:r>
              <a:rPr lang="fr-FR" sz="1200" b="0" dirty="0">
                <a:solidFill>
                  <a:schemeClr val="bg1"/>
                </a:solidFill>
                <a:latin typeface="Monotype Corsiva" pitchFamily="66" charset="0"/>
              </a:rPr>
              <a:t>Mais hélas, cette fois, c’est toi qui n'es pas venu</a:t>
            </a:r>
            <a:endParaRPr lang="fr-BE" sz="1200" b="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4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4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2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2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4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2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2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2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2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4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4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2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2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2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2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4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4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2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2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2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2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4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4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2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2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2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2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4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4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7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3894808" y="53932"/>
            <a:ext cx="1976232" cy="2297331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379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3068254" y="1157013"/>
            <a:ext cx="1746296" cy="2068409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379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182246" y="1432531"/>
            <a:ext cx="1607524" cy="1607524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1379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72000" y="0"/>
            <a:ext cx="25123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1pPr>
            <a:lvl2pPr marL="742950" indent="-28575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2pPr>
            <a:lvl3pPr marL="11430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3pPr>
            <a:lvl4pPr marL="16002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4pPr>
            <a:lvl5pPr marL="20574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BE" sz="1200" b="0" dirty="0">
                <a:solidFill>
                  <a:schemeClr val="tx1"/>
                </a:solidFill>
                <a:latin typeface="Monotype Corsiva" pitchFamily="66" charset="0"/>
              </a:rPr>
              <a:t>Et Mathilde, elle aussi a repris le dernier train</a:t>
            </a:r>
          </a:p>
          <a:p>
            <a:pPr eaLnBrk="1" hangingPunct="1"/>
            <a:r>
              <a:rPr lang="fr-FR" sz="1200" b="0" dirty="0">
                <a:solidFill>
                  <a:schemeClr val="tx1"/>
                </a:solidFill>
                <a:latin typeface="Monotype Corsiva" pitchFamily="66" charset="0"/>
              </a:rPr>
              <a:t>Le cœur vide pleurant sous un  petit crachin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5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1707308" y="375592"/>
            <a:ext cx="3628185" cy="174548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531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2254962" y="508972"/>
            <a:ext cx="4431370" cy="266563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531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4157208" y="837808"/>
            <a:ext cx="3877449" cy="189499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531"/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0" y="0"/>
            <a:ext cx="3204000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1pPr>
            <a:lvl2pPr marL="742950" indent="-28575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2pPr>
            <a:lvl3pPr marL="11430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3pPr>
            <a:lvl4pPr marL="16002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4pPr>
            <a:lvl5pPr marL="20574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BE" sz="1200" b="0" dirty="0">
                <a:solidFill>
                  <a:schemeClr val="bg1"/>
                </a:solidFill>
                <a:latin typeface="Monotype Corsiva" pitchFamily="66" charset="0"/>
              </a:rPr>
              <a:t>En  venant frapper mes fenêtres ce soir le vent du Nord</a:t>
            </a:r>
          </a:p>
          <a:p>
            <a:pPr eaLnBrk="1" hangingPunct="1"/>
            <a:r>
              <a:rPr lang="fr-BE" sz="1200" b="0" dirty="0">
                <a:solidFill>
                  <a:schemeClr val="bg1"/>
                </a:solidFill>
                <a:latin typeface="Monotype Corsiva" pitchFamily="66" charset="0"/>
              </a:rPr>
              <a:t>Est venu me dire que maintenant les vieux étaient morts</a:t>
            </a:r>
          </a:p>
          <a:p>
            <a:pPr eaLnBrk="1" hangingPunct="1"/>
            <a:endParaRPr lang="fr-BE" sz="1200" b="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4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4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5492195" y="1218690"/>
            <a:ext cx="1378227" cy="137822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6084465" y="824234"/>
            <a:ext cx="1378227" cy="137822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4679968" y="1180866"/>
            <a:ext cx="1378227" cy="137822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6169050" y="1218690"/>
            <a:ext cx="1378227" cy="137822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5040294" y="1631770"/>
            <a:ext cx="1378227" cy="137822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988887" y="1745244"/>
            <a:ext cx="1378227" cy="137822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10" name="ZoneTexte 9"/>
          <p:cNvSpPr txBox="1"/>
          <p:nvPr/>
        </p:nvSpPr>
        <p:spPr>
          <a:xfrm>
            <a:off x="0" y="0"/>
            <a:ext cx="3312000" cy="461665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algn="ctr">
              <a:defRPr/>
            </a:pPr>
            <a:r>
              <a:rPr lang="fr-BE" sz="1200" dirty="0">
                <a:solidFill>
                  <a:schemeClr val="bg1"/>
                </a:solidFill>
                <a:latin typeface="Monotype Corsiva" pitchFamily="66" charset="0"/>
              </a:rPr>
              <a:t>L'horloge du salon n’a plus dit oui, cette fois elle a dit non</a:t>
            </a:r>
          </a:p>
          <a:p>
            <a:pPr algn="ctr">
              <a:defRPr/>
            </a:pPr>
            <a:r>
              <a:rPr lang="fr-BE" sz="1200" dirty="0">
                <a:solidFill>
                  <a:schemeClr val="bg1"/>
                </a:solidFill>
                <a:latin typeface="Monotype Corsiva" pitchFamily="66" charset="0"/>
              </a:rPr>
              <a:t>Et nom de Dieu c'est triste quand ceux qu'on aime s'en vont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5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5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5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5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2158032" y="54493"/>
            <a:ext cx="1875547" cy="202140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379"/>
          </a:p>
        </p:txBody>
      </p:sp>
      <p:sp>
        <p:nvSpPr>
          <p:cNvPr id="6" name="Ellipse 5"/>
          <p:cNvSpPr/>
          <p:nvPr/>
        </p:nvSpPr>
        <p:spPr>
          <a:xfrm>
            <a:off x="5686210" y="35899"/>
            <a:ext cx="1875547" cy="202140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379"/>
          </a:p>
        </p:txBody>
      </p:sp>
      <p:sp>
        <p:nvSpPr>
          <p:cNvPr id="7" name="Ellipse 6"/>
          <p:cNvSpPr/>
          <p:nvPr/>
        </p:nvSpPr>
        <p:spPr>
          <a:xfrm>
            <a:off x="3921884" y="1488008"/>
            <a:ext cx="1875547" cy="202140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1379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2808000" cy="461665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algn="ctr">
              <a:defRPr/>
            </a:pPr>
            <a:r>
              <a:rPr lang="fr-BE" sz="1200" dirty="0">
                <a:solidFill>
                  <a:schemeClr val="bg1"/>
                </a:solidFill>
                <a:latin typeface="Monotype Corsiva" pitchFamily="66" charset="0"/>
              </a:rPr>
              <a:t>Mais je ne vais plus pleurer en regardant ta photo</a:t>
            </a:r>
          </a:p>
          <a:p>
            <a:pPr algn="ctr">
              <a:defRPr/>
            </a:pPr>
            <a:r>
              <a:rPr lang="fr-BE" sz="1200" dirty="0">
                <a:solidFill>
                  <a:schemeClr val="bg1"/>
                </a:solidFill>
                <a:latin typeface="Monotype Corsiva" pitchFamily="66" charset="0"/>
              </a:rPr>
              <a:t>Je vais rester là à t'écouter sur mon vieux phono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3279475" y="333042"/>
            <a:ext cx="2167928" cy="1881260"/>
          </a:xfrm>
          <a:prstGeom prst="flowChartConnector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4408232" y="445520"/>
            <a:ext cx="2122140" cy="1906143"/>
          </a:xfrm>
          <a:prstGeom prst="flowChartConnector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3189891" y="1461797"/>
            <a:ext cx="2031562" cy="1881260"/>
          </a:xfrm>
          <a:prstGeom prst="flowChartConnector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4543604" y="1580972"/>
            <a:ext cx="2122140" cy="1881260"/>
          </a:xfrm>
          <a:prstGeom prst="flowChartConnector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129"/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0" y="0"/>
            <a:ext cx="34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1pPr>
            <a:lvl2pPr marL="742950" indent="-28575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2pPr>
            <a:lvl3pPr marL="11430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3pPr>
            <a:lvl4pPr marL="16002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4pPr>
            <a:lvl5pPr marL="20574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sz="1200" b="0" dirty="0">
                <a:solidFill>
                  <a:schemeClr val="bg1"/>
                </a:solidFill>
                <a:latin typeface="Monotype Corsiva" pitchFamily="66" charset="0"/>
              </a:rPr>
              <a:t>Avant qu'aux Marquises le vent du Sud qui fredonne Gauguin</a:t>
            </a:r>
          </a:p>
          <a:p>
            <a:pPr eaLnBrk="1" hangingPunct="1"/>
            <a:r>
              <a:rPr lang="fr-FR" sz="1200" b="0" dirty="0">
                <a:solidFill>
                  <a:schemeClr val="bg1"/>
                </a:solidFill>
                <a:latin typeface="Monotype Corsiva" pitchFamily="66" charset="0"/>
              </a:rPr>
              <a:t>Ne te fasse oublier ce merveilleux métier qui était le tien</a:t>
            </a:r>
            <a:endParaRPr lang="fr-BE" sz="1200" b="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2158507" y="559182"/>
            <a:ext cx="2591487" cy="1975219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531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3371122" y="835105"/>
            <a:ext cx="2427391" cy="2068814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531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2764576" y="149060"/>
            <a:ext cx="3915189" cy="2985316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531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4308286" y="1616683"/>
            <a:ext cx="1874331" cy="1563158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531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5135543" y="2029960"/>
            <a:ext cx="1654322" cy="1287235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531"/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0"/>
            <a:ext cx="320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1pPr>
            <a:lvl2pPr marL="742950" indent="-28575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2pPr>
            <a:lvl3pPr marL="11430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3pPr>
            <a:lvl4pPr marL="16002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4pPr>
            <a:lvl5pPr marL="2057400" indent="-228600" algn="ctr" eaLnBrk="0" hangingPunct="0">
              <a:defRPr sz="2400" b="1">
                <a:solidFill>
                  <a:srgbClr val="FBDC57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BDC57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BE" sz="1200" b="0" dirty="0">
                <a:solidFill>
                  <a:schemeClr val="bg1"/>
                </a:solidFill>
                <a:latin typeface="Monotype Corsiva" pitchFamily="66" charset="0"/>
              </a:rPr>
              <a:t>Allez viens grand Jacques, viens, t'es pas tout seul tu sais</a:t>
            </a:r>
          </a:p>
          <a:p>
            <a:pPr eaLnBrk="1" hangingPunct="1"/>
            <a:r>
              <a:rPr lang="fr-BE" sz="1200" b="0" dirty="0">
                <a:solidFill>
                  <a:schemeClr val="bg1"/>
                </a:solidFill>
                <a:latin typeface="Monotype Corsiva" pitchFamily="66" charset="0"/>
              </a:rPr>
              <a:t>Et ça ne fait pas honte de voir tous ces gens-là pleurer</a:t>
            </a:r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71121" y="1161395"/>
            <a:ext cx="1680000" cy="1680000"/>
          </a:xfrm>
          <a:prstGeom prst="ellipse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381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77665" y="579253"/>
            <a:ext cx="1653872" cy="826935"/>
          </a:xfrm>
          <a:prstGeom prst="ellipse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381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72880" y="985300"/>
            <a:ext cx="1680000" cy="1680000"/>
          </a:xfrm>
          <a:prstGeom prst="ellipse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381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0124" y="2385288"/>
            <a:ext cx="1653871" cy="826935"/>
          </a:xfrm>
          <a:prstGeom prst="ellipse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381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9" name="ZoneTexte 8"/>
          <p:cNvSpPr txBox="1"/>
          <p:nvPr/>
        </p:nvSpPr>
        <p:spPr>
          <a:xfrm>
            <a:off x="0" y="0"/>
            <a:ext cx="3456000" cy="461665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algn="ctr">
              <a:defRPr/>
            </a:pPr>
            <a:r>
              <a:rPr lang="fr-BE" sz="1200" dirty="0">
                <a:solidFill>
                  <a:schemeClr val="bg1"/>
                </a:solidFill>
                <a:latin typeface="Monotype Corsiva" pitchFamily="66" charset="0"/>
              </a:rPr>
              <a:t>Parce qu'un soir d‘automne tu as levé l'ancre et largué la voile</a:t>
            </a:r>
          </a:p>
          <a:p>
            <a:pPr algn="ctr">
              <a:defRPr/>
            </a:pPr>
            <a:r>
              <a:rPr lang="fr-BE" sz="1200" dirty="0">
                <a:solidFill>
                  <a:schemeClr val="bg1"/>
                </a:solidFill>
                <a:latin typeface="Monotype Corsiva" pitchFamily="66" charset="0"/>
              </a:rPr>
              <a:t>Pour enfin atteindre, à t'en écarteler, ton inaccessible étoile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775" y="547249"/>
            <a:ext cx="2700000" cy="270035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240000"/>
            <a:ext cx="252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136754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  <p:pic>
        <p:nvPicPr>
          <p:cNvPr id="10" name="Picture 14">
            <a:extLst>
              <a:ext uri="{FF2B5EF4-FFF2-40B4-BE49-F238E27FC236}">
                <a16:creationId xmlns:a16="http://schemas.microsoft.com/office/drawing/2014/main" id="{AC5E0C94-D51C-4386-8447-3C79AC9021B8}"/>
              </a:ext>
            </a:extLst>
          </p:cNvPr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2412000" y="540000"/>
            <a:ext cx="2160000" cy="900000"/>
          </a:xfrm>
          <a:prstGeom prst="roundRect">
            <a:avLst>
              <a:gd name="adj" fmla="val 16667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18">
            <a:extLst>
              <a:ext uri="{FF2B5EF4-FFF2-40B4-BE49-F238E27FC236}">
                <a16:creationId xmlns:a16="http://schemas.microsoft.com/office/drawing/2014/main" id="{8A22C81C-A1E4-48DA-B9D8-A516AB3F972F}"/>
              </a:ext>
            </a:extLst>
          </p:cNvPr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5148000" y="540000"/>
            <a:ext cx="2160000" cy="900000"/>
          </a:xfrm>
          <a:prstGeom prst="roundRect">
            <a:avLst>
              <a:gd name="adj" fmla="val 16667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18">
            <a:extLst>
              <a:ext uri="{FF2B5EF4-FFF2-40B4-BE49-F238E27FC236}">
                <a16:creationId xmlns:a16="http://schemas.microsoft.com/office/drawing/2014/main" id="{051E61DC-1542-4735-995F-7E51C01B73DD}"/>
              </a:ext>
            </a:extLst>
          </p:cNvPr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2412000" y="2160000"/>
            <a:ext cx="2160000" cy="900000"/>
          </a:xfrm>
          <a:prstGeom prst="roundRect">
            <a:avLst>
              <a:gd name="adj" fmla="val 16667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19">
            <a:extLst>
              <a:ext uri="{FF2B5EF4-FFF2-40B4-BE49-F238E27FC236}">
                <a16:creationId xmlns:a16="http://schemas.microsoft.com/office/drawing/2014/main" id="{8CC9C19F-4414-443F-9663-A8290F7A0B37}"/>
              </a:ext>
            </a:extLst>
          </p:cNvPr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5148000" y="2160000"/>
            <a:ext cx="2160000" cy="900000"/>
          </a:xfrm>
          <a:prstGeom prst="roundRect">
            <a:avLst>
              <a:gd name="adj" fmla="val 16667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000"/>
                            </p:stCondLst>
                            <p:childTnLst>
                              <p:par>
                                <p:cTn id="5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1034</TotalTime>
  <Words>242</Words>
  <Application>Microsoft Office PowerPoint</Application>
  <PresentationFormat>Personnalisé</PresentationFormat>
  <Paragraphs>28</Paragraphs>
  <Slides>11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21" baseType="lpstr">
      <vt:lpstr>Algerian</vt:lpstr>
      <vt:lpstr>Andy</vt:lpstr>
      <vt:lpstr>Aria Script SSi</vt:lpstr>
      <vt:lpstr>Arial</vt:lpstr>
      <vt:lpstr>Brush-Script-CE</vt:lpstr>
      <vt:lpstr>Calibri</vt:lpstr>
      <vt:lpstr>Calibri Light</vt:lpstr>
      <vt:lpstr>Harrington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155</cp:revision>
  <dcterms:created xsi:type="dcterms:W3CDTF">2016-02-24T09:25:33Z</dcterms:created>
  <dcterms:modified xsi:type="dcterms:W3CDTF">2026-04-24T08:45:03Z</dcterms:modified>
</cp:coreProperties>
</file>