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0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19" autoAdjust="0"/>
    <p:restoredTop sz="94660"/>
  </p:normalViewPr>
  <p:slideViewPr>
    <p:cSldViewPr snapToGrid="0">
      <p:cViewPr varScale="1">
        <p:scale>
          <a:sx n="90" d="100"/>
          <a:sy n="90" d="100"/>
        </p:scale>
        <p:origin x="32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147D54-DE05-723D-5BA6-08031E8E10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974A0AB-0C01-6C0C-8B5B-31E7EEC990A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A178966-DC5A-E324-90F9-DD7FF8E725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7DD39-A264-4C3E-B6B7-C320C3D03F12}" type="datetimeFigureOut">
              <a:rPr lang="fr-FR" smtClean="0"/>
              <a:t>22/04/2026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AFD4031-8327-350A-2061-FDF912651B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661F1CD-C5A5-E9B6-B4B4-AB086C4484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461458-8E36-4C87-B883-BB91287CE7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8363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3065F1-103E-9209-E3C5-E22674ECD4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8177318-BA0D-C9D2-4357-28CBA6725C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292E27A-F572-6AC4-5D27-822C60A4B2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7DD39-A264-4C3E-B6B7-C320C3D03F12}" type="datetimeFigureOut">
              <a:rPr lang="fr-FR" smtClean="0"/>
              <a:t>22/04/2026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EE11530-C575-B75A-4A8B-A14B4430FE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AA294FB-681A-167E-9DDE-C7FB863447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461458-8E36-4C87-B883-BB91287CE7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3309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639F4A-BF8D-6044-122C-807FB3971F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74ABF85-C9C0-D5B9-114E-DFA7BD1649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6AB7D16-AE4D-CF4B-DB57-AEC81A6AD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7DD39-A264-4C3E-B6B7-C320C3D03F12}" type="datetimeFigureOut">
              <a:rPr lang="fr-FR" smtClean="0"/>
              <a:t>22/04/2026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165B7E3-BA07-CC2C-F00A-C4B407E166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6A1F099-FAD4-0C09-3591-C2CEFB76FB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461458-8E36-4C87-B883-BB91287CE7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0950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D481B6-C5AA-AD1C-C2C6-53AA359BF1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ABE48A3-206F-9B8B-986A-E016F4789CC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D506690-5A38-8370-110B-8E9B2ED4BC2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929F5B3-4746-A034-59A6-A88710A1FD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7DD39-A264-4C3E-B6B7-C320C3D03F12}" type="datetimeFigureOut">
              <a:rPr lang="fr-FR" smtClean="0"/>
              <a:t>22/04/2026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1F1DDF2-94DE-AE26-1588-6F8CA8A6BD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7C7F75E-7AB7-7CC5-4E53-960EF730E5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461458-8E36-4C87-B883-BB91287CE7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0602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176AAA-3AA1-8022-8909-91B6EB574D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359E6CD-9385-0438-5AC4-E79E0C2FBB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F6F6CBC-2B7E-75F0-145E-8A58DE80CC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0805FE12-CD07-B5C4-4570-4E972CFA4A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16B09135-0324-0E4C-FBC1-80A19AC889B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402F7D90-F8E8-CFD3-5C76-06F6C9BC94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7DD39-A264-4C3E-B6B7-C320C3D03F12}" type="datetimeFigureOut">
              <a:rPr lang="fr-FR" smtClean="0"/>
              <a:t>22/04/2026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CAF0C725-5155-9DC9-26A4-0FB3CC9E52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34B01ABA-9B06-CB8E-FF10-7AED23A4A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461458-8E36-4C87-B883-BB91287CE7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0799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29B226-631D-9460-2E79-BC1EA25D5F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B973214-AE39-6347-A71A-799C99EC09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7DD39-A264-4C3E-B6B7-C320C3D03F12}" type="datetimeFigureOut">
              <a:rPr lang="fr-FR" smtClean="0"/>
              <a:t>22/04/2026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3F310032-57AE-3ECE-32AC-690176E4D5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5A3AF352-32AF-C641-5003-DBF15C0159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461458-8E36-4C87-B883-BB91287CE7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8222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01B9C55-B027-BA11-E016-2F64386236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7DD39-A264-4C3E-B6B7-C320C3D03F12}" type="datetimeFigureOut">
              <a:rPr lang="fr-FR" smtClean="0"/>
              <a:t>22/04/2026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905F2D4F-286E-41B9-388F-D77D65A690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2FA54C7-74AD-CC10-1A18-0324AC49AC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461458-8E36-4C87-B883-BB91287CE7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7911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92EDAE-C390-1EB2-472E-83AF5ACE59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0B5B82B-F664-ADF7-09BB-9F31AD3655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B83EDE7-1D7B-4AC6-E3E6-78EACC5C62A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D3F0400-75CC-0919-A440-D8DCC3FE01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7DD39-A264-4C3E-B6B7-C320C3D03F12}" type="datetimeFigureOut">
              <a:rPr lang="fr-FR" smtClean="0"/>
              <a:t>22/04/2026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3740C5A-D495-D229-17AC-61EDF0CD89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C662950-D314-86A8-D288-EAB372E940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461458-8E36-4C87-B883-BB91287CE7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7081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A8BAB1-DA90-20E5-48F4-FF5697854C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A18C2798-F59C-71C0-938B-D9386474D8B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BA0E296-93A1-BE43-F7AF-8F14736379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243914C-74CD-FC5B-F13C-824AD09193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7DD39-A264-4C3E-B6B7-C320C3D03F12}" type="datetimeFigureOut">
              <a:rPr lang="fr-FR" smtClean="0"/>
              <a:t>22/04/2026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6164C0F-A6F5-D3EC-BBBE-D8CC1604A0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91B219F-28EB-8C7F-B4AE-250F4ADC9A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461458-8E36-4C87-B883-BB91287CE7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4810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77DB9A-5EEA-6834-8611-D58DC565F6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265745A-374D-F806-4C44-77A7C8DDF1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7E1213A-E6A4-45B1-C4CF-17D1F6A816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7DD39-A264-4C3E-B6B7-C320C3D03F12}" type="datetimeFigureOut">
              <a:rPr lang="fr-FR" smtClean="0"/>
              <a:t>22/04/2026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F25BFCF-49BB-4877-9028-2C8BCFC426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7B920B6-0858-5D83-325A-494D688070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461458-8E36-4C87-B883-BB91287CE7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9187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F43F124A-6E9C-079D-4750-486C676EAA6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4308786-6790-E35E-E7FE-2E766F579A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9083EAA-F92C-219C-9FE4-843045FE4E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7DD39-A264-4C3E-B6B7-C320C3D03F12}" type="datetimeFigureOut">
              <a:rPr lang="fr-FR" smtClean="0"/>
              <a:t>22/04/2026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0AB9833-46F3-387A-E32E-20C32FDFF0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447AE00-38A1-57B0-3439-9EBD1E151C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461458-8E36-4C87-B883-BB91287CE7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7736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bg1">
              <a:lumMod val="5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830A27F3-73E8-D8F7-9A4C-E3FB126D3E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F32A246-50E6-9F3A-7623-90EF6A0C86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E4C0583-EA21-F6B1-0B04-3EF732C01DA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077DD39-A264-4C3E-B6B7-C320C3D03F12}" type="datetimeFigureOut">
              <a:rPr lang="fr-FR" smtClean="0"/>
              <a:t>22/04/2026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051A9AE-4453-28BC-D457-3E083C3796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5A8A5B6-881B-184D-2183-858EC437021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2461458-8E36-4C87-B883-BB91287CE7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01697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606E592-940B-583A-AD7F-0218CC07F31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9488" y="115714"/>
            <a:ext cx="4881355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434CBE3-A62A-CA33-CADA-C0B56034DEFA}"/>
              </a:ext>
            </a:extLst>
          </p:cNvPr>
          <p:cNvSpPr txBox="1"/>
          <p:nvPr/>
        </p:nvSpPr>
        <p:spPr>
          <a:xfrm>
            <a:off x="5943599" y="410081"/>
            <a:ext cx="48813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Émile Bernard (peintre)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659D9F4-2A50-907F-413B-B72AA55FABBB}"/>
              </a:ext>
            </a:extLst>
          </p:cNvPr>
          <p:cNvSpPr txBox="1"/>
          <p:nvPr/>
        </p:nvSpPr>
        <p:spPr>
          <a:xfrm>
            <a:off x="5943599" y="810191"/>
            <a:ext cx="6248401" cy="5416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000" b="1" dirty="0">
                <a:solidFill>
                  <a:schemeClr val="bg1"/>
                </a:solidFill>
              </a:rPr>
              <a:t>Biographie</a:t>
            </a:r>
          </a:p>
          <a:p>
            <a:r>
              <a:rPr lang="fr-FR" sz="2000" b="1" dirty="0">
                <a:solidFill>
                  <a:schemeClr val="bg1"/>
                </a:solidFill>
              </a:rPr>
              <a:t>Naissance	</a:t>
            </a:r>
          </a:p>
          <a:p>
            <a:r>
              <a:rPr lang="fr-FR" sz="2000" b="1" dirty="0">
                <a:solidFill>
                  <a:schemeClr val="bg1"/>
                </a:solidFill>
              </a:rPr>
              <a:t>28 avril 1868</a:t>
            </a:r>
          </a:p>
          <a:p>
            <a:r>
              <a:rPr lang="fr-FR" sz="2800" b="1" dirty="0">
                <a:solidFill>
                  <a:schemeClr val="bg1"/>
                </a:solidFill>
              </a:rPr>
              <a:t>Lille</a:t>
            </a:r>
          </a:p>
          <a:p>
            <a:r>
              <a:rPr lang="fr-FR" sz="2000" b="1" dirty="0">
                <a:solidFill>
                  <a:schemeClr val="bg1"/>
                </a:solidFill>
              </a:rPr>
              <a:t>Décès	</a:t>
            </a:r>
          </a:p>
          <a:p>
            <a:r>
              <a:rPr lang="fr-FR" sz="2000" b="1" dirty="0">
                <a:solidFill>
                  <a:schemeClr val="bg1"/>
                </a:solidFill>
              </a:rPr>
              <a:t>16 avril 1941 (à 72 ans)</a:t>
            </a:r>
          </a:p>
          <a:p>
            <a:r>
              <a:rPr lang="fr-FR" sz="2000" b="1" dirty="0">
                <a:solidFill>
                  <a:schemeClr val="bg1"/>
                </a:solidFill>
              </a:rPr>
              <a:t>4e arrondissement de Paris</a:t>
            </a:r>
          </a:p>
          <a:p>
            <a:r>
              <a:rPr lang="fr-FR" sz="2000" b="1" dirty="0">
                <a:solidFill>
                  <a:schemeClr val="bg1"/>
                </a:solidFill>
              </a:rPr>
              <a:t>Sépulture	</a:t>
            </a:r>
          </a:p>
          <a:p>
            <a:r>
              <a:rPr lang="fr-FR" sz="2000" b="1" dirty="0">
                <a:solidFill>
                  <a:schemeClr val="bg1"/>
                </a:solidFill>
              </a:rPr>
              <a:t>Division 43 du cimetière parisien de Pantin (d)</a:t>
            </a:r>
          </a:p>
          <a:p>
            <a:r>
              <a:rPr lang="fr-FR" sz="2000" b="1" dirty="0">
                <a:solidFill>
                  <a:schemeClr val="bg1"/>
                </a:solidFill>
              </a:rPr>
              <a:t>Nom de naissance	</a:t>
            </a:r>
          </a:p>
          <a:p>
            <a:r>
              <a:rPr lang="fr-FR" sz="2000" b="1" dirty="0">
                <a:solidFill>
                  <a:schemeClr val="bg1"/>
                </a:solidFill>
              </a:rPr>
              <a:t>Émile Henri Bernard</a:t>
            </a:r>
          </a:p>
          <a:p>
            <a:r>
              <a:rPr lang="fr-FR" sz="2000" b="1" dirty="0">
                <a:solidFill>
                  <a:schemeClr val="bg1"/>
                </a:solidFill>
              </a:rPr>
              <a:t>Nationalité	</a:t>
            </a:r>
          </a:p>
          <a:p>
            <a:r>
              <a:rPr lang="fr-FR" sz="2000" b="1" dirty="0">
                <a:solidFill>
                  <a:schemeClr val="bg1"/>
                </a:solidFill>
              </a:rPr>
              <a:t>Drapeau de la France Français</a:t>
            </a:r>
          </a:p>
          <a:p>
            <a:r>
              <a:rPr lang="fr-FR" sz="2000" b="1" dirty="0">
                <a:solidFill>
                  <a:schemeClr val="bg1"/>
                </a:solidFill>
              </a:rPr>
              <a:t>Domicile	</a:t>
            </a:r>
          </a:p>
          <a:p>
            <a:r>
              <a:rPr lang="fr-FR" sz="2000" b="1" dirty="0">
                <a:solidFill>
                  <a:schemeClr val="bg1"/>
                </a:solidFill>
              </a:rPr>
              <a:t>Hôtel Le Charron (à partir de 1926)</a:t>
            </a:r>
          </a:p>
          <a:p>
            <a:r>
              <a:rPr lang="fr-FR" sz="2000" b="1" dirty="0">
                <a:solidFill>
                  <a:schemeClr val="bg1"/>
                </a:solidFill>
              </a:rPr>
              <a:t>'activité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E97AC505-6BA6-B8FD-5882-4D2455FC0FA2}"/>
              </a:ext>
            </a:extLst>
          </p:cNvPr>
          <p:cNvSpPr txBox="1"/>
          <p:nvPr/>
        </p:nvSpPr>
        <p:spPr>
          <a:xfrm>
            <a:off x="5736770" y="6227059"/>
            <a:ext cx="6662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Cliquez Gauche PPS En Manuel Merci</a:t>
            </a:r>
          </a:p>
        </p:txBody>
      </p:sp>
    </p:spTree>
    <p:extLst>
      <p:ext uri="{BB962C8B-B14F-4D97-AF65-F5344CB8AC3E}">
        <p14:creationId xmlns:p14="http://schemas.microsoft.com/office/powerpoint/2010/main" val="655341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  <p:sndAc>
          <p:stSnd loop="1">
            <p:snd r:embed="rId2" name="Richard Clayderman - Love Story.wav"/>
          </p:stSnd>
        </p:sndAc>
      </p:transition>
    </mc:Choice>
    <mc:Fallback xmlns="">
      <p:transition spd="slow">
        <p:fade/>
        <p:sndAc>
          <p:stSnd loop="1">
            <p:snd r:embed="rId4" name="Richard Clayderman - Love Story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00BC4B-110E-590B-1781-EB3C6C8C4C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08B683C7-871F-AF4A-6CDD-9DDDBBACF17E}"/>
              </a:ext>
            </a:extLst>
          </p:cNvPr>
          <p:cNvSpPr txBox="1"/>
          <p:nvPr/>
        </p:nvSpPr>
        <p:spPr>
          <a:xfrm>
            <a:off x="155944" y="151179"/>
            <a:ext cx="11844670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Émile Henri Bernard naît à Lille le 28 avril 1868[1]. Il est le fils d'Émile Ernest Bernard, marchand d'étoffes, et d'Héloïse, née Bodin. Sa grand-mère maternelle, Sophie Bodin-Lallement, dirige une blanchisserie. En 1870, la famille fuit à cause de la guerre et s'installe près de Rouen. Sa sœur Madeleine Sophie Héloïse Bernard naît le 14 février 1871. La famille déménage à Paris en 1878, où son père dirige la branche parisienne d'une compagnie textile. Le jeune Émile prend des cours de dessin à l’école des Arts décoratifs. En 1881, il entre au collège de Sainte-Barbe à Fontenay-aux-Roses, où il étudie durant trois ans.</a:t>
            </a:r>
          </a:p>
          <a:p>
            <a:endParaRPr lang="fr-FR" sz="2800" b="1">
              <a:solidFill>
                <a:schemeClr val="bg1"/>
              </a:solidFill>
            </a:endParaRPr>
          </a:p>
          <a:p>
            <a:r>
              <a:rPr lang="fr-FR" sz="2800" b="1">
                <a:solidFill>
                  <a:schemeClr val="bg1"/>
                </a:solidFill>
              </a:rPr>
              <a:t>En 1884, par l'intermédiaire du peintre russe, Michail de Wylie (1838-1910), un ami de la famille, il entre à 16 ans dans l'atelier de peinture de Fernand Cormon, où il se lie notamment avec Louis Anquetin et Henri de Toulouse-Lautrec. Les deux peintres l'emmènent au musée du Louvre mais aussi dans les cabarets de Montmartre.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4381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EB835E-8807-38B9-A930-D31944D63A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26C936B-68C8-C759-6FFD-927FDEB2BC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7622" y="279000"/>
            <a:ext cx="8795812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C235E6B-252A-3885-E787-DC17701D52B3}"/>
              </a:ext>
            </a:extLst>
          </p:cNvPr>
          <p:cNvSpPr txBox="1"/>
          <p:nvPr/>
        </p:nvSpPr>
        <p:spPr>
          <a:xfrm>
            <a:off x="380999" y="2364117"/>
            <a:ext cx="263662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Cimetière parisien de Pantin dans la 43e division</a:t>
            </a:r>
          </a:p>
        </p:txBody>
      </p:sp>
    </p:spTree>
    <p:extLst>
      <p:ext uri="{BB962C8B-B14F-4D97-AF65-F5344CB8AC3E}">
        <p14:creationId xmlns:p14="http://schemas.microsoft.com/office/powerpoint/2010/main" val="4143212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DE4B22-5271-2963-8225-FE712F2743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BD87E72-9B41-2957-6D30-D51508B26DB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5218" y="191914"/>
            <a:ext cx="5209298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DC61A1E-1F7C-14E2-DAFF-D6E9DE49C0C3}"/>
              </a:ext>
            </a:extLst>
          </p:cNvPr>
          <p:cNvSpPr txBox="1"/>
          <p:nvPr/>
        </p:nvSpPr>
        <p:spPr>
          <a:xfrm>
            <a:off x="8034516" y="2623457"/>
            <a:ext cx="41574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chemeClr val="bg1"/>
                </a:solidFill>
              </a:rPr>
              <a:t>Henri_de_Toulouse</a:t>
            </a:r>
            <a:r>
              <a:rPr lang="fr-FR" sz="2400" b="1" dirty="0">
                <a:solidFill>
                  <a:schemeClr val="bg1"/>
                </a:solidFill>
              </a:rPr>
              <a:t>-Lautrec_-_Portrait_de_Émile_Bernard</a:t>
            </a:r>
          </a:p>
        </p:txBody>
      </p:sp>
    </p:spTree>
    <p:extLst>
      <p:ext uri="{BB962C8B-B14F-4D97-AF65-F5344CB8AC3E}">
        <p14:creationId xmlns:p14="http://schemas.microsoft.com/office/powerpoint/2010/main" val="160324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D9DCD6-101D-9029-2A82-107BEFBB98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735A056-78B4-EF41-974C-F4FE44145AF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62788" y="279000"/>
            <a:ext cx="7571829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5DD3775-3082-631D-5A86-8478EEC2F270}"/>
              </a:ext>
            </a:extLst>
          </p:cNvPr>
          <p:cNvSpPr txBox="1"/>
          <p:nvPr/>
        </p:nvSpPr>
        <p:spPr>
          <a:xfrm>
            <a:off x="1279887" y="2307771"/>
            <a:ext cx="327678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Pot de grès aux pommes, 1887 musées d'Orsay.</a:t>
            </a:r>
          </a:p>
        </p:txBody>
      </p:sp>
    </p:spTree>
    <p:extLst>
      <p:ext uri="{BB962C8B-B14F-4D97-AF65-F5344CB8AC3E}">
        <p14:creationId xmlns:p14="http://schemas.microsoft.com/office/powerpoint/2010/main" val="2833080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461F32-6648-9530-13EE-5F967E1738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97C5CCB-ADA9-6BA6-5E87-9D0B0F01667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2367" y="279000"/>
            <a:ext cx="7859624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9708457-2B07-6C15-8E76-32C3AA03A59F}"/>
              </a:ext>
            </a:extLst>
          </p:cNvPr>
          <p:cNvSpPr txBox="1"/>
          <p:nvPr/>
        </p:nvSpPr>
        <p:spPr>
          <a:xfrm>
            <a:off x="8425543" y="1763486"/>
            <a:ext cx="357051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Paul Gauguin Autoportrait avec portrait de Bernard, 1888 Amsterdam, musée Van Gogh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028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3BB2D9-EA4F-2297-B59C-464E32E38E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3FB251A-D5C6-EBBE-6D4C-1CA1935625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4142" y="279000"/>
            <a:ext cx="8871299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9DE003B-FEA2-E598-AF2E-5A0BA8AE5C15}"/>
              </a:ext>
            </a:extLst>
          </p:cNvPr>
          <p:cNvSpPr txBox="1"/>
          <p:nvPr/>
        </p:nvSpPr>
        <p:spPr>
          <a:xfrm>
            <a:off x="496559" y="1698172"/>
            <a:ext cx="269491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Deux Bretonnes dans un pré (1886), Amsterdam, musée Van-Gogh.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9022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926C0A-CD64-3F67-6A25-065CA8AF42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8FF39BF-8336-4EB9-A655-F0490BF5665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4176" y="279000"/>
            <a:ext cx="767253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923792C-D7C9-0363-BF0B-F02D9E6C68F3}"/>
              </a:ext>
            </a:extLst>
          </p:cNvPr>
          <p:cNvSpPr txBox="1"/>
          <p:nvPr/>
        </p:nvSpPr>
        <p:spPr>
          <a:xfrm>
            <a:off x="8112020" y="2460171"/>
            <a:ext cx="390797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Madeleine au Bois d'Amour (1888), Paris, musée d'Orsay.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2583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DF6169-265C-B849-3DC7-762C93E015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2264D54-ACE7-813F-E0BA-CECCB6250B0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4540" y="279000"/>
            <a:ext cx="5202005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2045275-253C-A905-981E-A6D6DE0F51E4}"/>
              </a:ext>
            </a:extLst>
          </p:cNvPr>
          <p:cNvSpPr txBox="1"/>
          <p:nvPr/>
        </p:nvSpPr>
        <p:spPr>
          <a:xfrm>
            <a:off x="142875" y="2472070"/>
            <a:ext cx="322166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La Moisson (1888), 55 × 46 cm, Paris, musée d'Orsay.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8716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E6E61C-3554-FFC8-F01A-C4E4987DB8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E5783DE-BCDF-DCE0-6EE8-BD759FD3CE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822" y="279000"/>
            <a:ext cx="7846973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9F18774-CB0E-03EC-2560-113D53215D32}"/>
              </a:ext>
            </a:extLst>
          </p:cNvPr>
          <p:cNvSpPr txBox="1"/>
          <p:nvPr/>
        </p:nvSpPr>
        <p:spPr>
          <a:xfrm>
            <a:off x="8348773" y="2339163"/>
            <a:ext cx="344140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Les Moissonneurs (1888), Collection privée.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749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B35496-87E9-019C-89A2-8703D79487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E807F09-71B4-B9F8-A960-DFBD179C584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9369" y="279000"/>
            <a:ext cx="7999999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F9BD544-7740-97D7-DC9D-B1579291C9B4}"/>
              </a:ext>
            </a:extLst>
          </p:cNvPr>
          <p:cNvSpPr txBox="1"/>
          <p:nvPr/>
        </p:nvSpPr>
        <p:spPr>
          <a:xfrm>
            <a:off x="765544" y="2849526"/>
            <a:ext cx="341305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Le Pardon (1888), Paris, musée d'Orsay.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3893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091962-5F6D-8C96-F5AE-55007DAC0E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7C25AFF-8049-D531-EAAE-A30D11E9CA5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929" y="279000"/>
            <a:ext cx="805594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9700B6A-3077-979C-1A87-E6E4E54145B2}"/>
              </a:ext>
            </a:extLst>
          </p:cNvPr>
          <p:cNvSpPr txBox="1"/>
          <p:nvPr/>
        </p:nvSpPr>
        <p:spPr>
          <a:xfrm>
            <a:off x="8537944" y="1499191"/>
            <a:ext cx="3327991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>
                <a:solidFill>
                  <a:schemeClr val="bg1"/>
                </a:solidFill>
              </a:rPr>
              <a:t>Vincent van Gogh, Le Pardon. Les Bretonnes dans la prairie (1888), d'après Émile Bernard, Galerie d'art moderne de Milan.</a:t>
            </a:r>
            <a:endParaRPr lang="fr-FR" sz="2800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3844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B240C0-6A50-3F7D-040E-6C6400EFB8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63B9C32-C849-7DDC-5E38-78501DFFAB8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6000" y="279000"/>
            <a:ext cx="5040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5606D02-4644-983E-1D17-C84234EF72C2}"/>
              </a:ext>
            </a:extLst>
          </p:cNvPr>
          <p:cNvSpPr txBox="1"/>
          <p:nvPr/>
        </p:nvSpPr>
        <p:spPr>
          <a:xfrm>
            <a:off x="855920" y="1786270"/>
            <a:ext cx="257839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Baigneuses à la vache rouge (1889, daté 1887), Paris, musée d'Orsay.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5179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C27D66-3353-AE3F-4B39-C881E09BB4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ABD2B26-8A2E-49EF-CDB9-0C798C34578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6369" y="279000"/>
            <a:ext cx="456225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7D75788-480D-825A-0914-824B211D33C0}"/>
              </a:ext>
            </a:extLst>
          </p:cNvPr>
          <p:cNvSpPr txBox="1"/>
          <p:nvPr/>
        </p:nvSpPr>
        <p:spPr>
          <a:xfrm>
            <a:off x="8261498" y="2296632"/>
            <a:ext cx="359380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Autoportrait symbolique, 1891 Paris, musée d'Orsay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8961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8702A1-C467-9C71-6818-D21345CC57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7EC9D84-9637-B486-E78F-651E58AC9F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4717" y="279000"/>
            <a:ext cx="8233445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3583730-A468-890F-D2ED-CFC3DCDB09E3}"/>
              </a:ext>
            </a:extLst>
          </p:cNvPr>
          <p:cNvSpPr txBox="1"/>
          <p:nvPr/>
        </p:nvSpPr>
        <p:spPr>
          <a:xfrm>
            <a:off x="291819" y="2317898"/>
            <a:ext cx="325356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La Mer sauvage, Saint-Briac, 1891 musée des Beaux-Arts de Brest</a:t>
            </a:r>
          </a:p>
        </p:txBody>
      </p:sp>
    </p:spTree>
    <p:extLst>
      <p:ext uri="{BB962C8B-B14F-4D97-AF65-F5344CB8AC3E}">
        <p14:creationId xmlns:p14="http://schemas.microsoft.com/office/powerpoint/2010/main" val="1280908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063E22-6EE7-1BA5-D9EC-3AE62061EA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0F6D732-A740-37FE-A9DE-23AFF95730B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251" y="279000"/>
            <a:ext cx="7821536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F8F23E8-D9A0-B207-B02D-A1FC67207A25}"/>
              </a:ext>
            </a:extLst>
          </p:cNvPr>
          <p:cNvSpPr txBox="1"/>
          <p:nvPr/>
        </p:nvSpPr>
        <p:spPr>
          <a:xfrm>
            <a:off x="8288787" y="2094613"/>
            <a:ext cx="350874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Les Bretonnes aux ombrelles, 1892 Paris, musée d'Orsay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3791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7F2495-51A9-782E-1D4E-364C8C8394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96F4BAF-E58E-7A47-2910-4DA30DC5C0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7071" y="279000"/>
            <a:ext cx="5271001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1AA5AAC-6A4C-0959-206A-4EFD75BB7B79}"/>
              </a:ext>
            </a:extLst>
          </p:cNvPr>
          <p:cNvSpPr txBox="1"/>
          <p:nvPr/>
        </p:nvSpPr>
        <p:spPr>
          <a:xfrm>
            <a:off x="765544" y="2317898"/>
            <a:ext cx="259434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Autoportrait, 1890 musées des Beaux-Arts de Brest.</a:t>
            </a:r>
          </a:p>
        </p:txBody>
      </p:sp>
    </p:spTree>
    <p:extLst>
      <p:ext uri="{BB962C8B-B14F-4D97-AF65-F5344CB8AC3E}">
        <p14:creationId xmlns:p14="http://schemas.microsoft.com/office/powerpoint/2010/main" val="4240024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5CBC16-7F7C-FE22-16A9-5CB858178F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AC1815E-01B8-D683-58E6-F7CF977C7D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2480" y="279000"/>
            <a:ext cx="5058954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9F1B9BB-FCA7-13C7-C043-04039BB9D47D}"/>
              </a:ext>
            </a:extLst>
          </p:cNvPr>
          <p:cNvSpPr txBox="1"/>
          <p:nvPr/>
        </p:nvSpPr>
        <p:spPr>
          <a:xfrm>
            <a:off x="8601739" y="1818168"/>
            <a:ext cx="306217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Portrait de l'artiste au turban jaune (1894), musée des Beaux-Arts de Quimper.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2192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39B121-DECB-F06D-03C3-B830843D5A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397760D-BC92-8F54-7327-CB024CA504F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4652" y="279000"/>
            <a:ext cx="4619615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5A85627-D86B-BB85-36CF-B53A23E45C77}"/>
              </a:ext>
            </a:extLst>
          </p:cNvPr>
          <p:cNvSpPr txBox="1"/>
          <p:nvPr/>
        </p:nvSpPr>
        <p:spPr>
          <a:xfrm>
            <a:off x="510363" y="1648047"/>
            <a:ext cx="308344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Abyssine en robe de soie (1895), Boulogne-Billancourt, musée des Années Trente.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3498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3CC12F-99EE-AA62-E49B-38DE443343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A386C08-3ECA-E31E-2DB7-CBD51B60FF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9477" y="279000"/>
            <a:ext cx="47628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DC1AF91-DB4E-B0C2-CB69-A9ABB8EAF26C}"/>
              </a:ext>
            </a:extLst>
          </p:cNvPr>
          <p:cNvSpPr txBox="1"/>
          <p:nvPr/>
        </p:nvSpPr>
        <p:spPr>
          <a:xfrm>
            <a:off x="8272130" y="2200940"/>
            <a:ext cx="356899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L'Africaine (1895), Essen, musée Folkwang.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9298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67613F-68E5-11B9-5193-740C0FEE7A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3172B8D-7C80-9D34-E5B5-AB0E0B2BD18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2359" y="279000"/>
            <a:ext cx="8104516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1C42354-E5B9-9587-417C-798848F401E5}"/>
              </a:ext>
            </a:extLst>
          </p:cNvPr>
          <p:cNvSpPr txBox="1"/>
          <p:nvPr/>
        </p:nvSpPr>
        <p:spPr>
          <a:xfrm>
            <a:off x="478465" y="2392326"/>
            <a:ext cx="316850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Femmes au bord du Nil (1900), palais des Beaux-Arts de Lille.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6163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85F173-9F25-5BEA-9539-580FA7C541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33B3BA5-C6BB-45C0-E5D9-7026D2E3D75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9494" y="279000"/>
            <a:ext cx="8203463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DC8BC6C-1274-F47B-42FC-456A8B4538C9}"/>
              </a:ext>
            </a:extLst>
          </p:cNvPr>
          <p:cNvSpPr txBox="1"/>
          <p:nvPr/>
        </p:nvSpPr>
        <p:spPr>
          <a:xfrm>
            <a:off x="8867553" y="2381693"/>
            <a:ext cx="305154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La Fumeuse de haschisch (1900), Paris, musée d'Orsay.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8381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6FB6B8-4E6A-AD1A-20CA-67AAF0ED73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A7CBC28-AE18-B87C-E67C-65161305B5F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6380" y="279000"/>
            <a:ext cx="506109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EB44E7A-B83E-48D4-A6C3-C5017FBF71EC}"/>
              </a:ext>
            </a:extLst>
          </p:cNvPr>
          <p:cNvSpPr txBox="1"/>
          <p:nvPr/>
        </p:nvSpPr>
        <p:spPr>
          <a:xfrm>
            <a:off x="481162" y="2430414"/>
            <a:ext cx="324293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Bords du Nil à Marg, musée des Beaux-Arts de Narbonne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5536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2ABB41-7AC2-5C2E-A7BC-C791FA2062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2834347-B320-8617-CCF9-5B78F4D0BAD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5170" y="279000"/>
            <a:ext cx="3708151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36FB052-5BA0-F83F-8B10-1966F2AA2199}"/>
              </a:ext>
            </a:extLst>
          </p:cNvPr>
          <p:cNvSpPr txBox="1"/>
          <p:nvPr/>
        </p:nvSpPr>
        <p:spPr>
          <a:xfrm>
            <a:off x="7974419" y="2200940"/>
            <a:ext cx="350874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Femmes fellahs au bain, musée des Beaux-Arts de Reims.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7470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0E5FBC-8CBD-4CA6-6959-95E72BA5A8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33D8AB2-1C1E-98C8-FCCC-9585D5BAA4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9670" y="279000"/>
            <a:ext cx="8126089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C58FC95-E3B3-D46E-37A7-DB5513A7905F}"/>
              </a:ext>
            </a:extLst>
          </p:cNvPr>
          <p:cNvSpPr txBox="1"/>
          <p:nvPr/>
        </p:nvSpPr>
        <p:spPr>
          <a:xfrm>
            <a:off x="466241" y="2158409"/>
            <a:ext cx="325356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Après le bain ou Les Nymphes (1908), palais des Beaux-Arts de Lille.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9287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8FC1E3-40B5-5629-6388-D7CB8412F6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2F27FD6-7748-A611-66B4-B43A5B492E1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4612" y="297000"/>
            <a:ext cx="4286202" cy="6264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B4DF986-D6DC-844E-8C24-211EEDA5E142}"/>
              </a:ext>
            </a:extLst>
          </p:cNvPr>
          <p:cNvSpPr txBox="1"/>
          <p:nvPr/>
        </p:nvSpPr>
        <p:spPr>
          <a:xfrm>
            <a:off x="8059478" y="2041452"/>
            <a:ext cx="337052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Portrait d'</a:t>
            </a:r>
            <a:r>
              <a:rPr lang="fr-FR" sz="2800" b="1" dirty="0" err="1">
                <a:solidFill>
                  <a:schemeClr val="bg1"/>
                </a:solidFill>
              </a:rPr>
              <a:t>Armène</a:t>
            </a:r>
            <a:r>
              <a:rPr lang="fr-FR" sz="2800" b="1" dirty="0">
                <a:solidFill>
                  <a:schemeClr val="bg1"/>
                </a:solidFill>
              </a:rPr>
              <a:t> </a:t>
            </a:r>
            <a:r>
              <a:rPr lang="fr-FR" sz="2800" b="1" dirty="0" err="1">
                <a:solidFill>
                  <a:schemeClr val="bg1"/>
                </a:solidFill>
              </a:rPr>
              <a:t>Ohanian</a:t>
            </a:r>
            <a:r>
              <a:rPr lang="fr-FR" sz="2800" b="1" dirty="0">
                <a:solidFill>
                  <a:schemeClr val="bg1"/>
                </a:solidFill>
              </a:rPr>
              <a:t>, 1913, localisation inconnue.</a:t>
            </a:r>
          </a:p>
        </p:txBody>
      </p:sp>
    </p:spTree>
    <p:extLst>
      <p:ext uri="{BB962C8B-B14F-4D97-AF65-F5344CB8AC3E}">
        <p14:creationId xmlns:p14="http://schemas.microsoft.com/office/powerpoint/2010/main" val="3489202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48FDB2-51B5-DC9E-4352-47492B3E8F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10142DB-D682-E6AC-CE25-D221C3CBF3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14686" y="279000"/>
            <a:ext cx="5004439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7B02E3E-53BC-ADC3-FD94-5EC58FFD89D3}"/>
              </a:ext>
            </a:extLst>
          </p:cNvPr>
          <p:cNvSpPr txBox="1"/>
          <p:nvPr/>
        </p:nvSpPr>
        <p:spPr>
          <a:xfrm>
            <a:off x="299347" y="2474893"/>
            <a:ext cx="313660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Ambroise-Vollard-Émile-Bernard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5694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1F529F-6232-C804-D618-DC19E07C4E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10320871-421E-E61A-A4DC-6CEA9377BD3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8463" y="279000"/>
            <a:ext cx="4341889" cy="630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308AED2-5CCE-B5CD-8B7E-560E3EF40507}"/>
              </a:ext>
            </a:extLst>
          </p:cNvPr>
          <p:cNvSpPr txBox="1"/>
          <p:nvPr/>
        </p:nvSpPr>
        <p:spPr>
          <a:xfrm>
            <a:off x="8346558" y="2381693"/>
            <a:ext cx="356190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Le Juif errant, 1928, bois gravé.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5098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299EFA-5ADC-5D44-4E5C-4378F68CF7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BF178E2-475D-4F70-B7A9-7C438FEEA1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4303" y="297000"/>
            <a:ext cx="7875423" cy="6264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D815271-C537-1C34-6842-5EA696FA5368}"/>
              </a:ext>
            </a:extLst>
          </p:cNvPr>
          <p:cNvSpPr txBox="1"/>
          <p:nvPr/>
        </p:nvSpPr>
        <p:spPr>
          <a:xfrm>
            <a:off x="382772" y="2434856"/>
            <a:ext cx="299838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Plaque commémorative au 15, quai de Bourbon à Paris.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3832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2A8890-2312-D7BA-00C7-2E22E2C118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B6A995A-6957-30FF-81ED-7E09EEA790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1792" y="279000"/>
            <a:ext cx="7663747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E1284B2-006F-4555-22DE-1FB7A5509B3E}"/>
              </a:ext>
            </a:extLst>
          </p:cNvPr>
          <p:cNvSpPr txBox="1"/>
          <p:nvPr/>
        </p:nvSpPr>
        <p:spPr>
          <a:xfrm>
            <a:off x="8113240" y="2360427"/>
            <a:ext cx="36576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emile-bernard-jeune-fille-sur-la-colline-1904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2114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45EC5F-B5F3-E8FA-9FD8-2DD18E9C1B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46EF3A7-9376-BE38-5FC0-C1D1060DFB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0091" y="2768895"/>
            <a:ext cx="3714750" cy="4191000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1A42A3EC-1F98-4658-B520-40273EB462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7250" y="-123160"/>
            <a:ext cx="3714750" cy="4191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82CC1ED-DA9E-0C57-3401-D633703B3DF6}"/>
              </a:ext>
            </a:extLst>
          </p:cNvPr>
          <p:cNvSpPr txBox="1"/>
          <p:nvPr/>
        </p:nvSpPr>
        <p:spPr>
          <a:xfrm>
            <a:off x="1222744" y="393405"/>
            <a:ext cx="82827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A Présenté Le Peintre Emile Bernard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86E75C72-7DFC-788E-B835-E23577998F8B}"/>
              </a:ext>
            </a:extLst>
          </p:cNvPr>
          <p:cNvSpPr txBox="1"/>
          <p:nvPr/>
        </p:nvSpPr>
        <p:spPr>
          <a:xfrm>
            <a:off x="3416595" y="2245675"/>
            <a:ext cx="53588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93AD3919-ACAD-DAC9-E1D2-D4826EE14F6A}"/>
              </a:ext>
            </a:extLst>
          </p:cNvPr>
          <p:cNvSpPr txBox="1"/>
          <p:nvPr/>
        </p:nvSpPr>
        <p:spPr>
          <a:xfrm>
            <a:off x="5677786" y="5120227"/>
            <a:ext cx="42104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434348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585</Words>
  <Application>Microsoft Office PowerPoint</Application>
  <PresentationFormat>Grand écran</PresentationFormat>
  <Paragraphs>53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3</cp:revision>
  <dcterms:created xsi:type="dcterms:W3CDTF">2026-04-21T14:11:58Z</dcterms:created>
  <dcterms:modified xsi:type="dcterms:W3CDTF">2026-04-22T03:59:02Z</dcterms:modified>
</cp:coreProperties>
</file>