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409" r:id="rId2"/>
    <p:sldId id="410" r:id="rId3"/>
    <p:sldId id="411" r:id="rId4"/>
    <p:sldId id="416" r:id="rId5"/>
    <p:sldId id="391" r:id="rId6"/>
    <p:sldId id="407" r:id="rId7"/>
    <p:sldId id="440" r:id="rId8"/>
    <p:sldId id="441" r:id="rId9"/>
    <p:sldId id="457" r:id="rId10"/>
    <p:sldId id="379" r:id="rId11"/>
    <p:sldId id="404" r:id="rId12"/>
    <p:sldId id="403" r:id="rId13"/>
    <p:sldId id="384" r:id="rId14"/>
    <p:sldId id="402" r:id="rId15"/>
    <p:sldId id="385" r:id="rId16"/>
    <p:sldId id="401" r:id="rId17"/>
    <p:sldId id="458" r:id="rId18"/>
    <p:sldId id="413" r:id="rId19"/>
    <p:sldId id="415" r:id="rId20"/>
    <p:sldId id="412" r:id="rId21"/>
    <p:sldId id="414" r:id="rId22"/>
    <p:sldId id="417" r:id="rId23"/>
    <p:sldId id="418" r:id="rId24"/>
    <p:sldId id="420" r:id="rId25"/>
    <p:sldId id="421" r:id="rId26"/>
    <p:sldId id="422" r:id="rId27"/>
    <p:sldId id="419" r:id="rId28"/>
    <p:sldId id="423" r:id="rId29"/>
    <p:sldId id="426" r:id="rId30"/>
    <p:sldId id="427" r:id="rId31"/>
    <p:sldId id="428" r:id="rId32"/>
    <p:sldId id="429" r:id="rId33"/>
    <p:sldId id="431" r:id="rId34"/>
    <p:sldId id="430" r:id="rId35"/>
    <p:sldId id="425" r:id="rId36"/>
    <p:sldId id="424" r:id="rId37"/>
    <p:sldId id="432" r:id="rId38"/>
    <p:sldId id="433" r:id="rId39"/>
    <p:sldId id="434" r:id="rId40"/>
    <p:sldId id="435" r:id="rId41"/>
    <p:sldId id="392" r:id="rId42"/>
    <p:sldId id="349" r:id="rId43"/>
    <p:sldId id="360" r:id="rId44"/>
    <p:sldId id="374" r:id="rId45"/>
    <p:sldId id="350" r:id="rId46"/>
    <p:sldId id="375" r:id="rId47"/>
    <p:sldId id="351" r:id="rId48"/>
    <p:sldId id="354" r:id="rId49"/>
    <p:sldId id="355" r:id="rId50"/>
    <p:sldId id="356" r:id="rId51"/>
    <p:sldId id="357" r:id="rId52"/>
    <p:sldId id="359" r:id="rId53"/>
    <p:sldId id="370" r:id="rId54"/>
    <p:sldId id="371" r:id="rId55"/>
    <p:sldId id="439" r:id="rId56"/>
    <p:sldId id="437" r:id="rId57"/>
    <p:sldId id="438" r:id="rId58"/>
    <p:sldId id="376" r:id="rId59"/>
    <p:sldId id="368" r:id="rId60"/>
    <p:sldId id="442" r:id="rId61"/>
    <p:sldId id="361" r:id="rId62"/>
    <p:sldId id="377" r:id="rId63"/>
    <p:sldId id="365" r:id="rId64"/>
    <p:sldId id="366" r:id="rId65"/>
    <p:sldId id="395" r:id="rId66"/>
    <p:sldId id="443" r:id="rId67"/>
    <p:sldId id="444" r:id="rId68"/>
    <p:sldId id="447" r:id="rId69"/>
    <p:sldId id="449" r:id="rId70"/>
    <p:sldId id="448" r:id="rId71"/>
    <p:sldId id="445" r:id="rId72"/>
    <p:sldId id="446" r:id="rId73"/>
    <p:sldId id="450" r:id="rId74"/>
    <p:sldId id="451" r:id="rId75"/>
    <p:sldId id="456" r:id="rId76"/>
    <p:sldId id="452" r:id="rId77"/>
    <p:sldId id="453" r:id="rId78"/>
    <p:sldId id="454" r:id="rId79"/>
    <p:sldId id="408" r:id="rId80"/>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wumyv1Eh9unb6Wm8FvtJKQ==" hashData="Xo5+DeqSV8YtrxbFyPRGMGfOXk8R704CcUirgPHxUWMLYZNgCZQA8Ma5J71weZ5C200urB/2vug74NeEBMe+/w=="/>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4" d="100"/>
          <a:sy n="114" d="100"/>
        </p:scale>
        <p:origin x="152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tableStyles" Target="tableStyle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E9150BCA-0E72-44D6-9DEF-A759D045AC72}" type="datetimeFigureOut">
              <a:rPr lang="fr-FR" smtClean="0"/>
              <a:pPr/>
              <a:t>22/04/2026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390D1DD-3A38-48AC-B4D3-A38E905C648E}" type="slidenum">
              <a:rPr lang="fr-FR" smtClean="0"/>
              <a:pPr/>
              <a:t>‹N°›</a:t>
            </a:fld>
            <a:endParaRPr lang="fr-FR"/>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9150BCA-0E72-44D6-9DEF-A759D045AC72}" type="datetimeFigureOut">
              <a:rPr lang="fr-FR" smtClean="0"/>
              <a:pPr/>
              <a:t>22/04/2026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390D1DD-3A38-48AC-B4D3-A38E905C648E}" type="slidenum">
              <a:rPr lang="fr-FR" smtClean="0"/>
              <a:pPr/>
              <a:t>‹N°›</a:t>
            </a:fld>
            <a:endParaRPr lang="fr-FR"/>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E9150BCA-0E72-44D6-9DEF-A759D045AC72}" type="datetimeFigureOut">
              <a:rPr lang="fr-FR" smtClean="0"/>
              <a:pPr/>
              <a:t>22/04/2026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390D1DD-3A38-48AC-B4D3-A38E905C648E}" type="slidenum">
              <a:rPr lang="fr-FR" smtClean="0"/>
              <a:pPr/>
              <a:t>‹N°›</a:t>
            </a:fld>
            <a:endParaRPr lang="fr-FR"/>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E9150BCA-0E72-44D6-9DEF-A759D045AC72}" type="datetimeFigureOut">
              <a:rPr lang="fr-FR" smtClean="0"/>
              <a:pPr/>
              <a:t>22/04/2026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390D1DD-3A38-48AC-B4D3-A38E905C648E}" type="slidenum">
              <a:rPr lang="fr-FR" smtClean="0"/>
              <a:pPr/>
              <a:t>‹N°›</a:t>
            </a:fld>
            <a:endParaRPr lang="fr-FR"/>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9150BCA-0E72-44D6-9DEF-A759D045AC72}" type="datetimeFigureOut">
              <a:rPr lang="fr-FR" smtClean="0"/>
              <a:pPr/>
              <a:t>22/04/2026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F390D1DD-3A38-48AC-B4D3-A38E905C648E}" type="slidenum">
              <a:rPr lang="fr-FR" smtClean="0"/>
              <a:pPr/>
              <a:t>‹N°›</a:t>
            </a:fld>
            <a:endParaRPr lang="fr-FR"/>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E9150BCA-0E72-44D6-9DEF-A759D045AC72}" type="datetimeFigureOut">
              <a:rPr lang="fr-FR" smtClean="0"/>
              <a:pPr/>
              <a:t>22/04/2026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F390D1DD-3A38-48AC-B4D3-A38E905C648E}" type="slidenum">
              <a:rPr lang="fr-FR" smtClean="0"/>
              <a:pPr/>
              <a:t>‹N°›</a:t>
            </a:fld>
            <a:endParaRPr lang="fr-FR"/>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E9150BCA-0E72-44D6-9DEF-A759D045AC72}" type="datetimeFigureOut">
              <a:rPr lang="fr-FR" smtClean="0"/>
              <a:pPr/>
              <a:t>22/04/2026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F390D1DD-3A38-48AC-B4D3-A38E905C648E}" type="slidenum">
              <a:rPr lang="fr-FR" smtClean="0"/>
              <a:pPr/>
              <a:t>‹N°›</a:t>
            </a:fld>
            <a:endParaRPr lang="fr-FR"/>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E9150BCA-0E72-44D6-9DEF-A759D045AC72}" type="datetimeFigureOut">
              <a:rPr lang="fr-FR" smtClean="0"/>
              <a:pPr/>
              <a:t>22/04/2026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390D1DD-3A38-48AC-B4D3-A38E905C648E}" type="slidenum">
              <a:rPr lang="fr-FR" smtClean="0"/>
              <a:pPr/>
              <a:t>‹N°›</a:t>
            </a:fld>
            <a:endParaRPr lang="fr-FR"/>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E9150BCA-0E72-44D6-9DEF-A759D045AC72}" type="datetimeFigureOut">
              <a:rPr lang="fr-FR" smtClean="0"/>
              <a:pPr/>
              <a:t>22/04/2026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390D1DD-3A38-48AC-B4D3-A38E905C648E}" type="slidenum">
              <a:rPr lang="fr-FR" smtClean="0"/>
              <a:pPr/>
              <a:t>‹N°›</a:t>
            </a:fld>
            <a:endParaRPr lang="fr-FR"/>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9150BCA-0E72-44D6-9DEF-A759D045AC72}" type="datetimeFigureOut">
              <a:rPr lang="fr-FR" smtClean="0"/>
              <a:pPr/>
              <a:t>22/04/2026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390D1DD-3A38-48AC-B4D3-A38E905C648E}" type="slidenum">
              <a:rPr lang="fr-FR" smtClean="0"/>
              <a:pPr/>
              <a:t>‹N°›</a:t>
            </a:fld>
            <a:endParaRPr lang="fr-FR"/>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9150BCA-0E72-44D6-9DEF-A759D045AC72}" type="datetimeFigureOut">
              <a:rPr lang="fr-FR" smtClean="0"/>
              <a:pPr/>
              <a:t>22/04/2026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390D1DD-3A38-48AC-B4D3-A38E905C648E}" type="slidenum">
              <a:rPr lang="fr-FR" smtClean="0"/>
              <a:pPr/>
              <a:t>‹N°›</a:t>
            </a:fld>
            <a:endParaRPr lang="fr-FR"/>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150BCA-0E72-44D6-9DEF-A759D045AC72}" type="datetimeFigureOut">
              <a:rPr lang="fr-FR" smtClean="0"/>
              <a:pPr/>
              <a:t>22/04/2026</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0D1DD-3A38-48AC-B4D3-A38E905C648E}"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4.gif"/><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hyperlink" Target="https://fr.wikipedia.org/wiki/Grenadier_(militaire)" TargetMode="External"/><Relationship Id="rId2" Type="http://schemas.openxmlformats.org/officeDocument/2006/relationships/hyperlink" Target="https://fr.wikipedia.org/wiki/Garde_champ%C3%AAtre" TargetMode="External"/><Relationship Id="rId1" Type="http://schemas.openxmlformats.org/officeDocument/2006/relationships/slideLayout" Target="../slideLayouts/slideLayout7.xml"/><Relationship Id="rId5" Type="http://schemas.openxmlformats.org/officeDocument/2006/relationships/image" Target="../media/image23.jpeg"/><Relationship Id="rId4" Type="http://schemas.openxmlformats.org/officeDocument/2006/relationships/hyperlink" Target="https://fr.wikipedia.org/wiki/Justice_de_paix_en_France" TargetMode="Externa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 Id="rId5" Type="http://schemas.openxmlformats.org/officeDocument/2006/relationships/image" Target="../media/image28.jpeg"/><Relationship Id="rId4" Type="http://schemas.microsoft.com/office/2007/relationships/hdphoto" Target="../media/hdphoto2.wdp"/></Relationships>
</file>

<file path=ppt/slides/_rels/slide2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g"/><Relationship Id="rId1" Type="http://schemas.openxmlformats.org/officeDocument/2006/relationships/slideLayout" Target="../slideLayouts/slideLayout7.xml"/><Relationship Id="rId4" Type="http://schemas.openxmlformats.org/officeDocument/2006/relationships/hyperlink" Target="https://au-lapin-agile.com/" TargetMode="External"/></Relationships>
</file>

<file path=ppt/slides/_rels/slide2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7.xml"/><Relationship Id="rId4" Type="http://schemas.microsoft.com/office/2007/relationships/hdphoto" Target="../media/hdphoto3.wdp"/></Relationships>
</file>

<file path=ppt/slides/_rels/slide30.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7.xml"/><Relationship Id="rId4" Type="http://schemas.microsoft.com/office/2007/relationships/hdphoto" Target="../media/hdphoto6.wdp"/></Relationships>
</file>

<file path=ppt/slides/_rels/slide3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hyperlink" Target="http://www.unjourdeplusaparis.com/paris-vert/square-recamier-paris" TargetMode="External"/><Relationship Id="rId2" Type="http://schemas.openxmlformats.org/officeDocument/2006/relationships/image" Target="../media/image59.jpeg"/><Relationship Id="rId1" Type="http://schemas.openxmlformats.org/officeDocument/2006/relationships/slideLayout" Target="../slideLayouts/slideLayout7.xml"/><Relationship Id="rId5" Type="http://schemas.openxmlformats.org/officeDocument/2006/relationships/hyperlink" Target="http://www.unjourdeplusaparis.com/paris-culture/le-pantheon-de-paris" TargetMode="External"/><Relationship Id="rId4" Type="http://schemas.openxmlformats.org/officeDocument/2006/relationships/hyperlink" Target="http://www.unjourdeplusaparis.com/paris-culture/musee-de-la-vie-romantique" TargetMode="External"/></Relationships>
</file>

<file path=ppt/slides/_rels/slide44.xml.rels><?xml version="1.0" encoding="UTF-8" standalone="yes"?>
<Relationships xmlns="http://schemas.openxmlformats.org/package/2006/relationships"><Relationship Id="rId3" Type="http://schemas.openxmlformats.org/officeDocument/2006/relationships/hyperlink" Target="http://www.landrucimetieres.fr/spip/spip.php?article796" TargetMode="External"/><Relationship Id="rId2" Type="http://schemas.openxmlformats.org/officeDocument/2006/relationships/image" Target="../media/image60.jpeg"/><Relationship Id="rId1" Type="http://schemas.openxmlformats.org/officeDocument/2006/relationships/slideLayout" Target="../slideLayouts/slideLayout7.xml"/><Relationship Id="rId5" Type="http://schemas.openxmlformats.org/officeDocument/2006/relationships/hyperlink" Target="http://www.landrucimetieres.fr/spip/spip.php?article1150" TargetMode="External"/><Relationship Id="rId4" Type="http://schemas.openxmlformats.org/officeDocument/2006/relationships/hyperlink" Target="http://www.landrucimetieres.fr/spip/spip.php?article91" TargetMode="External"/></Relationships>
</file>

<file path=ppt/slides/_rels/slide45.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8" Type="http://schemas.openxmlformats.org/officeDocument/2006/relationships/hyperlink" Target="http://fr.wikipedia.org/wiki/D%C3%A9cembre_1803" TargetMode="External"/><Relationship Id="rId13" Type="http://schemas.openxmlformats.org/officeDocument/2006/relationships/hyperlink" Target="http://fr.wikipedia.org/wiki/Mars_1869" TargetMode="External"/><Relationship Id="rId3" Type="http://schemas.openxmlformats.org/officeDocument/2006/relationships/hyperlink" Target="http://fr.wikipedia.org/wiki/%C3%89crivain" TargetMode="External"/><Relationship Id="rId7" Type="http://schemas.openxmlformats.org/officeDocument/2006/relationships/hyperlink" Target="http://fr.wikipedia.org/wiki/11_d%C3%A9cembre" TargetMode="External"/><Relationship Id="rId12" Type="http://schemas.openxmlformats.org/officeDocument/2006/relationships/hyperlink" Target="http://fr.wikipedia.org/wiki/8_mars" TargetMode="External"/><Relationship Id="rId2" Type="http://schemas.openxmlformats.org/officeDocument/2006/relationships/hyperlink" Target="http://fr.wikipedia.org/wiki/Compositeur" TargetMode="External"/><Relationship Id="rId16" Type="http://schemas.openxmlformats.org/officeDocument/2006/relationships/image" Target="../media/image63.jpg"/><Relationship Id="rId1" Type="http://schemas.openxmlformats.org/officeDocument/2006/relationships/slideLayout" Target="../slideLayouts/slideLayout7.xml"/><Relationship Id="rId6" Type="http://schemas.openxmlformats.org/officeDocument/2006/relationships/hyperlink" Target="http://fr.wikipedia.org/wiki/Fran%C3%A7ais" TargetMode="External"/><Relationship Id="rId11" Type="http://schemas.openxmlformats.org/officeDocument/2006/relationships/hyperlink" Target="http://fr.wikipedia.org/wiki/Is%C3%A8re_(d%C3%A9partement)" TargetMode="External"/><Relationship Id="rId5" Type="http://schemas.openxmlformats.org/officeDocument/2006/relationships/hyperlink" Target="http://fr.wikipedia.org/wiki/Critique_musicale" TargetMode="External"/><Relationship Id="rId15" Type="http://schemas.openxmlformats.org/officeDocument/2006/relationships/hyperlink" Target="http://fr.wikipedia.org/wiki/Paris" TargetMode="External"/><Relationship Id="rId10" Type="http://schemas.openxmlformats.org/officeDocument/2006/relationships/hyperlink" Target="http://fr.wikipedia.org/wiki/La_C%C3%B4te-Saint-Andr%C3%A9" TargetMode="External"/><Relationship Id="rId4" Type="http://schemas.openxmlformats.org/officeDocument/2006/relationships/hyperlink" Target="http://fr.wikipedia.org/wiki/Chef_d'orchestre" TargetMode="External"/><Relationship Id="rId9" Type="http://schemas.openxmlformats.org/officeDocument/2006/relationships/hyperlink" Target="http://fr.wikipedia.org/wiki/1803_en_musique_classique" TargetMode="External"/><Relationship Id="rId14" Type="http://schemas.openxmlformats.org/officeDocument/2006/relationships/hyperlink" Target="http://fr.wikipedia.org/wiki/1869_en_musique_classique" TargetMode="External"/></Relationships>
</file>

<file path=ppt/slides/_rels/slide48.xml.rels><?xml version="1.0" encoding="UTF-8" standalone="yes"?>
<Relationships xmlns="http://schemas.openxmlformats.org/package/2006/relationships"><Relationship Id="rId8" Type="http://schemas.openxmlformats.org/officeDocument/2006/relationships/hyperlink" Target="http://fr.wikipedia.org/wiki/Avril_1950" TargetMode="External"/><Relationship Id="rId13" Type="http://schemas.openxmlformats.org/officeDocument/2006/relationships/hyperlink" Target="http://fr.wikipedia.org/wiki/Russie" TargetMode="External"/><Relationship Id="rId3" Type="http://schemas.openxmlformats.org/officeDocument/2006/relationships/hyperlink" Target="http://fr.wikipedia.org/wiki/12_mars" TargetMode="External"/><Relationship Id="rId7" Type="http://schemas.openxmlformats.org/officeDocument/2006/relationships/hyperlink" Target="http://fr.wikipedia.org/wiki/8_avril" TargetMode="External"/><Relationship Id="rId12" Type="http://schemas.openxmlformats.org/officeDocument/2006/relationships/hyperlink" Target="http://fr.wikipedia.org/wiki/Chor%C3%A9graphie" TargetMode="External"/><Relationship Id="rId2" Type="http://schemas.openxmlformats.org/officeDocument/2006/relationships/hyperlink" Target="http://fr.wikipedia.org/wiki/Kiev" TargetMode="External"/><Relationship Id="rId1" Type="http://schemas.openxmlformats.org/officeDocument/2006/relationships/slideLayout" Target="../slideLayouts/slideLayout7.xml"/><Relationship Id="rId6" Type="http://schemas.openxmlformats.org/officeDocument/2006/relationships/hyperlink" Target="http://fr.wikipedia.org/wiki/Vaslav_Nijinsky" TargetMode="External"/><Relationship Id="rId11" Type="http://schemas.openxmlformats.org/officeDocument/2006/relationships/hyperlink" Target="http://fr.wikipedia.org/wiki/Danse" TargetMode="External"/><Relationship Id="rId5" Type="http://schemas.openxmlformats.org/officeDocument/2006/relationships/hyperlink" Target="http://fr.wikipedia.org/wiki/1889" TargetMode="External"/><Relationship Id="rId15" Type="http://schemas.openxmlformats.org/officeDocument/2006/relationships/image" Target="../media/image64.jpg"/><Relationship Id="rId10" Type="http://schemas.openxmlformats.org/officeDocument/2006/relationships/hyperlink" Target="http://fr.wikipedia.org/wiki/Londres" TargetMode="External"/><Relationship Id="rId4" Type="http://schemas.openxmlformats.org/officeDocument/2006/relationships/hyperlink" Target="http://fr.wikipedia.org/wiki/Mars_1889" TargetMode="External"/><Relationship Id="rId9" Type="http://schemas.openxmlformats.org/officeDocument/2006/relationships/hyperlink" Target="http://fr.wikipedia.org/wiki/1950" TargetMode="External"/><Relationship Id="rId14" Type="http://schemas.openxmlformats.org/officeDocument/2006/relationships/hyperlink" Target="http://fr.wikipedia.org/wiki/Pologne" TargetMode="External"/></Relationships>
</file>

<file path=ppt/slides/_rels/slide49.xml.rels><?xml version="1.0" encoding="UTF-8" standalone="yes"?>
<Relationships xmlns="http://schemas.openxmlformats.org/package/2006/relationships"><Relationship Id="rId8" Type="http://schemas.openxmlformats.org/officeDocument/2006/relationships/hyperlink" Target="http://fr.wikipedia.org/wiki/1842" TargetMode="External"/><Relationship Id="rId13" Type="http://schemas.openxmlformats.org/officeDocument/2006/relationships/hyperlink" Target="http://fr.wikipedia.org/wiki/Romantisme" TargetMode="External"/><Relationship Id="rId3" Type="http://schemas.openxmlformats.org/officeDocument/2006/relationships/hyperlink" Target="http://fr.wikipedia.org/wiki/Janvier_1783" TargetMode="External"/><Relationship Id="rId7" Type="http://schemas.openxmlformats.org/officeDocument/2006/relationships/hyperlink" Target="http://fr.wikipedia.org/wiki/Mars_1842" TargetMode="External"/><Relationship Id="rId12" Type="http://schemas.openxmlformats.org/officeDocument/2006/relationships/hyperlink" Target="http://fr.wikipedia.org/wiki/R%C3%A9alisme_(litt%C3%A9rature)" TargetMode="External"/><Relationship Id="rId2" Type="http://schemas.openxmlformats.org/officeDocument/2006/relationships/hyperlink" Target="http://fr.wikipedia.org/wiki/23_janvier" TargetMode="External"/><Relationship Id="rId16" Type="http://schemas.openxmlformats.org/officeDocument/2006/relationships/image" Target="../media/image65.jpg"/><Relationship Id="rId1" Type="http://schemas.openxmlformats.org/officeDocument/2006/relationships/slideLayout" Target="../slideLayouts/slideLayout7.xml"/><Relationship Id="rId6" Type="http://schemas.openxmlformats.org/officeDocument/2006/relationships/hyperlink" Target="http://fr.wikipedia.org/wiki/23_mars" TargetMode="External"/><Relationship Id="rId11" Type="http://schemas.openxmlformats.org/officeDocument/2006/relationships/hyperlink" Target="http://fr.wikipedia.org/wiki/France" TargetMode="External"/><Relationship Id="rId5" Type="http://schemas.openxmlformats.org/officeDocument/2006/relationships/hyperlink" Target="http://fr.wikipedia.org/wiki/Grenoble" TargetMode="External"/><Relationship Id="rId15" Type="http://schemas.openxmlformats.org/officeDocument/2006/relationships/hyperlink" Target="http://fr.wikipedia.org/wiki/La_Chartreuse_de_Parme" TargetMode="External"/><Relationship Id="rId10" Type="http://schemas.openxmlformats.org/officeDocument/2006/relationships/hyperlink" Target="http://fr.wikipedia.org/wiki/%C3%89crivain" TargetMode="External"/><Relationship Id="rId4" Type="http://schemas.openxmlformats.org/officeDocument/2006/relationships/hyperlink" Target="http://fr.wikipedia.org/wiki/1783" TargetMode="External"/><Relationship Id="rId9" Type="http://schemas.openxmlformats.org/officeDocument/2006/relationships/hyperlink" Target="http://fr.wikipedia.org/wiki/Paris" TargetMode="External"/><Relationship Id="rId14" Type="http://schemas.openxmlformats.org/officeDocument/2006/relationships/hyperlink" Target="http://fr.wikipedia.org/wiki/Le_Rouge_et_le_Noir" TargetMode="External"/></Relationships>
</file>

<file path=ppt/slides/_rels/slide50.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8" Type="http://schemas.openxmlformats.org/officeDocument/2006/relationships/hyperlink" Target="http://fr.wikipedia.org/wiki/%C3%89crivain" TargetMode="External"/><Relationship Id="rId13" Type="http://schemas.openxmlformats.org/officeDocument/2006/relationships/hyperlink" Target="http://fr.wikipedia.org/wiki/Avril_1840" TargetMode="External"/><Relationship Id="rId18" Type="http://schemas.openxmlformats.org/officeDocument/2006/relationships/image" Target="../media/image68.jpg"/><Relationship Id="rId3" Type="http://schemas.openxmlformats.org/officeDocument/2006/relationships/hyperlink" Target="http://fr.wikipedia.org/wiki/1840" TargetMode="External"/><Relationship Id="rId7" Type="http://schemas.openxmlformats.org/officeDocument/2006/relationships/hyperlink" Target="http://fr.wikipedia.org/wiki/1908" TargetMode="External"/><Relationship Id="rId12" Type="http://schemas.openxmlformats.org/officeDocument/2006/relationships/hyperlink" Target="http://fr.wikipedia.org/wiki/2_avril" TargetMode="External"/><Relationship Id="rId17" Type="http://schemas.openxmlformats.org/officeDocument/2006/relationships/hyperlink" Target="http://fr.wikipedia.org/wiki/Roman_(litt%C3%A9rature)" TargetMode="External"/><Relationship Id="rId2" Type="http://schemas.openxmlformats.org/officeDocument/2006/relationships/hyperlink" Target="http://fr.wikipedia.org/wiki/%C3%89mile_Zola" TargetMode="External"/><Relationship Id="rId16" Type="http://schemas.openxmlformats.org/officeDocument/2006/relationships/hyperlink" Target="http://fr.wikipedia.org/wiki/Naturalisme_(litt%C3%A9rature)" TargetMode="External"/><Relationship Id="rId1" Type="http://schemas.openxmlformats.org/officeDocument/2006/relationships/slideLayout" Target="../slideLayouts/slideLayout7.xml"/><Relationship Id="rId6" Type="http://schemas.openxmlformats.org/officeDocument/2006/relationships/hyperlink" Target="http://fr.wikipedia.org/wiki/Panth%C3%A9on_de_Paris" TargetMode="External"/><Relationship Id="rId11" Type="http://schemas.openxmlformats.org/officeDocument/2006/relationships/hyperlink" Target="http://fr.wikipedia.org/wiki/Paris" TargetMode="External"/><Relationship Id="rId5" Type="http://schemas.openxmlformats.org/officeDocument/2006/relationships/hyperlink" Target="http://fr.wikipedia.org/wiki/C%C3%A9notaphe" TargetMode="External"/><Relationship Id="rId15" Type="http://schemas.openxmlformats.org/officeDocument/2006/relationships/hyperlink" Target="http://fr.wikipedia.org/wiki/Septembre_1902" TargetMode="External"/><Relationship Id="rId10" Type="http://schemas.openxmlformats.org/officeDocument/2006/relationships/hyperlink" Target="http://fr.wikipedia.org/wiki/France" TargetMode="External"/><Relationship Id="rId4" Type="http://schemas.openxmlformats.org/officeDocument/2006/relationships/hyperlink" Target="http://fr.wikipedia.org/wiki/1902" TargetMode="External"/><Relationship Id="rId9" Type="http://schemas.openxmlformats.org/officeDocument/2006/relationships/hyperlink" Target="http://fr.wikipedia.org/wiki/Journaliste" TargetMode="External"/><Relationship Id="rId14" Type="http://schemas.openxmlformats.org/officeDocument/2006/relationships/hyperlink" Target="http://fr.wikipedia.org/wiki/29_septembre" TargetMode="External"/></Relationships>
</file>

<file path=ppt/slides/_rels/slide52.xml.rels><?xml version="1.0" encoding="UTF-8" standalone="yes"?>
<Relationships xmlns="http://schemas.openxmlformats.org/package/2006/relationships"><Relationship Id="rId3" Type="http://schemas.openxmlformats.org/officeDocument/2006/relationships/image" Target="../media/image69.jpg"/><Relationship Id="rId2" Type="http://schemas.openxmlformats.org/officeDocument/2006/relationships/hyperlink" Target="http://www.landrucimetieres.fr/spip/spip.php?article431" TargetMode="Externa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71.jpg"/><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73.jpg"/><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82.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image" Target="../media/image94.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97.jpg"/><Relationship Id="rId2" Type="http://schemas.openxmlformats.org/officeDocument/2006/relationships/image" Target="../media/image96.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98.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99.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100.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image" Target="../media/image101.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738" y="-8480"/>
            <a:ext cx="9144000" cy="6866479"/>
          </a:xfrm>
          <a:prstGeom prst="rect">
            <a:avLst/>
          </a:prstGeom>
        </p:spPr>
      </p:pic>
      <p:pic>
        <p:nvPicPr>
          <p:cNvPr id="5" name="Cora_Vaucaire_-_La_Complainte_De_La_Butte_(MP3.c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pic>
        <p:nvPicPr>
          <p:cNvPr id="6" name="Image 5" descr="oie_718626mVJ70qx1.jpg"/>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668344" y="5373211"/>
            <a:ext cx="1260000" cy="1261286"/>
          </a:xfrm>
          <a:prstGeom prst="rect">
            <a:avLst/>
          </a:prstGeom>
        </p:spPr>
      </p:pic>
      <p:pic>
        <p:nvPicPr>
          <p:cNvPr id="7" name="Image 6"/>
          <p:cNvPicPr>
            <a:picLocks noChangeAspect="1"/>
          </p:cNvPicPr>
          <p:nvPr/>
        </p:nvPicPr>
        <p:blipFill rotWithShape="1">
          <a:blip r:embed="rId7" cstate="email">
            <a:extLst>
              <a:ext uri="{28A0092B-C50C-407E-A947-70E740481C1C}">
                <a14:useLocalDpi xmlns:a14="http://schemas.microsoft.com/office/drawing/2010/main"/>
              </a:ext>
            </a:extLst>
          </a:blip>
          <a:srcRect t="6385" r="10456"/>
          <a:stretch/>
        </p:blipFill>
        <p:spPr>
          <a:xfrm>
            <a:off x="5148064" y="3861048"/>
            <a:ext cx="1404000" cy="939413"/>
          </a:xfrm>
          <a:prstGeom prst="rect">
            <a:avLst/>
          </a:prstGeom>
        </p:spPr>
      </p:pic>
    </p:spTree>
    <p:extLst>
      <p:ext uri="{BB962C8B-B14F-4D97-AF65-F5344CB8AC3E}">
        <p14:creationId xmlns:p14="http://schemas.microsoft.com/office/powerpoint/2010/main" val="36193618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2276872"/>
            <a:ext cx="9144000" cy="4581128"/>
          </a:xfrm>
          <a:prstGeom prst="rect">
            <a:avLst/>
          </a:prstGeom>
        </p:spPr>
      </p:pic>
      <p:sp>
        <p:nvSpPr>
          <p:cNvPr id="3" name="Organigramme : Connecteur page suivante 2"/>
          <p:cNvSpPr/>
          <p:nvPr/>
        </p:nvSpPr>
        <p:spPr>
          <a:xfrm>
            <a:off x="6660232" y="5805264"/>
            <a:ext cx="144016" cy="216024"/>
          </a:xfrm>
          <a:prstGeom prst="flowChartOffpage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smtClean="0">
                <a:solidFill>
                  <a:srgbClr val="FF0000"/>
                </a:solidFill>
              </a:rPr>
              <a:t>1</a:t>
            </a:r>
            <a:endParaRPr lang="fr-FR" b="1" dirty="0">
              <a:solidFill>
                <a:srgbClr val="FF0000"/>
              </a:solidFill>
            </a:endParaRPr>
          </a:p>
        </p:txBody>
      </p:sp>
      <p:sp>
        <p:nvSpPr>
          <p:cNvPr id="4" name="Organigramme : Connecteur page suivante 3"/>
          <p:cNvSpPr/>
          <p:nvPr/>
        </p:nvSpPr>
        <p:spPr>
          <a:xfrm>
            <a:off x="6732240" y="3861048"/>
            <a:ext cx="144016" cy="216024"/>
          </a:xfrm>
          <a:prstGeom prst="flowChartOffpage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smtClean="0">
                <a:solidFill>
                  <a:srgbClr val="FF0000"/>
                </a:solidFill>
              </a:rPr>
              <a:t>2</a:t>
            </a:r>
            <a:endParaRPr lang="fr-FR" b="1" dirty="0">
              <a:solidFill>
                <a:srgbClr val="FF0000"/>
              </a:solidFill>
            </a:endParaRPr>
          </a:p>
        </p:txBody>
      </p:sp>
      <p:sp>
        <p:nvSpPr>
          <p:cNvPr id="5" name="Organigramme : Connecteur page suivante 4"/>
          <p:cNvSpPr/>
          <p:nvPr/>
        </p:nvSpPr>
        <p:spPr>
          <a:xfrm>
            <a:off x="6521889" y="2780928"/>
            <a:ext cx="144016" cy="216024"/>
          </a:xfrm>
          <a:prstGeom prst="flowChartOffpage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smtClean="0">
                <a:solidFill>
                  <a:srgbClr val="FF0000"/>
                </a:solidFill>
              </a:rPr>
              <a:t>4</a:t>
            </a:r>
            <a:endParaRPr lang="fr-FR" b="1" dirty="0">
              <a:solidFill>
                <a:srgbClr val="FF0000"/>
              </a:solidFill>
            </a:endParaRPr>
          </a:p>
        </p:txBody>
      </p:sp>
      <p:sp>
        <p:nvSpPr>
          <p:cNvPr id="6" name="Organigramme : Connecteur page suivante 5"/>
          <p:cNvSpPr/>
          <p:nvPr/>
        </p:nvSpPr>
        <p:spPr>
          <a:xfrm>
            <a:off x="6084168" y="2669303"/>
            <a:ext cx="144016" cy="291966"/>
          </a:xfrm>
          <a:prstGeom prst="flowChartOffpage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smtClean="0">
                <a:solidFill>
                  <a:srgbClr val="FF0000"/>
                </a:solidFill>
              </a:rPr>
              <a:t>5</a:t>
            </a:r>
            <a:endParaRPr lang="fr-FR" b="1" dirty="0">
              <a:solidFill>
                <a:srgbClr val="FF0000"/>
              </a:solidFill>
            </a:endParaRPr>
          </a:p>
        </p:txBody>
      </p:sp>
      <p:sp>
        <p:nvSpPr>
          <p:cNvPr id="7" name="Organigramme : Connecteur page suivante 6"/>
          <p:cNvSpPr/>
          <p:nvPr/>
        </p:nvSpPr>
        <p:spPr>
          <a:xfrm>
            <a:off x="5508104" y="2655540"/>
            <a:ext cx="144016" cy="282644"/>
          </a:xfrm>
          <a:prstGeom prst="flowChartOffpage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smtClean="0">
                <a:solidFill>
                  <a:srgbClr val="FF0000"/>
                </a:solidFill>
              </a:rPr>
              <a:t>7</a:t>
            </a:r>
            <a:endParaRPr lang="fr-FR" b="1" dirty="0">
              <a:solidFill>
                <a:srgbClr val="FF0000"/>
              </a:solidFill>
            </a:endParaRPr>
          </a:p>
        </p:txBody>
      </p:sp>
      <p:sp>
        <p:nvSpPr>
          <p:cNvPr id="8" name="Organigramme : Connecteur page suivante 7"/>
          <p:cNvSpPr/>
          <p:nvPr/>
        </p:nvSpPr>
        <p:spPr>
          <a:xfrm>
            <a:off x="5868144" y="2996952"/>
            <a:ext cx="144016" cy="216024"/>
          </a:xfrm>
          <a:prstGeom prst="flowChartOffpage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smtClean="0">
                <a:solidFill>
                  <a:srgbClr val="FF0000"/>
                </a:solidFill>
              </a:rPr>
              <a:t>6</a:t>
            </a:r>
            <a:endParaRPr lang="fr-FR" b="1" dirty="0">
              <a:solidFill>
                <a:srgbClr val="FF0000"/>
              </a:solidFill>
            </a:endParaRPr>
          </a:p>
        </p:txBody>
      </p:sp>
      <p:sp>
        <p:nvSpPr>
          <p:cNvPr id="9" name="Organigramme : Connecteur page suivante 8"/>
          <p:cNvSpPr/>
          <p:nvPr/>
        </p:nvSpPr>
        <p:spPr>
          <a:xfrm>
            <a:off x="5358415" y="3212976"/>
            <a:ext cx="144016" cy="288032"/>
          </a:xfrm>
          <a:prstGeom prst="flowChartOffpage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smtClean="0">
                <a:solidFill>
                  <a:srgbClr val="FF0000"/>
                </a:solidFill>
              </a:rPr>
              <a:t>8</a:t>
            </a:r>
            <a:endParaRPr lang="fr-FR" b="1" dirty="0">
              <a:solidFill>
                <a:srgbClr val="FF0000"/>
              </a:solidFill>
            </a:endParaRPr>
          </a:p>
        </p:txBody>
      </p:sp>
      <p:sp>
        <p:nvSpPr>
          <p:cNvPr id="10" name="Organigramme : Connecteur page suivante 9"/>
          <p:cNvSpPr/>
          <p:nvPr/>
        </p:nvSpPr>
        <p:spPr>
          <a:xfrm>
            <a:off x="3462057" y="2780928"/>
            <a:ext cx="144016" cy="216024"/>
          </a:xfrm>
          <a:prstGeom prst="flowChartOffpageConnector">
            <a:avLst/>
          </a:prstGeom>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fr-FR" sz="1400" b="1" dirty="0" smtClean="0">
                <a:solidFill>
                  <a:srgbClr val="FF0000"/>
                </a:solidFill>
              </a:rPr>
              <a:t>10</a:t>
            </a:r>
            <a:endParaRPr lang="fr-FR" sz="1400" b="1" dirty="0">
              <a:solidFill>
                <a:srgbClr val="FF0000"/>
              </a:solidFill>
            </a:endParaRPr>
          </a:p>
        </p:txBody>
      </p:sp>
      <p:sp>
        <p:nvSpPr>
          <p:cNvPr id="11" name="Organigramme : Connecteur page suivante 10"/>
          <p:cNvSpPr/>
          <p:nvPr/>
        </p:nvSpPr>
        <p:spPr>
          <a:xfrm>
            <a:off x="4211960" y="3212976"/>
            <a:ext cx="144016" cy="216024"/>
          </a:xfrm>
          <a:prstGeom prst="flowChartOffpage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smtClean="0">
                <a:solidFill>
                  <a:srgbClr val="FF0000"/>
                </a:solidFill>
              </a:rPr>
              <a:t>9</a:t>
            </a:r>
            <a:endParaRPr lang="fr-FR" b="1" dirty="0">
              <a:solidFill>
                <a:srgbClr val="FF0000"/>
              </a:solidFill>
            </a:endParaRPr>
          </a:p>
        </p:txBody>
      </p:sp>
      <p:sp>
        <p:nvSpPr>
          <p:cNvPr id="12" name="Organigramme : Connecteur page suivante 11"/>
          <p:cNvSpPr/>
          <p:nvPr/>
        </p:nvSpPr>
        <p:spPr>
          <a:xfrm>
            <a:off x="3995936" y="3717032"/>
            <a:ext cx="216024" cy="252028"/>
          </a:xfrm>
          <a:prstGeom prst="flowChartOffpageConnector">
            <a:avLst/>
          </a:prstGeom>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algn="ctr"/>
            <a:r>
              <a:rPr lang="fr-FR" sz="1200" b="1" dirty="0" smtClean="0">
                <a:solidFill>
                  <a:srgbClr val="FF0000"/>
                </a:solidFill>
              </a:rPr>
              <a:t>12</a:t>
            </a:r>
            <a:endParaRPr lang="fr-FR" sz="1200" b="1" dirty="0">
              <a:solidFill>
                <a:srgbClr val="FF0000"/>
              </a:solidFill>
            </a:endParaRPr>
          </a:p>
        </p:txBody>
      </p:sp>
      <p:sp>
        <p:nvSpPr>
          <p:cNvPr id="13" name="Organigramme : Connecteur page suivante 12"/>
          <p:cNvSpPr/>
          <p:nvPr/>
        </p:nvSpPr>
        <p:spPr>
          <a:xfrm>
            <a:off x="4572000" y="4215058"/>
            <a:ext cx="144016" cy="216024"/>
          </a:xfrm>
          <a:prstGeom prst="flowChartOffpageConnector">
            <a:avLst/>
          </a:prstGeom>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fr-FR" sz="1400" b="1" dirty="0" smtClean="0">
                <a:solidFill>
                  <a:srgbClr val="FF0000"/>
                </a:solidFill>
              </a:rPr>
              <a:t>13</a:t>
            </a:r>
            <a:endParaRPr lang="fr-FR" sz="1400" b="1" dirty="0">
              <a:solidFill>
                <a:srgbClr val="FF0000"/>
              </a:solidFill>
            </a:endParaRPr>
          </a:p>
        </p:txBody>
      </p:sp>
      <p:sp>
        <p:nvSpPr>
          <p:cNvPr id="14" name="Organigramme : Connecteur page suivante 13"/>
          <p:cNvSpPr/>
          <p:nvPr/>
        </p:nvSpPr>
        <p:spPr>
          <a:xfrm>
            <a:off x="3555679" y="3430695"/>
            <a:ext cx="144016" cy="216024"/>
          </a:xfrm>
          <a:prstGeom prst="flowChartOffpageConnector">
            <a:avLst/>
          </a:prstGeom>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fr-FR" sz="1400" b="1" dirty="0" smtClean="0">
                <a:solidFill>
                  <a:srgbClr val="FF0000"/>
                </a:solidFill>
              </a:rPr>
              <a:t>11</a:t>
            </a:r>
            <a:endParaRPr lang="fr-FR" sz="1400" b="1" dirty="0">
              <a:solidFill>
                <a:srgbClr val="FF0000"/>
              </a:solidFill>
            </a:endParaRPr>
          </a:p>
        </p:txBody>
      </p:sp>
      <p:sp>
        <p:nvSpPr>
          <p:cNvPr id="15" name="Organigramme : Connecteur page suivante 14"/>
          <p:cNvSpPr/>
          <p:nvPr/>
        </p:nvSpPr>
        <p:spPr>
          <a:xfrm>
            <a:off x="2771800" y="4392077"/>
            <a:ext cx="144016" cy="216024"/>
          </a:xfrm>
          <a:prstGeom prst="flowChartOffpageConnector">
            <a:avLst/>
          </a:prstGeom>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fr-FR" sz="1400" b="1" dirty="0" smtClean="0">
                <a:solidFill>
                  <a:srgbClr val="FF0000"/>
                </a:solidFill>
              </a:rPr>
              <a:t>14</a:t>
            </a:r>
            <a:endParaRPr lang="fr-FR" sz="1400" b="1" dirty="0">
              <a:solidFill>
                <a:srgbClr val="FF0000"/>
              </a:solidFill>
            </a:endParaRPr>
          </a:p>
        </p:txBody>
      </p:sp>
      <p:sp>
        <p:nvSpPr>
          <p:cNvPr id="16" name="Organigramme : Connecteur page suivante 15"/>
          <p:cNvSpPr/>
          <p:nvPr/>
        </p:nvSpPr>
        <p:spPr>
          <a:xfrm>
            <a:off x="1403648" y="4500089"/>
            <a:ext cx="144016" cy="216024"/>
          </a:xfrm>
          <a:prstGeom prst="flowChartOffpageConnector">
            <a:avLst/>
          </a:prstGeom>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fr-FR" sz="1400" b="1" dirty="0" smtClean="0">
                <a:solidFill>
                  <a:srgbClr val="FF0000"/>
                </a:solidFill>
              </a:rPr>
              <a:t>15</a:t>
            </a:r>
            <a:endParaRPr lang="fr-FR" sz="1400" b="1" dirty="0">
              <a:solidFill>
                <a:srgbClr val="FF0000"/>
              </a:solidFill>
            </a:endParaRPr>
          </a:p>
        </p:txBody>
      </p:sp>
      <p:sp>
        <p:nvSpPr>
          <p:cNvPr id="17" name="Organigramme : Connecteur page suivante 16"/>
          <p:cNvSpPr/>
          <p:nvPr/>
        </p:nvSpPr>
        <p:spPr>
          <a:xfrm>
            <a:off x="1907704" y="6021288"/>
            <a:ext cx="144016" cy="216024"/>
          </a:xfrm>
          <a:prstGeom prst="flowChartOffpageConnector">
            <a:avLst/>
          </a:prstGeom>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fr-FR" sz="1400" b="1" dirty="0" smtClean="0">
                <a:solidFill>
                  <a:srgbClr val="FF0000"/>
                </a:solidFill>
              </a:rPr>
              <a:t>16</a:t>
            </a:r>
            <a:endParaRPr lang="fr-FR" sz="1400" b="1" dirty="0">
              <a:solidFill>
                <a:srgbClr val="FF0000"/>
              </a:solidFill>
            </a:endParaRPr>
          </a:p>
        </p:txBody>
      </p:sp>
      <p:sp>
        <p:nvSpPr>
          <p:cNvPr id="18" name="Organigramme : Connecteur page suivante 17"/>
          <p:cNvSpPr/>
          <p:nvPr/>
        </p:nvSpPr>
        <p:spPr>
          <a:xfrm>
            <a:off x="4644008" y="5697252"/>
            <a:ext cx="144016" cy="216024"/>
          </a:xfrm>
          <a:prstGeom prst="flowChartOffpageConnector">
            <a:avLst/>
          </a:prstGeom>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fr-FR" sz="1400" b="1" dirty="0" smtClean="0">
                <a:solidFill>
                  <a:srgbClr val="FF0000"/>
                </a:solidFill>
              </a:rPr>
              <a:t>17</a:t>
            </a:r>
            <a:endParaRPr lang="fr-FR" sz="1400" b="1" dirty="0">
              <a:solidFill>
                <a:srgbClr val="FF0000"/>
              </a:solidFill>
            </a:endParaRPr>
          </a:p>
        </p:txBody>
      </p:sp>
      <p:sp>
        <p:nvSpPr>
          <p:cNvPr id="19" name="Organigramme : Connecteur page suivante 18"/>
          <p:cNvSpPr/>
          <p:nvPr/>
        </p:nvSpPr>
        <p:spPr>
          <a:xfrm>
            <a:off x="6012160" y="4107046"/>
            <a:ext cx="144016" cy="216024"/>
          </a:xfrm>
          <a:prstGeom prst="flowChartOffpageConnector">
            <a:avLst/>
          </a:prstGeom>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fr-FR" sz="1400" b="1" dirty="0" smtClean="0">
                <a:solidFill>
                  <a:srgbClr val="FF0000"/>
                </a:solidFill>
              </a:rPr>
              <a:t>3</a:t>
            </a:r>
            <a:endParaRPr lang="fr-FR" sz="1400" b="1" dirty="0">
              <a:solidFill>
                <a:srgbClr val="FF0000"/>
              </a:solidFill>
            </a:endParaRPr>
          </a:p>
        </p:txBody>
      </p:sp>
      <p:sp>
        <p:nvSpPr>
          <p:cNvPr id="20" name="ZoneTexte 19"/>
          <p:cNvSpPr txBox="1"/>
          <p:nvPr/>
        </p:nvSpPr>
        <p:spPr>
          <a:xfrm>
            <a:off x="109838" y="26973"/>
            <a:ext cx="4439870" cy="2308324"/>
          </a:xfrm>
          <a:prstGeom prst="rect">
            <a:avLst/>
          </a:prstGeom>
          <a:noFill/>
        </p:spPr>
        <p:txBody>
          <a:bodyPr wrap="none" rtlCol="0">
            <a:spAutoFit/>
          </a:bodyPr>
          <a:lstStyle/>
          <a:p>
            <a:r>
              <a:rPr lang="fr-FR" sz="1600" dirty="0" smtClean="0"/>
              <a:t>1-</a:t>
            </a:r>
            <a:r>
              <a:rPr lang="fr-FR" sz="1600" i="1" dirty="0"/>
              <a:t>Rue </a:t>
            </a:r>
            <a:r>
              <a:rPr lang="fr-FR" sz="1600" i="1" dirty="0" err="1" smtClean="0"/>
              <a:t>Foyatier</a:t>
            </a:r>
            <a:r>
              <a:rPr lang="fr-FR" sz="1600" i="1" dirty="0" smtClean="0"/>
              <a:t> escalier vue dans le film John </a:t>
            </a:r>
            <a:r>
              <a:rPr lang="fr-FR" sz="1600" i="1" dirty="0" err="1" smtClean="0"/>
              <a:t>Wick</a:t>
            </a:r>
            <a:r>
              <a:rPr lang="fr-FR" sz="1600" i="1" dirty="0" smtClean="0"/>
              <a:t> 4</a:t>
            </a:r>
          </a:p>
          <a:p>
            <a:r>
              <a:rPr lang="fr-FR" sz="1600" i="1" dirty="0" smtClean="0"/>
              <a:t>2-Sacré Cœur</a:t>
            </a:r>
          </a:p>
          <a:p>
            <a:r>
              <a:rPr lang="fr-FR" sz="1600" i="1" dirty="0" smtClean="0"/>
              <a:t>3-Place du Tertre</a:t>
            </a:r>
          </a:p>
          <a:p>
            <a:r>
              <a:rPr lang="fr-FR" sz="1600" i="1" dirty="0" smtClean="0"/>
              <a:t>4-Emplacement de la Maison de Hector Berlioz</a:t>
            </a:r>
          </a:p>
          <a:p>
            <a:r>
              <a:rPr lang="fr-FR" sz="1600" i="1" dirty="0" smtClean="0"/>
              <a:t>5-Emplacement de la maison de Henry IV</a:t>
            </a:r>
          </a:p>
          <a:p>
            <a:r>
              <a:rPr lang="fr-FR" sz="1600" i="1" dirty="0" smtClean="0"/>
              <a:t> au 7 rue St Vincent</a:t>
            </a:r>
          </a:p>
          <a:p>
            <a:r>
              <a:rPr lang="fr-FR" sz="1600" i="1" dirty="0" smtClean="0"/>
              <a:t>6-Vignes de Montmartre</a:t>
            </a:r>
          </a:p>
          <a:p>
            <a:r>
              <a:rPr lang="fr-FR" sz="1600" i="1" dirty="0" smtClean="0"/>
              <a:t>7-Cabaret Lapin Agile</a:t>
            </a:r>
          </a:p>
          <a:p>
            <a:r>
              <a:rPr lang="fr-FR" sz="1600" i="1" dirty="0" smtClean="0"/>
              <a:t>8-La maison Rose</a:t>
            </a:r>
            <a:endParaRPr lang="fr-FR" sz="1600" dirty="0"/>
          </a:p>
        </p:txBody>
      </p:sp>
      <p:sp>
        <p:nvSpPr>
          <p:cNvPr id="21" name="ZoneTexte 20"/>
          <p:cNvSpPr txBox="1"/>
          <p:nvPr/>
        </p:nvSpPr>
        <p:spPr>
          <a:xfrm>
            <a:off x="4573562" y="21748"/>
            <a:ext cx="4464496" cy="2308324"/>
          </a:xfrm>
          <a:prstGeom prst="rect">
            <a:avLst/>
          </a:prstGeom>
          <a:noFill/>
        </p:spPr>
        <p:txBody>
          <a:bodyPr wrap="square" rtlCol="0">
            <a:spAutoFit/>
          </a:bodyPr>
          <a:lstStyle/>
          <a:p>
            <a:r>
              <a:rPr lang="fr-FR" sz="1600" dirty="0" smtClean="0"/>
              <a:t>9-Place Marcel Aymé ,statue le passe muraille</a:t>
            </a:r>
          </a:p>
          <a:p>
            <a:r>
              <a:rPr lang="fr-FR" sz="1600" dirty="0" smtClean="0"/>
              <a:t>10-Villa Léandre</a:t>
            </a:r>
          </a:p>
          <a:p>
            <a:r>
              <a:rPr lang="fr-FR" sz="1600" dirty="0" smtClean="0"/>
              <a:t>11-Moulin de la Galette</a:t>
            </a:r>
          </a:p>
          <a:p>
            <a:r>
              <a:rPr lang="fr-FR" sz="1600" dirty="0" smtClean="0"/>
              <a:t>12-Buste de Dalida</a:t>
            </a:r>
          </a:p>
          <a:p>
            <a:r>
              <a:rPr lang="fr-FR" sz="1600" dirty="0" smtClean="0"/>
              <a:t>13-Le bateau Lavoir</a:t>
            </a:r>
          </a:p>
          <a:p>
            <a:r>
              <a:rPr lang="fr-FR" sz="1600" dirty="0" smtClean="0"/>
              <a:t>14-Café des deux </a:t>
            </a:r>
            <a:r>
              <a:rPr lang="fr-FR" sz="1400" dirty="0" smtClean="0"/>
              <a:t>moulins(décors du film Amélie Poulin)</a:t>
            </a:r>
          </a:p>
          <a:p>
            <a:r>
              <a:rPr lang="fr-FR" sz="1600" dirty="0" smtClean="0"/>
              <a:t>15-Cimetière Montmartre</a:t>
            </a:r>
          </a:p>
          <a:p>
            <a:r>
              <a:rPr lang="fr-FR" sz="1600" dirty="0" smtClean="0"/>
              <a:t>16-Le moulin Rouge</a:t>
            </a:r>
          </a:p>
          <a:p>
            <a:r>
              <a:rPr lang="fr-FR" sz="1600" dirty="0" smtClean="0"/>
              <a:t>17-Métro les Abbesses</a:t>
            </a:r>
            <a:endParaRPr lang="fr-FR" sz="1600" dirty="0"/>
          </a:p>
        </p:txBody>
      </p:sp>
    </p:spTree>
    <p:extLst>
      <p:ext uri="{BB962C8B-B14F-4D97-AF65-F5344CB8AC3E}">
        <p14:creationId xmlns:p14="http://schemas.microsoft.com/office/powerpoint/2010/main" val="3239675305"/>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a:ext>
            </a:extLst>
          </a:blip>
          <a:stretch>
            <a:fillRect/>
          </a:stretch>
        </p:blipFill>
        <p:spPr>
          <a:xfrm>
            <a:off x="4283968" y="3456734"/>
            <a:ext cx="4824000" cy="3401266"/>
          </a:xfrm>
          <a:prstGeom prst="rect">
            <a:avLst/>
          </a:prstGeom>
        </p:spPr>
      </p:pic>
      <p:sp>
        <p:nvSpPr>
          <p:cNvPr id="5" name="Rectangle 4"/>
          <p:cNvSpPr/>
          <p:nvPr/>
        </p:nvSpPr>
        <p:spPr>
          <a:xfrm>
            <a:off x="179512" y="4221088"/>
            <a:ext cx="3528392" cy="923330"/>
          </a:xfrm>
          <a:prstGeom prst="rect">
            <a:avLst/>
          </a:prstGeom>
        </p:spPr>
        <p:txBody>
          <a:bodyPr wrap="square">
            <a:spAutoFit/>
          </a:bodyPr>
          <a:lstStyle/>
          <a:p>
            <a:r>
              <a:rPr lang="fr-FR" b="1" dirty="0"/>
              <a:t>1-</a:t>
            </a:r>
            <a:r>
              <a:rPr lang="fr-FR" b="1" i="1" dirty="0"/>
              <a:t>Rue </a:t>
            </a:r>
            <a:r>
              <a:rPr lang="fr-FR" b="1" i="1" dirty="0" err="1"/>
              <a:t>Foyatier</a:t>
            </a:r>
            <a:r>
              <a:rPr lang="fr-FR" b="1" i="1" dirty="0"/>
              <a:t> </a:t>
            </a:r>
            <a:r>
              <a:rPr lang="fr-FR" i="1" dirty="0"/>
              <a:t>escalier vue dans le film John </a:t>
            </a:r>
            <a:r>
              <a:rPr lang="fr-FR" i="1" dirty="0" err="1"/>
              <a:t>Wick</a:t>
            </a:r>
            <a:r>
              <a:rPr lang="fr-FR" i="1" dirty="0"/>
              <a:t> </a:t>
            </a:r>
            <a:r>
              <a:rPr lang="fr-FR" i="1" dirty="0" smtClean="0"/>
              <a:t>4. parallèle au funiculaire:</a:t>
            </a:r>
            <a:endParaRPr lang="fr-FR" i="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4"/>
            <a:ext cx="4644000" cy="3818490"/>
          </a:xfrm>
          <a:prstGeom prst="rect">
            <a:avLst/>
          </a:prstGeom>
        </p:spPr>
      </p:pic>
      <p:sp>
        <p:nvSpPr>
          <p:cNvPr id="6" name="ZoneTexte 5"/>
          <p:cNvSpPr txBox="1"/>
          <p:nvPr/>
        </p:nvSpPr>
        <p:spPr>
          <a:xfrm>
            <a:off x="7092280" y="1124744"/>
            <a:ext cx="288032" cy="769441"/>
          </a:xfrm>
          <a:prstGeom prst="rect">
            <a:avLst/>
          </a:prstGeom>
          <a:noFill/>
        </p:spPr>
        <p:txBody>
          <a:bodyPr wrap="square" rtlCol="0">
            <a:spAutoFit/>
          </a:bodyPr>
          <a:lstStyle/>
          <a:p>
            <a:r>
              <a:rPr lang="fr-FR" sz="4400" b="1" dirty="0" smtClean="0">
                <a:solidFill>
                  <a:srgbClr val="FF0000"/>
                </a:solidFill>
              </a:rPr>
              <a:t>1</a:t>
            </a:r>
            <a:endParaRPr lang="fr-FR" sz="4400" b="1" dirty="0">
              <a:solidFill>
                <a:srgbClr val="FF0000"/>
              </a:solidFill>
            </a:endParaRPr>
          </a:p>
        </p:txBody>
      </p:sp>
    </p:spTree>
    <p:extLst>
      <p:ext uri="{BB962C8B-B14F-4D97-AF65-F5344CB8AC3E}">
        <p14:creationId xmlns:p14="http://schemas.microsoft.com/office/powerpoint/2010/main" val="2851430635"/>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4290802" cy="6858000"/>
          </a:xfrm>
          <a:prstGeom prst="rect">
            <a:avLst/>
          </a:prstGeom>
        </p:spPr>
      </p:pic>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562066" y="12590"/>
            <a:ext cx="4574232" cy="6845409"/>
          </a:xfrm>
          <a:prstGeom prst="rect">
            <a:avLst/>
          </a:prstGeom>
        </p:spPr>
      </p:pic>
    </p:spTree>
    <p:extLst>
      <p:ext uri="{BB962C8B-B14F-4D97-AF65-F5344CB8AC3E}">
        <p14:creationId xmlns:p14="http://schemas.microsoft.com/office/powerpoint/2010/main" val="1799623388"/>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714500"/>
            <a:ext cx="9144000" cy="5143500"/>
          </a:xfrm>
          <a:prstGeom prst="rect">
            <a:avLst/>
          </a:prstGeom>
        </p:spPr>
      </p:pic>
      <p:sp>
        <p:nvSpPr>
          <p:cNvPr id="3" name="Rectangle 2"/>
          <p:cNvSpPr/>
          <p:nvPr/>
        </p:nvSpPr>
        <p:spPr>
          <a:xfrm>
            <a:off x="1331640" y="548680"/>
            <a:ext cx="6840760" cy="1754326"/>
          </a:xfrm>
          <a:prstGeom prst="rect">
            <a:avLst/>
          </a:prstGeom>
        </p:spPr>
        <p:txBody>
          <a:bodyPr wrap="square">
            <a:spAutoFit/>
          </a:bodyPr>
          <a:lstStyle/>
          <a:p>
            <a:r>
              <a:rPr lang="fr-FR" dirty="0">
                <a:solidFill>
                  <a:srgbClr val="464646"/>
                </a:solidFill>
                <a:latin typeface="Monotype Corsiva" panose="03010101010201010101" pitchFamily="66" charset="0"/>
              </a:rPr>
              <a:t>la célèbre </a:t>
            </a:r>
            <a:r>
              <a:rPr lang="fr-FR" b="1" dirty="0">
                <a:solidFill>
                  <a:srgbClr val="464646"/>
                </a:solidFill>
                <a:latin typeface="Monotype Corsiva" panose="03010101010201010101" pitchFamily="66" charset="0"/>
              </a:rPr>
              <a:t>Basilique du Sacré-Cœur,</a:t>
            </a:r>
            <a:r>
              <a:rPr lang="fr-FR" dirty="0">
                <a:solidFill>
                  <a:srgbClr val="464646"/>
                </a:solidFill>
                <a:latin typeface="Monotype Corsiva" panose="03010101010201010101" pitchFamily="66" charset="0"/>
              </a:rPr>
              <a:t> avec pas moins de 200 marches pour arriver jusqu’à son parvis! Mais si vous n’êtes pas très courageux (ou pas sportifs), pour le prix d’un ticket de métro vous pouvez emprunter le </a:t>
            </a:r>
            <a:r>
              <a:rPr lang="fr-FR" b="1" dirty="0">
                <a:solidFill>
                  <a:srgbClr val="464646"/>
                </a:solidFill>
                <a:latin typeface="Monotype Corsiva" panose="03010101010201010101" pitchFamily="66" charset="0"/>
              </a:rPr>
              <a:t>funiculaire. </a:t>
            </a:r>
            <a:r>
              <a:rPr lang="fr-FR" dirty="0">
                <a:solidFill>
                  <a:srgbClr val="464646"/>
                </a:solidFill>
                <a:latin typeface="Monotype Corsiva" panose="03010101010201010101" pitchFamily="66" charset="0"/>
              </a:rPr>
              <a:t>Quand on arrive au sommet de la Butte Montmartre, nos efforts sont vite récompensés. La Basilique, inaugurée en 1870, est imposante de beauté et la vue sur la ville est unique !</a:t>
            </a:r>
            <a:endParaRPr lang="fr-FR" dirty="0">
              <a:latin typeface="Monotype Corsiva" panose="03010101010201010101" pitchFamily="66" charset="0"/>
            </a:endParaRPr>
          </a:p>
          <a:p>
            <a:endParaRPr lang="fr-FR" dirty="0">
              <a:latin typeface="Agnes-Xbold" panose="00000400000000000000" pitchFamily="2" charset="0"/>
            </a:endParaRPr>
          </a:p>
        </p:txBody>
      </p:sp>
      <p:sp>
        <p:nvSpPr>
          <p:cNvPr id="4" name="ZoneTexte 3"/>
          <p:cNvSpPr txBox="1"/>
          <p:nvPr/>
        </p:nvSpPr>
        <p:spPr>
          <a:xfrm>
            <a:off x="539552" y="913987"/>
            <a:ext cx="432048" cy="769441"/>
          </a:xfrm>
          <a:prstGeom prst="rect">
            <a:avLst/>
          </a:prstGeom>
          <a:noFill/>
        </p:spPr>
        <p:txBody>
          <a:bodyPr wrap="square" rtlCol="0">
            <a:spAutoFit/>
          </a:bodyPr>
          <a:lstStyle/>
          <a:p>
            <a:r>
              <a:rPr lang="fr-FR" sz="4400" b="1" dirty="0" smtClean="0">
                <a:solidFill>
                  <a:srgbClr val="FF0000"/>
                </a:solidFill>
              </a:rPr>
              <a:t>2</a:t>
            </a:r>
            <a:endParaRPr lang="fr-FR" sz="4400" b="1" dirty="0">
              <a:solidFill>
                <a:srgbClr val="FF0000"/>
              </a:solidFill>
            </a:endParaRPr>
          </a:p>
        </p:txBody>
      </p:sp>
    </p:spTree>
    <p:extLst>
      <p:ext uri="{BB962C8B-B14F-4D97-AF65-F5344CB8AC3E}">
        <p14:creationId xmlns:p14="http://schemas.microsoft.com/office/powerpoint/2010/main" val="5099433"/>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033" y="1714500"/>
            <a:ext cx="9144000" cy="5143500"/>
          </a:xfrm>
          <a:prstGeom prst="rect">
            <a:avLst/>
          </a:prstGeom>
        </p:spPr>
      </p:pic>
    </p:spTree>
    <p:extLst>
      <p:ext uri="{BB962C8B-B14F-4D97-AF65-F5344CB8AC3E}">
        <p14:creationId xmlns:p14="http://schemas.microsoft.com/office/powerpoint/2010/main" val="1762620220"/>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9144000" cy="6858000"/>
          </a:xfrm>
          <a:prstGeom prst="rect">
            <a:avLst/>
          </a:prstGeom>
        </p:spPr>
      </p:pic>
    </p:spTree>
    <p:extLst>
      <p:ext uri="{BB962C8B-B14F-4D97-AF65-F5344CB8AC3E}">
        <p14:creationId xmlns:p14="http://schemas.microsoft.com/office/powerpoint/2010/main" val="3360798871"/>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996078" y="17322"/>
            <a:ext cx="5143500" cy="685800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5862" y="0"/>
            <a:ext cx="4857750" cy="6858000"/>
          </a:xfrm>
          <a:prstGeom prst="rect">
            <a:avLst/>
          </a:prstGeom>
        </p:spPr>
      </p:pic>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 name="Rectangle 1"/>
          <p:cNvSpPr/>
          <p:nvPr/>
        </p:nvSpPr>
        <p:spPr>
          <a:xfrm>
            <a:off x="251520" y="116632"/>
            <a:ext cx="8784976" cy="1477328"/>
          </a:xfrm>
          <a:prstGeom prst="rect">
            <a:avLst/>
          </a:prstGeom>
          <a:solidFill>
            <a:schemeClr val="bg1">
              <a:lumMod val="85000"/>
            </a:schemeClr>
          </a:solidFill>
        </p:spPr>
        <p:txBody>
          <a:bodyPr wrap="square">
            <a:spAutoFit/>
          </a:bodyPr>
          <a:lstStyle/>
          <a:p>
            <a:r>
              <a:rPr lang="fr-FR" dirty="0">
                <a:solidFill>
                  <a:srgbClr val="464646"/>
                </a:solidFill>
                <a:latin typeface="Monotype Corsiva" panose="03010101010201010101" pitchFamily="66" charset="0"/>
              </a:rPr>
              <a:t>Pour s’imprégner de l’atmosphère si particulière de Montmartre, on s’installe en terrasse sur la </a:t>
            </a:r>
            <a:r>
              <a:rPr lang="fr-FR" b="1" dirty="0">
                <a:solidFill>
                  <a:srgbClr val="464646"/>
                </a:solidFill>
                <a:latin typeface="Monotype Corsiva" panose="03010101010201010101" pitchFamily="66" charset="0"/>
              </a:rPr>
              <a:t>Place du Tertre</a:t>
            </a:r>
            <a:r>
              <a:rPr lang="fr-FR" dirty="0">
                <a:solidFill>
                  <a:srgbClr val="464646"/>
                </a:solidFill>
                <a:latin typeface="Monotype Corsiva" panose="03010101010201010101" pitchFamily="66" charset="0"/>
              </a:rPr>
              <a:t> pour y boire un verre. On profite de l’ambiance guinguette et du spectacle des artistes peintres et des </a:t>
            </a:r>
            <a:r>
              <a:rPr lang="fr-FR" b="1" dirty="0">
                <a:solidFill>
                  <a:srgbClr val="464646"/>
                </a:solidFill>
                <a:latin typeface="Monotype Corsiva" panose="03010101010201010101" pitchFamily="66" charset="0"/>
              </a:rPr>
              <a:t>caricaturistes</a:t>
            </a:r>
            <a:r>
              <a:rPr lang="fr-FR" dirty="0">
                <a:solidFill>
                  <a:srgbClr val="464646"/>
                </a:solidFill>
                <a:latin typeface="Monotype Corsiva" panose="03010101010201010101" pitchFamily="66" charset="0"/>
              </a:rPr>
              <a:t> de cette fameuse place! Montmartre c’est vraiment tout un </a:t>
            </a:r>
            <a:r>
              <a:rPr lang="fr-FR" dirty="0" err="1">
                <a:solidFill>
                  <a:srgbClr val="464646"/>
                </a:solidFill>
                <a:latin typeface="Monotype Corsiva" panose="03010101010201010101" pitchFamily="66" charset="0"/>
              </a:rPr>
              <a:t>mood</a:t>
            </a:r>
            <a:r>
              <a:rPr lang="fr-FR" dirty="0">
                <a:solidFill>
                  <a:srgbClr val="464646"/>
                </a:solidFill>
                <a:latin typeface="Monotype Corsiva" panose="03010101010201010101" pitchFamily="66" charset="0"/>
              </a:rPr>
              <a:t> qu’on adore. Cette place historique située au sommet de la Butte est certainement l’une des plus connues de Paris mais aussi l’une des plus animées pendant les beaux jours.</a:t>
            </a:r>
            <a:endParaRPr lang="fr-FR" dirty="0">
              <a:latin typeface="Monotype Corsiva" panose="03010101010201010101" pitchFamily="66" charset="0"/>
            </a:endParaRPr>
          </a:p>
        </p:txBody>
      </p:sp>
      <p:sp>
        <p:nvSpPr>
          <p:cNvPr id="4" name="Rectangle 3"/>
          <p:cNvSpPr/>
          <p:nvPr/>
        </p:nvSpPr>
        <p:spPr>
          <a:xfrm>
            <a:off x="5004048" y="1052736"/>
            <a:ext cx="470000" cy="769441"/>
          </a:xfrm>
          <a:prstGeom prst="rect">
            <a:avLst/>
          </a:prstGeom>
        </p:spPr>
        <p:txBody>
          <a:bodyPr wrap="none">
            <a:spAutoFit/>
          </a:bodyPr>
          <a:lstStyle/>
          <a:p>
            <a:r>
              <a:rPr lang="fr-FR" sz="4400" b="1" dirty="0" smtClean="0">
                <a:solidFill>
                  <a:srgbClr val="FF0000"/>
                </a:solidFill>
              </a:rPr>
              <a:t>3</a:t>
            </a:r>
            <a:endParaRPr lang="fr-FR" sz="4400" b="1" dirty="0">
              <a:solidFill>
                <a:srgbClr val="FF0000"/>
              </a:solidFill>
            </a:endParaRP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ZoneTexte 2"/>
          <p:cNvSpPr txBox="1"/>
          <p:nvPr/>
        </p:nvSpPr>
        <p:spPr>
          <a:xfrm>
            <a:off x="7524328" y="5949280"/>
            <a:ext cx="1619672" cy="369332"/>
          </a:xfrm>
          <a:prstGeom prst="rect">
            <a:avLst/>
          </a:prstGeom>
          <a:noFill/>
        </p:spPr>
        <p:txBody>
          <a:bodyPr wrap="square" rtlCol="0">
            <a:spAutoFit/>
          </a:bodyPr>
          <a:lstStyle/>
          <a:p>
            <a:r>
              <a:rPr lang="fr-FR" b="1" dirty="0" smtClean="0"/>
              <a:t>Place du Tertre</a:t>
            </a:r>
            <a:endParaRPr lang="fr-FR" b="1" dirty="0"/>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980728"/>
            <a:ext cx="3744416" cy="4524315"/>
          </a:xfrm>
          <a:prstGeom prst="rect">
            <a:avLst/>
          </a:prstGeom>
        </p:spPr>
        <p:txBody>
          <a:bodyPr wrap="square">
            <a:spAutoFit/>
          </a:bodyPr>
          <a:lstStyle/>
          <a:p>
            <a:r>
              <a:rPr lang="fr-FR" dirty="0">
                <a:solidFill>
                  <a:srgbClr val="202122"/>
                </a:solidFill>
                <a:latin typeface="Agnes-Xbold" panose="00000400000000000000" pitchFamily="2" charset="0"/>
              </a:rPr>
              <a:t>La </a:t>
            </a:r>
            <a:r>
              <a:rPr lang="fr-FR" b="1" dirty="0">
                <a:solidFill>
                  <a:srgbClr val="202122"/>
                </a:solidFill>
                <a:latin typeface="Agnes-Xbold" panose="00000400000000000000" pitchFamily="2" charset="0"/>
              </a:rPr>
              <a:t>Commune libre de Montmartre</a:t>
            </a:r>
            <a:r>
              <a:rPr lang="fr-FR" dirty="0">
                <a:solidFill>
                  <a:srgbClr val="202122"/>
                </a:solidFill>
                <a:latin typeface="Agnes-Xbold" panose="00000400000000000000" pitchFamily="2" charset="0"/>
              </a:rPr>
              <a:t> est une association, déclarée en </a:t>
            </a:r>
            <a:r>
              <a:rPr lang="fr-FR" dirty="0" smtClean="0">
                <a:solidFill>
                  <a:srgbClr val="202122"/>
                </a:solidFill>
                <a:latin typeface="Agnes-Xbold" panose="00000400000000000000" pitchFamily="2" charset="0"/>
              </a:rPr>
              <a:t>1921, </a:t>
            </a:r>
            <a:r>
              <a:rPr lang="fr-FR" dirty="0">
                <a:solidFill>
                  <a:srgbClr val="202122"/>
                </a:solidFill>
                <a:latin typeface="Agnes-Xbold" panose="00000400000000000000" pitchFamily="2" charset="0"/>
              </a:rPr>
              <a:t>parodie de commune, imaginée dans l'entre-deux-guerres par des artistes de Montmartre, pour maintenir un esprit de village et un esprit festif dans ce quartier.</a:t>
            </a:r>
          </a:p>
          <a:p>
            <a:r>
              <a:rPr lang="fr-FR" dirty="0">
                <a:solidFill>
                  <a:srgbClr val="202122"/>
                </a:solidFill>
                <a:latin typeface="Agnes-Xbold" panose="00000400000000000000" pitchFamily="2" charset="0"/>
              </a:rPr>
              <a:t>La commune libre de Montmartre a un </a:t>
            </a:r>
            <a:r>
              <a:rPr lang="fr-FR" dirty="0">
                <a:solidFill>
                  <a:srgbClr val="3366CC"/>
                </a:solidFill>
                <a:latin typeface="Agnes-Xbold" panose="00000400000000000000" pitchFamily="2" charset="0"/>
                <a:hlinkClick r:id="rId2" tooltip="Garde champêtre"/>
              </a:rPr>
              <a:t>garde champêtre</a:t>
            </a:r>
            <a:r>
              <a:rPr lang="fr-FR" dirty="0">
                <a:solidFill>
                  <a:srgbClr val="202122"/>
                </a:solidFill>
                <a:latin typeface="Agnes-Xbold" panose="00000400000000000000" pitchFamily="2" charset="0"/>
              </a:rPr>
              <a:t> d'honneur. Elle a aussi des pompiers archaïques et une garde militaire composée de </a:t>
            </a:r>
            <a:r>
              <a:rPr lang="fr-FR" dirty="0">
                <a:solidFill>
                  <a:srgbClr val="3366CC"/>
                </a:solidFill>
                <a:latin typeface="Agnes-Xbold" panose="00000400000000000000" pitchFamily="2" charset="0"/>
                <a:hlinkClick r:id="rId3" tooltip="Grenadier (militaire)"/>
              </a:rPr>
              <a:t>grenadiers</a:t>
            </a:r>
            <a:r>
              <a:rPr lang="fr-FR" dirty="0">
                <a:solidFill>
                  <a:srgbClr val="202122"/>
                </a:solidFill>
                <a:latin typeface="Agnes-Xbold" panose="00000400000000000000" pitchFamily="2" charset="0"/>
              </a:rPr>
              <a:t>. Parmi les autorités représentatives figurent aussi un capitaine des pompiers et un </a:t>
            </a:r>
            <a:r>
              <a:rPr lang="fr-FR" dirty="0">
                <a:solidFill>
                  <a:srgbClr val="3366CC"/>
                </a:solidFill>
                <a:latin typeface="Agnes-Xbold" panose="00000400000000000000" pitchFamily="2" charset="0"/>
                <a:hlinkClick r:id="rId4" tooltip="Justice de paix en France"/>
              </a:rPr>
              <a:t>juge de paix</a:t>
            </a:r>
            <a:r>
              <a:rPr lang="fr-FR" dirty="0">
                <a:solidFill>
                  <a:srgbClr val="202122"/>
                </a:solidFill>
                <a:latin typeface="Agnes-Xbold" panose="00000400000000000000" pitchFamily="2" charset="0"/>
              </a:rPr>
              <a:t>.</a:t>
            </a:r>
            <a:endParaRPr lang="fr-FR" b="0" i="0" dirty="0">
              <a:solidFill>
                <a:srgbClr val="202122"/>
              </a:solidFill>
              <a:effectLst/>
              <a:latin typeface="Agnes-Xbold" panose="00000400000000000000" pitchFamily="2" charset="0"/>
            </a:endParaRPr>
          </a:p>
        </p:txBody>
      </p:sp>
      <p:pic>
        <p:nvPicPr>
          <p:cNvPr id="4" name="Image 3"/>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4427984" y="35918"/>
            <a:ext cx="4620509" cy="6741368"/>
          </a:xfrm>
          <a:prstGeom prst="rect">
            <a:avLst/>
          </a:prstGeom>
        </p:spPr>
      </p:pic>
    </p:spTree>
    <p:extLst>
      <p:ext uri="{BB962C8B-B14F-4D97-AF65-F5344CB8AC3E}">
        <p14:creationId xmlns:p14="http://schemas.microsoft.com/office/powerpoint/2010/main" val="314704970"/>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1143303"/>
            <a:ext cx="9144000" cy="5714697"/>
          </a:xfrm>
          <a:prstGeom prst="rect">
            <a:avLst/>
          </a:prstGeom>
        </p:spPr>
      </p:pic>
      <p:sp>
        <p:nvSpPr>
          <p:cNvPr id="3" name="Rectangle 2"/>
          <p:cNvSpPr/>
          <p:nvPr/>
        </p:nvSpPr>
        <p:spPr>
          <a:xfrm>
            <a:off x="0" y="0"/>
            <a:ext cx="9144000" cy="1200329"/>
          </a:xfrm>
          <a:prstGeom prst="rect">
            <a:avLst/>
          </a:prstGeom>
        </p:spPr>
        <p:txBody>
          <a:bodyPr wrap="square">
            <a:spAutoFit/>
          </a:bodyPr>
          <a:lstStyle/>
          <a:p>
            <a:r>
              <a:rPr lang="fr-FR" b="1" dirty="0">
                <a:latin typeface="Monotype Corsiva" panose="03010101010201010101" pitchFamily="66" charset="0"/>
              </a:rPr>
              <a:t>Cette maison se situait au croisement du 11 bis de la rue Saint-Vincent, et du 22 rue du </a:t>
            </a:r>
            <a:r>
              <a:rPr lang="fr-FR" b="1" dirty="0" err="1">
                <a:latin typeface="Monotype Corsiva" panose="03010101010201010101" pitchFamily="66" charset="0"/>
              </a:rPr>
              <a:t>Mont-Cenis</a:t>
            </a:r>
            <a:r>
              <a:rPr lang="fr-FR" b="1" dirty="0">
                <a:latin typeface="Monotype Corsiva" panose="03010101010201010101" pitchFamily="66" charset="0"/>
              </a:rPr>
              <a:t>. Elle a été démolie en 1926 et remplacée par un immeuble sur la façade duquel se trouve une plaque commémorative; ainsi qu'une autre, représentant la maison de Berlioz (inspirée du tableau de Marcel </a:t>
            </a:r>
            <a:r>
              <a:rPr lang="fr-FR" b="1" dirty="0" err="1">
                <a:latin typeface="Monotype Corsiva" panose="03010101010201010101" pitchFamily="66" charset="0"/>
              </a:rPr>
              <a:t>Sahut</a:t>
            </a:r>
            <a:r>
              <a:rPr lang="fr-FR" b="1" dirty="0">
                <a:latin typeface="Monotype Corsiva" panose="03010101010201010101" pitchFamily="66" charset="0"/>
              </a:rPr>
              <a:t>). Ici se retrouvaient Liszt, Chopin, Eugène Sue, Jules Janin, Alfred de Vigny…</a:t>
            </a:r>
            <a:endParaRPr lang="fr-FR" dirty="0">
              <a:latin typeface="Monotype Corsiva" panose="03010101010201010101" pitchFamily="66" charset="0"/>
            </a:endParaRPr>
          </a:p>
        </p:txBody>
      </p:sp>
      <p:sp>
        <p:nvSpPr>
          <p:cNvPr id="4" name="Rectangle 3"/>
          <p:cNvSpPr/>
          <p:nvPr/>
        </p:nvSpPr>
        <p:spPr>
          <a:xfrm>
            <a:off x="467544" y="1340768"/>
            <a:ext cx="470000" cy="769441"/>
          </a:xfrm>
          <a:prstGeom prst="rect">
            <a:avLst/>
          </a:prstGeom>
        </p:spPr>
        <p:txBody>
          <a:bodyPr wrap="none">
            <a:spAutoFit/>
          </a:bodyPr>
          <a:lstStyle/>
          <a:p>
            <a:r>
              <a:rPr lang="fr-FR" sz="4400" b="1" dirty="0" smtClean="0">
                <a:solidFill>
                  <a:srgbClr val="FF0000"/>
                </a:solidFill>
              </a:rPr>
              <a:t>4</a:t>
            </a:r>
            <a:endParaRPr lang="fr-FR" sz="4400" b="1" dirty="0">
              <a:solidFill>
                <a:srgbClr val="FF0000"/>
              </a:solidFill>
            </a:endParaRPr>
          </a:p>
        </p:txBody>
      </p:sp>
    </p:spTree>
    <p:extLst>
      <p:ext uri="{BB962C8B-B14F-4D97-AF65-F5344CB8AC3E}">
        <p14:creationId xmlns:p14="http://schemas.microsoft.com/office/powerpoint/2010/main" val="4124935250"/>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23528" y="260648"/>
            <a:ext cx="8640960" cy="1015663"/>
          </a:xfrm>
          <a:prstGeom prst="rect">
            <a:avLst/>
          </a:prstGeom>
        </p:spPr>
        <p:txBody>
          <a:bodyPr wrap="square">
            <a:spAutoFit/>
          </a:bodyPr>
          <a:lstStyle/>
          <a:p>
            <a:r>
              <a:rPr lang="fr-FR" sz="2000" b="1" dirty="0">
                <a:latin typeface="Monotype Corsiva" panose="03010101010201010101" pitchFamily="66" charset="0"/>
              </a:rPr>
              <a:t>La Maison de Berlioz côté jardin. Berlioz habita cette maison paysanne entre 1834 et 1836. Il y écrivit "Harold en Italie" et "Benvenuto Cellini". Elle inspira les artistes peintres, dont Utrillo et </a:t>
            </a:r>
            <a:r>
              <a:rPr lang="fr-FR" sz="2000" b="1" dirty="0" err="1">
                <a:latin typeface="Monotype Corsiva" panose="03010101010201010101" pitchFamily="66" charset="0"/>
              </a:rPr>
              <a:t>Gazi</a:t>
            </a:r>
            <a:r>
              <a:rPr lang="fr-FR" sz="2000" b="1" dirty="0">
                <a:latin typeface="Monotype Corsiva" panose="03010101010201010101" pitchFamily="66" charset="0"/>
              </a:rPr>
              <a:t> le Tartare, mais fut finalement détruite en 1926.</a:t>
            </a:r>
            <a:endParaRPr lang="fr-FR" sz="2000" dirty="0">
              <a:latin typeface="Monotype Corsiva" panose="03010101010201010101" pitchFamily="66" charset="0"/>
            </a:endParaRPr>
          </a:p>
        </p:txBody>
      </p:sp>
      <p:pic>
        <p:nvPicPr>
          <p:cNvPr id="4" name="Image 3"/>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67544" y="1484784"/>
            <a:ext cx="8028000" cy="5218200"/>
          </a:xfrm>
          <a:prstGeom prst="rect">
            <a:avLst/>
          </a:prstGeom>
        </p:spPr>
      </p:pic>
    </p:spTree>
    <p:extLst>
      <p:ext uri="{BB962C8B-B14F-4D97-AF65-F5344CB8AC3E}">
        <p14:creationId xmlns:p14="http://schemas.microsoft.com/office/powerpoint/2010/main" val="1528248313"/>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8382"/>
            <a:ext cx="9144000" cy="4081856"/>
          </a:xfrm>
          <a:prstGeom prst="rect">
            <a:avLst/>
          </a:prstGeom>
        </p:spPr>
      </p:pic>
      <p:pic>
        <p:nvPicPr>
          <p:cNvPr id="5" name="Image 4"/>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a:ext>
            </a:extLst>
          </a:blip>
          <a:stretch>
            <a:fillRect/>
          </a:stretch>
        </p:blipFill>
        <p:spPr>
          <a:xfrm>
            <a:off x="1331640" y="4221088"/>
            <a:ext cx="5981700" cy="2390775"/>
          </a:xfrm>
          <a:prstGeom prst="rect">
            <a:avLst/>
          </a:prstGeom>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520692">
            <a:off x="4420714" y="4548968"/>
            <a:ext cx="2550621" cy="1495495"/>
          </a:xfrm>
          <a:prstGeom prst="rect">
            <a:avLst/>
          </a:prstGeom>
          <a:effectLst>
            <a:softEdge rad="63500"/>
          </a:effectLst>
        </p:spPr>
      </p:pic>
    </p:spTree>
    <p:extLst>
      <p:ext uri="{BB962C8B-B14F-4D97-AF65-F5344CB8AC3E}">
        <p14:creationId xmlns:p14="http://schemas.microsoft.com/office/powerpoint/2010/main" val="664720294"/>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938165" y="0"/>
            <a:ext cx="4205835" cy="6858000"/>
          </a:xfrm>
          <a:prstGeom prst="rect">
            <a:avLst/>
          </a:prstGeom>
        </p:spPr>
      </p:pic>
      <p:pic>
        <p:nvPicPr>
          <p:cNvPr id="6" name="Image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494" y="3765082"/>
            <a:ext cx="4896000" cy="3092918"/>
          </a:xfrm>
          <a:prstGeom prst="rect">
            <a:avLst/>
          </a:prstGeom>
        </p:spPr>
      </p:pic>
      <p:sp>
        <p:nvSpPr>
          <p:cNvPr id="2" name="Rectangle 1"/>
          <p:cNvSpPr/>
          <p:nvPr/>
        </p:nvSpPr>
        <p:spPr>
          <a:xfrm>
            <a:off x="347267" y="1052736"/>
            <a:ext cx="4572000" cy="1477328"/>
          </a:xfrm>
          <a:prstGeom prst="rect">
            <a:avLst/>
          </a:prstGeom>
        </p:spPr>
        <p:txBody>
          <a:bodyPr>
            <a:spAutoFit/>
          </a:bodyPr>
          <a:lstStyle/>
          <a:p>
            <a:r>
              <a:rPr lang="fr-FR" dirty="0">
                <a:solidFill>
                  <a:srgbClr val="12332A"/>
                </a:solidFill>
                <a:latin typeface="Open Sans"/>
              </a:rPr>
              <a:t>Située au 7 rue Saint-Vincent, la </a:t>
            </a:r>
            <a:r>
              <a:rPr lang="fr-FR" b="1" dirty="0">
                <a:solidFill>
                  <a:srgbClr val="12332A"/>
                </a:solidFill>
                <a:latin typeface="Open Sans"/>
              </a:rPr>
              <a:t>maison au Toit de Chaume</a:t>
            </a:r>
            <a:r>
              <a:rPr lang="fr-FR" dirty="0">
                <a:solidFill>
                  <a:srgbClr val="12332A"/>
                </a:solidFill>
                <a:latin typeface="Open Sans"/>
              </a:rPr>
              <a:t> était, disait-on, le lieu de rendez-vous du roi Henri IV et de Gabrielle d’Estrées. Elle fut démolie en 1908.</a:t>
            </a:r>
            <a:endParaRPr lang="fr-FR" dirty="0"/>
          </a:p>
        </p:txBody>
      </p:sp>
      <p:sp>
        <p:nvSpPr>
          <p:cNvPr id="3" name="Rectangle 2"/>
          <p:cNvSpPr/>
          <p:nvPr/>
        </p:nvSpPr>
        <p:spPr>
          <a:xfrm>
            <a:off x="2398267" y="2530064"/>
            <a:ext cx="470000" cy="769441"/>
          </a:xfrm>
          <a:prstGeom prst="rect">
            <a:avLst/>
          </a:prstGeom>
        </p:spPr>
        <p:txBody>
          <a:bodyPr wrap="none">
            <a:spAutoFit/>
          </a:bodyPr>
          <a:lstStyle/>
          <a:p>
            <a:r>
              <a:rPr lang="fr-FR" sz="4400" b="1" dirty="0" smtClean="0">
                <a:solidFill>
                  <a:srgbClr val="FF0000"/>
                </a:solidFill>
              </a:rPr>
              <a:t>5</a:t>
            </a:r>
            <a:endParaRPr lang="fr-FR" sz="4400" b="1" dirty="0">
              <a:solidFill>
                <a:srgbClr val="FF0000"/>
              </a:solidFill>
            </a:endParaRPr>
          </a:p>
        </p:txBody>
      </p:sp>
    </p:spTree>
    <p:extLst>
      <p:ext uri="{BB962C8B-B14F-4D97-AF65-F5344CB8AC3E}">
        <p14:creationId xmlns:p14="http://schemas.microsoft.com/office/powerpoint/2010/main" val="4036425526"/>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500107"/>
            <a:ext cx="9144000" cy="5737205"/>
          </a:xfrm>
          <a:prstGeom prst="rect">
            <a:avLst/>
          </a:prstGeom>
        </p:spPr>
      </p:pic>
    </p:spTree>
    <p:extLst>
      <p:ext uri="{BB962C8B-B14F-4D97-AF65-F5344CB8AC3E}">
        <p14:creationId xmlns:p14="http://schemas.microsoft.com/office/powerpoint/2010/main" val="2857858187"/>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5017" y="0"/>
            <a:ext cx="8513966" cy="6858000"/>
          </a:xfrm>
          <a:prstGeom prst="rect">
            <a:avLst/>
          </a:prstGeom>
        </p:spPr>
      </p:pic>
      <p:sp>
        <p:nvSpPr>
          <p:cNvPr id="3" name="Rectangle 2"/>
          <p:cNvSpPr/>
          <p:nvPr/>
        </p:nvSpPr>
        <p:spPr>
          <a:xfrm>
            <a:off x="346483" y="3933056"/>
            <a:ext cx="7632848" cy="1754326"/>
          </a:xfrm>
          <a:prstGeom prst="rect">
            <a:avLst/>
          </a:prstGeom>
          <a:solidFill>
            <a:schemeClr val="bg1">
              <a:lumMod val="95000"/>
            </a:schemeClr>
          </a:solidFill>
        </p:spPr>
        <p:txBody>
          <a:bodyPr wrap="square">
            <a:spAutoFit/>
          </a:bodyPr>
          <a:lstStyle/>
          <a:p>
            <a:r>
              <a:rPr lang="fr-FR" dirty="0" smtClean="0">
                <a:solidFill>
                  <a:srgbClr val="464646"/>
                </a:solidFill>
                <a:latin typeface="Agnes-Xbold" panose="00000400000000000000" pitchFamily="2" charset="0"/>
              </a:rPr>
              <a:t>Il </a:t>
            </a:r>
            <a:r>
              <a:rPr lang="fr-FR" dirty="0">
                <a:solidFill>
                  <a:srgbClr val="464646"/>
                </a:solidFill>
                <a:latin typeface="Agnes-Xbold" panose="00000400000000000000" pitchFamily="2" charset="0"/>
              </a:rPr>
              <a:t>paraît toujours étonnant de trouver des vignes en plein cœur de Paris. Pourtant, le vignoble de Montmartre existe </a:t>
            </a:r>
            <a:r>
              <a:rPr lang="fr-FR" b="1" dirty="0">
                <a:solidFill>
                  <a:srgbClr val="464646"/>
                </a:solidFill>
                <a:latin typeface="Agnes-Xbold" panose="00000400000000000000" pitchFamily="2" charset="0"/>
              </a:rPr>
              <a:t>depuis 1933</a:t>
            </a:r>
            <a:r>
              <a:rPr lang="fr-FR" dirty="0">
                <a:solidFill>
                  <a:srgbClr val="464646"/>
                </a:solidFill>
                <a:latin typeface="Agnes-Xbold" panose="00000400000000000000" pitchFamily="2" charset="0"/>
              </a:rPr>
              <a:t> et la première </a:t>
            </a:r>
            <a:r>
              <a:rPr lang="fr-FR" b="1" dirty="0">
                <a:solidFill>
                  <a:srgbClr val="464646"/>
                </a:solidFill>
                <a:latin typeface="Agnes-Xbold" panose="00000400000000000000" pitchFamily="2" charset="0"/>
              </a:rPr>
              <a:t>Fête des Vendanges de Montmartre</a:t>
            </a:r>
            <a:r>
              <a:rPr lang="fr-FR" dirty="0">
                <a:solidFill>
                  <a:srgbClr val="464646"/>
                </a:solidFill>
                <a:latin typeface="Agnes-Xbold" panose="00000400000000000000" pitchFamily="2" charset="0"/>
              </a:rPr>
              <a:t> s’est tenue l’année d’après. Depuis, plus de 1700 pieds de cépages sont cultivées sur la butte. Aujourd’hui, le vin de Montmartre est vendu dans la boutique du Musée de Montmartre.</a:t>
            </a:r>
            <a:endParaRPr lang="fr-FR" dirty="0">
              <a:latin typeface="Agnes-Xbold" panose="00000400000000000000" pitchFamily="2" charset="0"/>
            </a:endParaRPr>
          </a:p>
        </p:txBody>
      </p:sp>
      <p:sp>
        <p:nvSpPr>
          <p:cNvPr id="4" name="Rectangle 3"/>
          <p:cNvSpPr/>
          <p:nvPr/>
        </p:nvSpPr>
        <p:spPr>
          <a:xfrm>
            <a:off x="4337000" y="5302661"/>
            <a:ext cx="470000" cy="769441"/>
          </a:xfrm>
          <a:prstGeom prst="rect">
            <a:avLst/>
          </a:prstGeom>
        </p:spPr>
        <p:txBody>
          <a:bodyPr wrap="none">
            <a:spAutoFit/>
          </a:bodyPr>
          <a:lstStyle/>
          <a:p>
            <a:r>
              <a:rPr lang="fr-FR" sz="4400" b="1" dirty="0" smtClean="0">
                <a:solidFill>
                  <a:srgbClr val="FF0000"/>
                </a:solidFill>
              </a:rPr>
              <a:t>6</a:t>
            </a:r>
            <a:endParaRPr lang="fr-FR" sz="4400" b="1" dirty="0">
              <a:solidFill>
                <a:srgbClr val="FF0000"/>
              </a:solidFill>
            </a:endParaRPr>
          </a:p>
        </p:txBody>
      </p:sp>
    </p:spTree>
    <p:extLst>
      <p:ext uri="{BB962C8B-B14F-4D97-AF65-F5344CB8AC3E}">
        <p14:creationId xmlns:p14="http://schemas.microsoft.com/office/powerpoint/2010/main" val="1448438287"/>
      </p:ext>
    </p:ext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279903065"/>
      </p:ext>
    </p:ext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12093" y="2064816"/>
            <a:ext cx="3571875" cy="4781550"/>
          </a:xfrm>
          <a:prstGeom prst="rect">
            <a:avLst/>
          </a:prstGeom>
        </p:spPr>
      </p:pic>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752448" y="2060848"/>
            <a:ext cx="3852000" cy="4765030"/>
          </a:xfrm>
          <a:prstGeom prst="rect">
            <a:avLst/>
          </a:prstGeom>
        </p:spPr>
      </p:pic>
      <p:sp>
        <p:nvSpPr>
          <p:cNvPr id="4" name="Rectangle 3"/>
          <p:cNvSpPr/>
          <p:nvPr/>
        </p:nvSpPr>
        <p:spPr>
          <a:xfrm>
            <a:off x="611988" y="44624"/>
            <a:ext cx="8280920" cy="1754326"/>
          </a:xfrm>
          <a:prstGeom prst="rect">
            <a:avLst/>
          </a:prstGeom>
        </p:spPr>
        <p:txBody>
          <a:bodyPr wrap="square">
            <a:spAutoFit/>
          </a:bodyPr>
          <a:lstStyle/>
          <a:p>
            <a:r>
              <a:rPr lang="fr-FR" dirty="0">
                <a:solidFill>
                  <a:srgbClr val="464646"/>
                </a:solidFill>
                <a:latin typeface="Agnes-Xbold" panose="00000400000000000000" pitchFamily="2" charset="0"/>
              </a:rPr>
              <a:t>Au coin de la Rue Saint-Vincent et de la Rue des Saules, on remarque la façade colorée du cabaret</a:t>
            </a:r>
            <a:r>
              <a:rPr lang="fr-FR" b="1" dirty="0">
                <a:solidFill>
                  <a:srgbClr val="464646"/>
                </a:solidFill>
                <a:latin typeface="Agnes-Xbold" panose="00000400000000000000" pitchFamily="2" charset="0"/>
              </a:rPr>
              <a:t> </a:t>
            </a:r>
            <a:r>
              <a:rPr lang="fr-FR" b="1" dirty="0">
                <a:solidFill>
                  <a:srgbClr val="BA5E77"/>
                </a:solidFill>
                <a:latin typeface="Agnes-Xbold" panose="00000400000000000000" pitchFamily="2" charset="0"/>
                <a:hlinkClick r:id="rId4"/>
              </a:rPr>
              <a:t>Au Lapin Agile</a:t>
            </a:r>
            <a:r>
              <a:rPr lang="fr-FR" b="1" dirty="0">
                <a:solidFill>
                  <a:srgbClr val="464646"/>
                </a:solidFill>
                <a:latin typeface="Agnes-Xbold" panose="00000400000000000000" pitchFamily="2" charset="0"/>
              </a:rPr>
              <a:t>. </a:t>
            </a:r>
            <a:r>
              <a:rPr lang="fr-FR" dirty="0">
                <a:solidFill>
                  <a:srgbClr val="464646"/>
                </a:solidFill>
                <a:latin typeface="Agnes-Xbold" panose="00000400000000000000" pitchFamily="2" charset="0"/>
              </a:rPr>
              <a:t>Ce cabaret mythique qui existe depuis 1860 est le plus vieux cabaret de Montmartre.  Ce lieu historique a vu passer des peintres, des écrivains, des chanteurs célèbres tels que Picasso, Maupassant, Brassens. Aujourd’hui, le Lapin Agile est toujours en activité et permet de découvrir de nouveaux talents dans une ambiance authentique.</a:t>
            </a:r>
            <a:endParaRPr lang="fr-FR" dirty="0">
              <a:latin typeface="Agnes-Xbold" panose="00000400000000000000" pitchFamily="2" charset="0"/>
            </a:endParaRPr>
          </a:p>
        </p:txBody>
      </p:sp>
      <p:sp>
        <p:nvSpPr>
          <p:cNvPr id="5" name="Rectangle 4"/>
          <p:cNvSpPr/>
          <p:nvPr/>
        </p:nvSpPr>
        <p:spPr>
          <a:xfrm>
            <a:off x="146267" y="1291407"/>
            <a:ext cx="470000" cy="769441"/>
          </a:xfrm>
          <a:prstGeom prst="rect">
            <a:avLst/>
          </a:prstGeom>
        </p:spPr>
        <p:txBody>
          <a:bodyPr wrap="none">
            <a:spAutoFit/>
          </a:bodyPr>
          <a:lstStyle/>
          <a:p>
            <a:r>
              <a:rPr lang="fr-FR" sz="4400" b="1" dirty="0" smtClean="0">
                <a:solidFill>
                  <a:srgbClr val="FF0000"/>
                </a:solidFill>
              </a:rPr>
              <a:t>7</a:t>
            </a:r>
            <a:endParaRPr lang="fr-FR" sz="4400" b="1" dirty="0">
              <a:solidFill>
                <a:srgbClr val="FF0000"/>
              </a:solidFill>
            </a:endParaRPr>
          </a:p>
        </p:txBody>
      </p:sp>
    </p:spTree>
    <p:extLst>
      <p:ext uri="{BB962C8B-B14F-4D97-AF65-F5344CB8AC3E}">
        <p14:creationId xmlns:p14="http://schemas.microsoft.com/office/powerpoint/2010/main" val="3804229215"/>
      </p:ext>
    </p:ext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507981712"/>
      </p:ext>
    </p:ext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95536" y="1390129"/>
            <a:ext cx="2952328" cy="4801314"/>
          </a:xfrm>
          <a:prstGeom prst="rect">
            <a:avLst/>
          </a:prstGeom>
        </p:spPr>
        <p:txBody>
          <a:bodyPr wrap="square">
            <a:spAutoFit/>
          </a:bodyPr>
          <a:lstStyle/>
          <a:p>
            <a:r>
              <a:rPr lang="fr-FR" dirty="0">
                <a:solidFill>
                  <a:srgbClr val="464646"/>
                </a:solidFill>
                <a:latin typeface="Agnes-Xbold" panose="00000400000000000000" pitchFamily="2" charset="0"/>
              </a:rPr>
              <a:t>Direction maintenant la Rue de l’Abreuvoir où se situe la célèbre </a:t>
            </a:r>
            <a:r>
              <a:rPr lang="fr-FR" b="1" dirty="0">
                <a:solidFill>
                  <a:srgbClr val="464646"/>
                </a:solidFill>
                <a:latin typeface="Agnes-Xbold" panose="00000400000000000000" pitchFamily="2" charset="0"/>
              </a:rPr>
              <a:t>Maison Rose</a:t>
            </a:r>
            <a:r>
              <a:rPr lang="fr-FR" dirty="0">
                <a:solidFill>
                  <a:srgbClr val="464646"/>
                </a:solidFill>
                <a:latin typeface="Agnes-Xbold" panose="00000400000000000000" pitchFamily="2" charset="0"/>
              </a:rPr>
              <a:t>. Cette maison ouverte en 1905 était une cantine et accueillait les amis célèbres de la propriétaire des lieux : Camus, Utrillo. Ce dernier a d’ailleurs rendu célèbre ce lieu en réalisant un tableau de cette maison rose. Et aujourd’hui c’est probablement l’endroit le plus photographié de Montmartre car sa façade rose est très </a:t>
            </a:r>
            <a:r>
              <a:rPr lang="fr-FR" dirty="0" err="1">
                <a:solidFill>
                  <a:srgbClr val="464646"/>
                </a:solidFill>
                <a:latin typeface="Agnes-Xbold" panose="00000400000000000000" pitchFamily="2" charset="0"/>
              </a:rPr>
              <a:t>instagrammable</a:t>
            </a:r>
            <a:r>
              <a:rPr lang="fr-FR" dirty="0">
                <a:solidFill>
                  <a:srgbClr val="464646"/>
                </a:solidFill>
                <a:latin typeface="Agnes-Xbold" panose="00000400000000000000" pitchFamily="2" charset="0"/>
              </a:rPr>
              <a:t>!</a:t>
            </a:r>
            <a:endParaRPr lang="fr-FR" dirty="0">
              <a:latin typeface="Agnes-Xbold" panose="00000400000000000000" pitchFamily="2" charset="0"/>
            </a:endParaRPr>
          </a:p>
        </p:txBody>
      </p:sp>
      <p:sp>
        <p:nvSpPr>
          <p:cNvPr id="9" name="Rectangle 8"/>
          <p:cNvSpPr/>
          <p:nvPr/>
        </p:nvSpPr>
        <p:spPr>
          <a:xfrm>
            <a:off x="2011678" y="620688"/>
            <a:ext cx="470000" cy="769441"/>
          </a:xfrm>
          <a:prstGeom prst="rect">
            <a:avLst/>
          </a:prstGeom>
        </p:spPr>
        <p:txBody>
          <a:bodyPr wrap="none">
            <a:spAutoFit/>
          </a:bodyPr>
          <a:lstStyle/>
          <a:p>
            <a:r>
              <a:rPr lang="fr-FR" sz="4400" b="1" dirty="0" smtClean="0">
                <a:solidFill>
                  <a:srgbClr val="FF0000"/>
                </a:solidFill>
              </a:rPr>
              <a:t>8</a:t>
            </a:r>
            <a:endParaRPr lang="fr-FR" sz="4400" b="1" dirty="0">
              <a:solidFill>
                <a:srgbClr val="FF0000"/>
              </a:solidFill>
            </a:endParaRPr>
          </a:p>
        </p:txBody>
      </p:sp>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564000" y="332656"/>
            <a:ext cx="5580000" cy="6231922"/>
          </a:xfrm>
          <a:prstGeom prst="rect">
            <a:avLst/>
          </a:prstGeom>
        </p:spPr>
      </p:pic>
    </p:spTree>
    <p:extLst>
      <p:ext uri="{BB962C8B-B14F-4D97-AF65-F5344CB8AC3E}">
        <p14:creationId xmlns:p14="http://schemas.microsoft.com/office/powerpoint/2010/main" val="3057425074"/>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350423122"/>
      </p:ext>
    </p:ext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980728"/>
            <a:ext cx="3744416" cy="2031325"/>
          </a:xfrm>
          <a:prstGeom prst="rect">
            <a:avLst/>
          </a:prstGeom>
        </p:spPr>
        <p:txBody>
          <a:bodyPr wrap="square">
            <a:spAutoFit/>
          </a:bodyPr>
          <a:lstStyle/>
          <a:p>
            <a:r>
              <a:rPr lang="fr-FR" dirty="0">
                <a:solidFill>
                  <a:srgbClr val="464646"/>
                </a:solidFill>
                <a:latin typeface="Agnes-Xbold" panose="00000400000000000000" pitchFamily="2" charset="0"/>
              </a:rPr>
              <a:t>En passant on peut voir le </a:t>
            </a:r>
            <a:r>
              <a:rPr lang="fr-FR" b="1" dirty="0">
                <a:solidFill>
                  <a:srgbClr val="464646"/>
                </a:solidFill>
                <a:latin typeface="Agnes-Xbold" panose="00000400000000000000" pitchFamily="2" charset="0"/>
              </a:rPr>
              <a:t>Passe-Muraille</a:t>
            </a:r>
            <a:r>
              <a:rPr lang="fr-FR" dirty="0">
                <a:solidFill>
                  <a:srgbClr val="464646"/>
                </a:solidFill>
                <a:latin typeface="Agnes-Xbold" panose="00000400000000000000" pitchFamily="2" charset="0"/>
              </a:rPr>
              <a:t>, statue figée dans le Mur, sur la</a:t>
            </a:r>
            <a:r>
              <a:rPr lang="fr-FR" b="1" dirty="0">
                <a:solidFill>
                  <a:srgbClr val="464646"/>
                </a:solidFill>
                <a:latin typeface="Agnes-Xbold" panose="00000400000000000000" pitchFamily="2" charset="0"/>
              </a:rPr>
              <a:t> Place Marcel Aymé</a:t>
            </a:r>
            <a:r>
              <a:rPr lang="fr-FR" dirty="0">
                <a:solidFill>
                  <a:srgbClr val="464646"/>
                </a:solidFill>
                <a:latin typeface="Agnes-Xbold" panose="00000400000000000000" pitchFamily="2" charset="0"/>
              </a:rPr>
              <a:t>. Cette statue réalisée par l’acteur Jean Marais est un hommage à l’écrivain et fait référence à sa célèbre nouvelle.</a:t>
            </a:r>
            <a:endParaRPr lang="fr-FR" dirty="0">
              <a:latin typeface="Agnes-Xbold" panose="00000400000000000000" pitchFamily="2" charset="0"/>
            </a:endParaRPr>
          </a:p>
        </p:txBody>
      </p:sp>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81540" y="0"/>
            <a:ext cx="4356847" cy="6858000"/>
          </a:xfrm>
          <a:prstGeom prst="rect">
            <a:avLst/>
          </a:prstGeom>
        </p:spPr>
      </p:pic>
      <p:pic>
        <p:nvPicPr>
          <p:cNvPr id="4" name="Image 3"/>
          <p:cNvPicPr>
            <a:picLocks noChangeAspect="1"/>
          </p:cNvPicPr>
          <p:nvPr/>
        </p:nvPicPr>
        <p:blipFill>
          <a:blip r:embed="rId3" cstate="email">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a:ext>
            </a:extLst>
          </a:blip>
          <a:stretch>
            <a:fillRect/>
          </a:stretch>
        </p:blipFill>
        <p:spPr>
          <a:xfrm>
            <a:off x="323528" y="3212976"/>
            <a:ext cx="4248000" cy="3186000"/>
          </a:xfrm>
          <a:prstGeom prst="rect">
            <a:avLst/>
          </a:prstGeom>
        </p:spPr>
      </p:pic>
      <p:sp>
        <p:nvSpPr>
          <p:cNvPr id="5" name="Rectangle 4"/>
          <p:cNvSpPr/>
          <p:nvPr/>
        </p:nvSpPr>
        <p:spPr>
          <a:xfrm>
            <a:off x="2212528" y="211287"/>
            <a:ext cx="470000" cy="769441"/>
          </a:xfrm>
          <a:prstGeom prst="rect">
            <a:avLst/>
          </a:prstGeom>
        </p:spPr>
        <p:txBody>
          <a:bodyPr wrap="none">
            <a:spAutoFit/>
          </a:bodyPr>
          <a:lstStyle/>
          <a:p>
            <a:r>
              <a:rPr lang="fr-FR" sz="4400" b="1" dirty="0" smtClean="0">
                <a:solidFill>
                  <a:srgbClr val="FF0000"/>
                </a:solidFill>
              </a:rPr>
              <a:t>9</a:t>
            </a:r>
            <a:endParaRPr lang="fr-FR" sz="4400" b="1" dirty="0">
              <a:solidFill>
                <a:srgbClr val="FF0000"/>
              </a:solidFill>
            </a:endParaRPr>
          </a:p>
        </p:txBody>
      </p:sp>
    </p:spTree>
    <p:extLst>
      <p:ext uri="{BB962C8B-B14F-4D97-AF65-F5344CB8AC3E}">
        <p14:creationId xmlns:p14="http://schemas.microsoft.com/office/powerpoint/2010/main" val="1374819122"/>
      </p:ext>
    </p:ext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827584" y="32802"/>
            <a:ext cx="7419975" cy="6825198"/>
          </a:xfrm>
          <a:prstGeom prst="rect">
            <a:avLst/>
          </a:prstGeom>
        </p:spPr>
      </p:pic>
    </p:spTree>
    <p:extLst>
      <p:ext uri="{BB962C8B-B14F-4D97-AF65-F5344CB8AC3E}">
        <p14:creationId xmlns:p14="http://schemas.microsoft.com/office/powerpoint/2010/main" val="3136941974"/>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tretch>
            <a:fillRect/>
          </a:stretch>
        </p:blipFill>
        <p:spPr>
          <a:xfrm>
            <a:off x="4984230" y="0"/>
            <a:ext cx="4159770" cy="6858000"/>
          </a:xfrm>
          <a:prstGeom prst="rect">
            <a:avLst/>
          </a:prstGeom>
        </p:spPr>
      </p:pic>
      <p:sp>
        <p:nvSpPr>
          <p:cNvPr id="3" name="Rectangle 2"/>
          <p:cNvSpPr/>
          <p:nvPr/>
        </p:nvSpPr>
        <p:spPr>
          <a:xfrm>
            <a:off x="412230" y="1556792"/>
            <a:ext cx="4572000" cy="3416320"/>
          </a:xfrm>
          <a:prstGeom prst="rect">
            <a:avLst/>
          </a:prstGeom>
        </p:spPr>
        <p:txBody>
          <a:bodyPr>
            <a:spAutoFit/>
          </a:bodyPr>
          <a:lstStyle/>
          <a:p>
            <a:r>
              <a:rPr lang="fr-FR" dirty="0">
                <a:solidFill>
                  <a:srgbClr val="464646"/>
                </a:solidFill>
                <a:latin typeface="Agnes-Xbold" panose="00000400000000000000" pitchFamily="2" charset="0"/>
              </a:rPr>
              <a:t>Bienvenue à la Villa Léandre, cette impasse bucolique aux airs de </a:t>
            </a:r>
            <a:r>
              <a:rPr lang="fr-FR" b="1" dirty="0">
                <a:solidFill>
                  <a:srgbClr val="464646"/>
                </a:solidFill>
                <a:latin typeface="Agnes-Xbold" panose="00000400000000000000" pitchFamily="2" charset="0"/>
              </a:rPr>
              <a:t>rue londonienne</a:t>
            </a:r>
            <a:r>
              <a:rPr lang="fr-FR" dirty="0">
                <a:solidFill>
                  <a:srgbClr val="464646"/>
                </a:solidFill>
                <a:latin typeface="Agnes-Xbold" panose="00000400000000000000" pitchFamily="2" charset="0"/>
              </a:rPr>
              <a:t> à deux pas de la Place Dalida! Il est difficile de croire qu’on est à Paris quand on voit ses petites maisons aux </a:t>
            </a:r>
            <a:r>
              <a:rPr lang="fr-FR" b="1" dirty="0">
                <a:solidFill>
                  <a:srgbClr val="464646"/>
                </a:solidFill>
                <a:latin typeface="Agnes-Xbold" panose="00000400000000000000" pitchFamily="2" charset="0"/>
              </a:rPr>
              <a:t>façades anglo-normandes</a:t>
            </a:r>
            <a:r>
              <a:rPr lang="fr-FR" dirty="0">
                <a:solidFill>
                  <a:srgbClr val="464646"/>
                </a:solidFill>
                <a:latin typeface="Agnes-Xbold" panose="00000400000000000000" pitchFamily="2" charset="0"/>
              </a:rPr>
              <a:t>. Ces demeures charmantes aux briques blanches et rouges avec leur pignons verdoyants nous transportent dans un petit coin de campagne. Un coin charmant à ne pas manquer lors de votre balade à Montmartre.</a:t>
            </a:r>
            <a:endParaRPr lang="fr-FR" dirty="0">
              <a:latin typeface="Agnes-Xbold" panose="00000400000000000000" pitchFamily="2" charset="0"/>
            </a:endParaRPr>
          </a:p>
        </p:txBody>
      </p:sp>
      <p:sp>
        <p:nvSpPr>
          <p:cNvPr id="4" name="Rectangle 3"/>
          <p:cNvSpPr/>
          <p:nvPr/>
        </p:nvSpPr>
        <p:spPr>
          <a:xfrm>
            <a:off x="1942895" y="908720"/>
            <a:ext cx="755335" cy="769441"/>
          </a:xfrm>
          <a:prstGeom prst="rect">
            <a:avLst/>
          </a:prstGeom>
        </p:spPr>
        <p:txBody>
          <a:bodyPr wrap="none">
            <a:spAutoFit/>
          </a:bodyPr>
          <a:lstStyle/>
          <a:p>
            <a:r>
              <a:rPr lang="fr-FR" sz="4400" b="1" dirty="0" smtClean="0">
                <a:solidFill>
                  <a:srgbClr val="FF0000"/>
                </a:solidFill>
              </a:rPr>
              <a:t>10</a:t>
            </a:r>
            <a:endParaRPr lang="fr-FR" sz="4400" b="1" dirty="0">
              <a:solidFill>
                <a:srgbClr val="FF0000"/>
              </a:solidFill>
            </a:endParaRPr>
          </a:p>
        </p:txBody>
      </p:sp>
    </p:spTree>
    <p:extLst>
      <p:ext uri="{BB962C8B-B14F-4D97-AF65-F5344CB8AC3E}">
        <p14:creationId xmlns:p14="http://schemas.microsoft.com/office/powerpoint/2010/main" val="545076693"/>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499992" y="0"/>
            <a:ext cx="4644008" cy="6858000"/>
          </a:xfrm>
          <a:prstGeom prst="rect">
            <a:avLst/>
          </a:prstGeom>
        </p:spPr>
      </p:pic>
      <p:pic>
        <p:nvPicPr>
          <p:cNvPr id="3" name="Image 2"/>
          <p:cNvPicPr>
            <a:picLocks noChangeAspect="1"/>
          </p:cNvPicPr>
          <p:nvPr/>
        </p:nvPicPr>
        <p:blipFill rotWithShape="1">
          <a:blip r:embed="rId3" cstate="email">
            <a:extLst>
              <a:ext uri="{BEBA8EAE-BF5A-486C-A8C5-ECC9F3942E4B}">
                <a14:imgProps xmlns:a14="http://schemas.microsoft.com/office/drawing/2010/main">
                  <a14:imgLayer r:embed="rId4">
                    <a14:imgEffect>
                      <a14:brightnessContrast contrast="-20000"/>
                    </a14:imgEffect>
                  </a14:imgLayer>
                </a14:imgProps>
              </a:ext>
              <a:ext uri="{28A0092B-C50C-407E-A947-70E740481C1C}">
                <a14:useLocalDpi xmlns:a14="http://schemas.microsoft.com/office/drawing/2010/main"/>
              </a:ext>
            </a:extLst>
          </a:blip>
          <a:srcRect r="19248"/>
          <a:stretch/>
        </p:blipFill>
        <p:spPr>
          <a:xfrm>
            <a:off x="9046" y="0"/>
            <a:ext cx="4418938" cy="6858000"/>
          </a:xfrm>
          <a:prstGeom prst="rect">
            <a:avLst/>
          </a:prstGeom>
        </p:spPr>
      </p:pic>
    </p:spTree>
    <p:extLst>
      <p:ext uri="{BB962C8B-B14F-4D97-AF65-F5344CB8AC3E}">
        <p14:creationId xmlns:p14="http://schemas.microsoft.com/office/powerpoint/2010/main" val="2882070162"/>
      </p:ext>
    </p:extLst>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23528" y="1586335"/>
            <a:ext cx="8388000" cy="5271665"/>
          </a:xfrm>
          <a:prstGeom prst="rect">
            <a:avLst/>
          </a:prstGeom>
        </p:spPr>
      </p:pic>
      <p:sp>
        <p:nvSpPr>
          <p:cNvPr id="3" name="Rectangle 2"/>
          <p:cNvSpPr/>
          <p:nvPr/>
        </p:nvSpPr>
        <p:spPr>
          <a:xfrm>
            <a:off x="141060" y="109007"/>
            <a:ext cx="9002940" cy="1477328"/>
          </a:xfrm>
          <a:prstGeom prst="rect">
            <a:avLst/>
          </a:prstGeom>
        </p:spPr>
        <p:txBody>
          <a:bodyPr wrap="square">
            <a:spAutoFit/>
          </a:bodyPr>
          <a:lstStyle/>
          <a:p>
            <a:r>
              <a:rPr lang="fr-FR" dirty="0">
                <a:solidFill>
                  <a:srgbClr val="464646"/>
                </a:solidFill>
                <a:latin typeface="Agnes-Xbold" panose="00000400000000000000" pitchFamily="2" charset="0"/>
              </a:rPr>
              <a:t>on se dirige vers une rue typique : la Rue </a:t>
            </a:r>
            <a:r>
              <a:rPr lang="fr-FR" dirty="0" err="1">
                <a:solidFill>
                  <a:srgbClr val="464646"/>
                </a:solidFill>
                <a:latin typeface="Agnes-Xbold" panose="00000400000000000000" pitchFamily="2" charset="0"/>
              </a:rPr>
              <a:t>Lepic</a:t>
            </a:r>
            <a:r>
              <a:rPr lang="fr-FR" dirty="0">
                <a:solidFill>
                  <a:srgbClr val="464646"/>
                </a:solidFill>
                <a:latin typeface="Agnes-Xbold" panose="00000400000000000000" pitchFamily="2" charset="0"/>
              </a:rPr>
              <a:t>. Elle  porte le nom d’un général célèbre et relie la Place Blanche à la Place du Tertre en contournant la butte. En flânant dans cette rue, on peut admirer au 83 rue </a:t>
            </a:r>
            <a:r>
              <a:rPr lang="fr-FR" dirty="0" err="1">
                <a:solidFill>
                  <a:srgbClr val="464646"/>
                </a:solidFill>
                <a:latin typeface="Agnes-Xbold" panose="00000400000000000000" pitchFamily="2" charset="0"/>
              </a:rPr>
              <a:t>Lepic</a:t>
            </a:r>
            <a:r>
              <a:rPr lang="fr-FR" dirty="0">
                <a:solidFill>
                  <a:srgbClr val="464646"/>
                </a:solidFill>
                <a:latin typeface="Agnes-Xbold" panose="00000400000000000000" pitchFamily="2" charset="0"/>
              </a:rPr>
              <a:t> </a:t>
            </a:r>
            <a:r>
              <a:rPr lang="fr-FR" b="1" dirty="0">
                <a:solidFill>
                  <a:srgbClr val="464646"/>
                </a:solidFill>
                <a:latin typeface="Agnes-Xbold" panose="00000400000000000000" pitchFamily="2" charset="0"/>
              </a:rPr>
              <a:t>le Moulin de la Galette. </a:t>
            </a:r>
            <a:r>
              <a:rPr lang="fr-FR" dirty="0">
                <a:solidFill>
                  <a:srgbClr val="464646"/>
                </a:solidFill>
                <a:latin typeface="Agnes-Xbold" panose="00000400000000000000" pitchFamily="2" charset="0"/>
              </a:rPr>
              <a:t>Anciennement moulin, guinguette puis restaurant, il est représenté sur la toile de l’impressionniste Auguste Renoir. C’est le dernier moulin à vent de Paris à être encore en état de marche. </a:t>
            </a:r>
            <a:endParaRPr lang="fr-FR" dirty="0">
              <a:latin typeface="Agnes-Xbold" panose="00000400000000000000" pitchFamily="2" charset="0"/>
            </a:endParaRPr>
          </a:p>
        </p:txBody>
      </p:sp>
      <p:sp>
        <p:nvSpPr>
          <p:cNvPr id="4" name="Rectangle 3"/>
          <p:cNvSpPr/>
          <p:nvPr/>
        </p:nvSpPr>
        <p:spPr>
          <a:xfrm>
            <a:off x="1043608" y="2492896"/>
            <a:ext cx="755335" cy="769441"/>
          </a:xfrm>
          <a:prstGeom prst="rect">
            <a:avLst/>
          </a:prstGeom>
        </p:spPr>
        <p:txBody>
          <a:bodyPr wrap="none">
            <a:spAutoFit/>
          </a:bodyPr>
          <a:lstStyle/>
          <a:p>
            <a:r>
              <a:rPr lang="fr-FR" sz="4400" b="1" dirty="0" smtClean="0">
                <a:solidFill>
                  <a:srgbClr val="FF0000"/>
                </a:solidFill>
              </a:rPr>
              <a:t>11</a:t>
            </a:r>
            <a:endParaRPr lang="fr-FR" sz="4400" b="1" dirty="0">
              <a:solidFill>
                <a:srgbClr val="FF0000"/>
              </a:solidFill>
            </a:endParaRPr>
          </a:p>
        </p:txBody>
      </p:sp>
    </p:spTree>
    <p:extLst>
      <p:ext uri="{BB962C8B-B14F-4D97-AF65-F5344CB8AC3E}">
        <p14:creationId xmlns:p14="http://schemas.microsoft.com/office/powerpoint/2010/main" val="4166315342"/>
      </p:ext>
    </p:extLst>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08504" cy="6858000"/>
          </a:xfrm>
          <a:prstGeom prst="rect">
            <a:avLst/>
          </a:prstGeom>
        </p:spPr>
      </p:pic>
    </p:spTree>
    <p:extLst>
      <p:ext uri="{BB962C8B-B14F-4D97-AF65-F5344CB8AC3E}">
        <p14:creationId xmlns:p14="http://schemas.microsoft.com/office/powerpoint/2010/main" val="1234731421"/>
      </p:ext>
    </p:ext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98848" y="0"/>
            <a:ext cx="4645152" cy="6858000"/>
          </a:xfrm>
          <a:prstGeom prst="rect">
            <a:avLst/>
          </a:prstGeom>
        </p:spPr>
      </p:pic>
      <p:sp>
        <p:nvSpPr>
          <p:cNvPr id="3" name="Rectangle 2"/>
          <p:cNvSpPr/>
          <p:nvPr/>
        </p:nvSpPr>
        <p:spPr>
          <a:xfrm>
            <a:off x="179512" y="1844824"/>
            <a:ext cx="4176464" cy="3416320"/>
          </a:xfrm>
          <a:prstGeom prst="rect">
            <a:avLst/>
          </a:prstGeom>
        </p:spPr>
        <p:txBody>
          <a:bodyPr wrap="square">
            <a:spAutoFit/>
          </a:bodyPr>
          <a:lstStyle/>
          <a:p>
            <a:r>
              <a:rPr lang="fr-FR" dirty="0">
                <a:solidFill>
                  <a:srgbClr val="464646"/>
                </a:solidFill>
                <a:latin typeface="Agnes-Xbold" panose="00000400000000000000" pitchFamily="2" charset="0"/>
              </a:rPr>
              <a:t>Puis, on redescend vers la </a:t>
            </a:r>
            <a:r>
              <a:rPr lang="fr-FR" b="1" dirty="0">
                <a:solidFill>
                  <a:srgbClr val="464646"/>
                </a:solidFill>
                <a:latin typeface="Agnes-Xbold" panose="00000400000000000000" pitchFamily="2" charset="0"/>
              </a:rPr>
              <a:t>Place Dalida</a:t>
            </a:r>
            <a:r>
              <a:rPr lang="fr-FR" dirty="0">
                <a:solidFill>
                  <a:srgbClr val="464646"/>
                </a:solidFill>
                <a:latin typeface="Agnes-Xbold" panose="00000400000000000000" pitchFamily="2" charset="0"/>
              </a:rPr>
              <a:t> dont un Buste a été érigé en hommage à la célèbre chanteuse qui habitait la Butte Montmartre</a:t>
            </a:r>
            <a:r>
              <a:rPr lang="fr-FR" dirty="0" smtClean="0">
                <a:solidFill>
                  <a:srgbClr val="464646"/>
                </a:solidFill>
                <a:latin typeface="Agnes-Xbold" panose="00000400000000000000" pitchFamily="2" charset="0"/>
              </a:rPr>
              <a:t>.</a:t>
            </a:r>
            <a:r>
              <a:rPr lang="fr-FR" dirty="0"/>
              <a:t> </a:t>
            </a:r>
            <a:r>
              <a:rPr lang="fr-FR" dirty="0">
                <a:latin typeface="Agnes-Xbold" panose="00000400000000000000" pitchFamily="2" charset="0"/>
              </a:rPr>
              <a:t>Au début des années 1960, la chanteuse élit domicile rue d’</a:t>
            </a:r>
            <a:r>
              <a:rPr lang="fr-FR" dirty="0" err="1">
                <a:latin typeface="Agnes-Xbold" panose="00000400000000000000" pitchFamily="2" charset="0"/>
              </a:rPr>
              <a:t>Orchampt</a:t>
            </a:r>
            <a:r>
              <a:rPr lang="fr-FR" dirty="0">
                <a:latin typeface="Agnes-Xbold" panose="00000400000000000000" pitchFamily="2" charset="0"/>
              </a:rPr>
              <a:t>, dans un hôtel particulier aux allures de petit </a:t>
            </a:r>
            <a:r>
              <a:rPr lang="fr-FR" dirty="0" smtClean="0">
                <a:latin typeface="Agnes-Xbold" panose="00000400000000000000" pitchFamily="2" charset="0"/>
              </a:rPr>
              <a:t>château en arrière plan.</a:t>
            </a:r>
            <a:r>
              <a:rPr lang="fr-FR" dirty="0">
                <a:latin typeface="Agnes-Xbold" panose="00000400000000000000" pitchFamily="2" charset="0"/>
              </a:rPr>
              <a:t> </a:t>
            </a:r>
            <a:r>
              <a:rPr lang="fr-FR" dirty="0" smtClean="0">
                <a:solidFill>
                  <a:srgbClr val="464646"/>
                </a:solidFill>
                <a:latin typeface="Agnes-Xbold" panose="00000400000000000000" pitchFamily="2" charset="0"/>
              </a:rPr>
              <a:t> </a:t>
            </a:r>
            <a:r>
              <a:rPr lang="fr-FR" dirty="0">
                <a:solidFill>
                  <a:srgbClr val="464646"/>
                </a:solidFill>
                <a:latin typeface="Agnes-Xbold" panose="00000400000000000000" pitchFamily="2" charset="0"/>
              </a:rPr>
              <a:t>De la Place Dalida, on aperçoit au bout de la rue de l’Abreuvoir le Sacré Cœur et son Campanile ! C’est vraiment une vue sur Montmartre que j’adore.</a:t>
            </a:r>
            <a:endParaRPr lang="fr-FR" dirty="0">
              <a:latin typeface="Agnes-Xbold" panose="00000400000000000000" pitchFamily="2" charset="0"/>
            </a:endParaRPr>
          </a:p>
        </p:txBody>
      </p:sp>
      <p:sp>
        <p:nvSpPr>
          <p:cNvPr id="4" name="Rectangle 3"/>
          <p:cNvSpPr/>
          <p:nvPr/>
        </p:nvSpPr>
        <p:spPr>
          <a:xfrm>
            <a:off x="1512409" y="1050209"/>
            <a:ext cx="755335" cy="769441"/>
          </a:xfrm>
          <a:prstGeom prst="rect">
            <a:avLst/>
          </a:prstGeom>
        </p:spPr>
        <p:txBody>
          <a:bodyPr wrap="none">
            <a:spAutoFit/>
          </a:bodyPr>
          <a:lstStyle/>
          <a:p>
            <a:r>
              <a:rPr lang="fr-FR" sz="4400" b="1" dirty="0" smtClean="0">
                <a:solidFill>
                  <a:srgbClr val="FF0000"/>
                </a:solidFill>
              </a:rPr>
              <a:t>12</a:t>
            </a:r>
            <a:endParaRPr lang="fr-FR" sz="4400" b="1" dirty="0">
              <a:solidFill>
                <a:srgbClr val="FF0000"/>
              </a:solidFill>
            </a:endParaRPr>
          </a:p>
        </p:txBody>
      </p:sp>
    </p:spTree>
    <p:extLst>
      <p:ext uri="{BB962C8B-B14F-4D97-AF65-F5344CB8AC3E}">
        <p14:creationId xmlns:p14="http://schemas.microsoft.com/office/powerpoint/2010/main" val="2764644049"/>
      </p:ext>
    </p:extLst>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983" y="0"/>
            <a:ext cx="4711777" cy="6858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879" y="0"/>
            <a:ext cx="4358640" cy="6858000"/>
          </a:xfrm>
          <a:prstGeom prst="rect">
            <a:avLst/>
          </a:prstGeom>
        </p:spPr>
      </p:pic>
    </p:spTree>
    <p:extLst>
      <p:ext uri="{BB962C8B-B14F-4D97-AF65-F5344CB8AC3E}">
        <p14:creationId xmlns:p14="http://schemas.microsoft.com/office/powerpoint/2010/main" val="1733976569"/>
      </p:ext>
    </p:ext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4000470" y="0"/>
            <a:ext cx="5143500" cy="6858000"/>
          </a:xfrm>
          <a:prstGeom prst="rect">
            <a:avLst/>
          </a:prstGeom>
        </p:spPr>
      </p:pic>
      <p:sp>
        <p:nvSpPr>
          <p:cNvPr id="3" name="Rectangle 2"/>
          <p:cNvSpPr/>
          <p:nvPr/>
        </p:nvSpPr>
        <p:spPr>
          <a:xfrm>
            <a:off x="251520" y="836712"/>
            <a:ext cx="3672408" cy="5632311"/>
          </a:xfrm>
          <a:prstGeom prst="rect">
            <a:avLst/>
          </a:prstGeom>
        </p:spPr>
        <p:txBody>
          <a:bodyPr wrap="square">
            <a:spAutoFit/>
          </a:bodyPr>
          <a:lstStyle/>
          <a:p>
            <a:r>
              <a:rPr lang="fr-FR" sz="2000" b="1" dirty="0" smtClean="0">
                <a:latin typeface="Agnes-Xbold" panose="00000400000000000000" pitchFamily="2" charset="0"/>
              </a:rPr>
              <a:t>Le Bateau-Lavoir</a:t>
            </a:r>
          </a:p>
          <a:p>
            <a:r>
              <a:rPr lang="fr-FR" dirty="0" smtClean="0">
                <a:latin typeface="Agnes-Xbold" panose="00000400000000000000" pitchFamily="2" charset="0"/>
              </a:rPr>
              <a:t>Cet </a:t>
            </a:r>
            <a:r>
              <a:rPr lang="fr-FR" dirty="0">
                <a:latin typeface="Agnes-Xbold" panose="00000400000000000000" pitchFamily="2" charset="0"/>
              </a:rPr>
              <a:t>immeuble est principalement connu pour avoir été, depuis 1904, le lieu de résidence et de réunion de nombreux artistes peintres, mais aussi de gens de lettres, comédiens et marchands d’art. Un incendie l'ayant gravement endommagé en mai 1970 - il n'en restait que la façade - , il a été entièrement reconstruit huit ans après. L’atelier a, de son temps, abrité de célèbres peintres tels que Picasso ou Modigliani, et c’est entre ses murs qu’est né, au début du 20ème siècle, le mouvement artistique cubiste</a:t>
            </a:r>
            <a:r>
              <a:rPr lang="fr-FR" dirty="0" smtClean="0">
                <a:latin typeface="Agnes-Xbold" panose="00000400000000000000" pitchFamily="2" charset="0"/>
              </a:rPr>
              <a:t>.</a:t>
            </a:r>
          </a:p>
          <a:p>
            <a:r>
              <a:rPr lang="fr-FR" dirty="0" smtClean="0">
                <a:solidFill>
                  <a:srgbClr val="FF0000"/>
                </a:solidFill>
                <a:latin typeface="Agnes-Xbold" panose="00000400000000000000" pitchFamily="2" charset="0"/>
              </a:rPr>
              <a:t>Au premier plan une fontaine Wallace voir mon diaporama sur les fontaines Wallace.</a:t>
            </a:r>
            <a:endParaRPr lang="fr-FR" dirty="0">
              <a:solidFill>
                <a:srgbClr val="FF0000"/>
              </a:solidFill>
              <a:latin typeface="Agnes-Xbold" panose="00000400000000000000" pitchFamily="2" charset="0"/>
            </a:endParaRPr>
          </a:p>
        </p:txBody>
      </p:sp>
      <p:sp>
        <p:nvSpPr>
          <p:cNvPr id="4" name="Rectangle 3"/>
          <p:cNvSpPr/>
          <p:nvPr/>
        </p:nvSpPr>
        <p:spPr>
          <a:xfrm>
            <a:off x="1547664" y="260648"/>
            <a:ext cx="755335" cy="769441"/>
          </a:xfrm>
          <a:prstGeom prst="rect">
            <a:avLst/>
          </a:prstGeom>
        </p:spPr>
        <p:txBody>
          <a:bodyPr wrap="none">
            <a:spAutoFit/>
          </a:bodyPr>
          <a:lstStyle/>
          <a:p>
            <a:r>
              <a:rPr lang="fr-FR" sz="4400" b="1" dirty="0" smtClean="0">
                <a:solidFill>
                  <a:srgbClr val="FF0000"/>
                </a:solidFill>
              </a:rPr>
              <a:t>13</a:t>
            </a:r>
            <a:endParaRPr lang="fr-FR" sz="4400" b="1" dirty="0">
              <a:solidFill>
                <a:srgbClr val="FF0000"/>
              </a:solidFill>
            </a:endParaRPr>
          </a:p>
        </p:txBody>
      </p:sp>
    </p:spTree>
    <p:extLst>
      <p:ext uri="{BB962C8B-B14F-4D97-AF65-F5344CB8AC3E}">
        <p14:creationId xmlns:p14="http://schemas.microsoft.com/office/powerpoint/2010/main" val="1007915258"/>
      </p:ext>
    </p:extLst>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9144000" cy="6858000"/>
          </a:xfrm>
          <a:prstGeom prst="rect">
            <a:avLst/>
          </a:prstGeom>
        </p:spPr>
      </p:pic>
    </p:spTree>
    <p:extLst>
      <p:ext uri="{BB962C8B-B14F-4D97-AF65-F5344CB8AC3E}">
        <p14:creationId xmlns:p14="http://schemas.microsoft.com/office/powerpoint/2010/main" val="1298969224"/>
      </p:ext>
    </p:extLst>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tretch>
            <a:fillRect/>
          </a:stretch>
        </p:blipFill>
        <p:spPr>
          <a:xfrm>
            <a:off x="0" y="0"/>
            <a:ext cx="9144000" cy="6857999"/>
          </a:xfrm>
          <a:prstGeom prst="rect">
            <a:avLst/>
          </a:prstGeom>
        </p:spPr>
      </p:pic>
      <p:sp>
        <p:nvSpPr>
          <p:cNvPr id="4" name="Rectangle 3"/>
          <p:cNvSpPr/>
          <p:nvPr/>
        </p:nvSpPr>
        <p:spPr>
          <a:xfrm>
            <a:off x="395536" y="980728"/>
            <a:ext cx="755335" cy="769441"/>
          </a:xfrm>
          <a:prstGeom prst="rect">
            <a:avLst/>
          </a:prstGeom>
        </p:spPr>
        <p:txBody>
          <a:bodyPr wrap="none">
            <a:spAutoFit/>
          </a:bodyPr>
          <a:lstStyle/>
          <a:p>
            <a:r>
              <a:rPr lang="fr-FR" sz="4400" b="1" dirty="0" smtClean="0">
                <a:solidFill>
                  <a:srgbClr val="FF0000"/>
                </a:solidFill>
              </a:rPr>
              <a:t>14</a:t>
            </a:r>
            <a:endParaRPr lang="fr-FR" sz="4400" b="1" dirty="0">
              <a:solidFill>
                <a:srgbClr val="FF0000"/>
              </a:solidFill>
            </a:endParaRPr>
          </a:p>
        </p:txBody>
      </p:sp>
    </p:spTree>
    <p:extLst>
      <p:ext uri="{BB962C8B-B14F-4D97-AF65-F5344CB8AC3E}">
        <p14:creationId xmlns:p14="http://schemas.microsoft.com/office/powerpoint/2010/main" val="106997778"/>
      </p:ext>
    </p:extLst>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148064" y="332656"/>
            <a:ext cx="3924000" cy="5827713"/>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283687"/>
            <a:ext cx="5112000" cy="2876682"/>
          </a:xfrm>
          <a:prstGeom prst="rect">
            <a:avLst/>
          </a:prstGeom>
        </p:spPr>
      </p:pic>
      <p:sp>
        <p:nvSpPr>
          <p:cNvPr id="4" name="Rectangle 3"/>
          <p:cNvSpPr/>
          <p:nvPr/>
        </p:nvSpPr>
        <p:spPr>
          <a:xfrm>
            <a:off x="270000" y="1196752"/>
            <a:ext cx="4572000" cy="1200329"/>
          </a:xfrm>
          <a:prstGeom prst="rect">
            <a:avLst/>
          </a:prstGeom>
        </p:spPr>
        <p:txBody>
          <a:bodyPr>
            <a:spAutoFit/>
          </a:bodyPr>
          <a:lstStyle/>
          <a:p>
            <a:r>
              <a:rPr lang="fr-FR" dirty="0">
                <a:solidFill>
                  <a:srgbClr val="464646"/>
                </a:solidFill>
                <a:latin typeface="Agnes-Xbold" panose="00000400000000000000" pitchFamily="2" charset="0"/>
              </a:rPr>
              <a:t> au 15 rue </a:t>
            </a:r>
            <a:r>
              <a:rPr lang="fr-FR" dirty="0" err="1">
                <a:solidFill>
                  <a:srgbClr val="464646"/>
                </a:solidFill>
                <a:latin typeface="Agnes-Xbold" panose="00000400000000000000" pitchFamily="2" charset="0"/>
              </a:rPr>
              <a:t>Lepic</a:t>
            </a:r>
            <a:r>
              <a:rPr lang="fr-FR" dirty="0">
                <a:solidFill>
                  <a:srgbClr val="464646"/>
                </a:solidFill>
                <a:latin typeface="Agnes-Xbold" panose="00000400000000000000" pitchFamily="2" charset="0"/>
              </a:rPr>
              <a:t>, la célèbre façade du </a:t>
            </a:r>
            <a:r>
              <a:rPr lang="fr-FR" b="1" dirty="0">
                <a:solidFill>
                  <a:srgbClr val="464646"/>
                </a:solidFill>
                <a:latin typeface="Agnes-Xbold" panose="00000400000000000000" pitchFamily="2" charset="0"/>
              </a:rPr>
              <a:t>Café des Deux Moulins</a:t>
            </a:r>
            <a:r>
              <a:rPr lang="fr-FR" dirty="0">
                <a:solidFill>
                  <a:srgbClr val="464646"/>
                </a:solidFill>
                <a:latin typeface="Agnes-Xbold" panose="00000400000000000000" pitchFamily="2" charset="0"/>
              </a:rPr>
              <a:t> vous plongera dans le film le Fabuleux Destin d’Amélie Poulain.</a:t>
            </a:r>
            <a:endParaRPr lang="fr-FR" dirty="0">
              <a:latin typeface="Agnes-Xbold" panose="00000400000000000000" pitchFamily="2" charset="0"/>
            </a:endParaRPr>
          </a:p>
        </p:txBody>
      </p:sp>
    </p:spTree>
    <p:extLst>
      <p:ext uri="{BB962C8B-B14F-4D97-AF65-F5344CB8AC3E}">
        <p14:creationId xmlns:p14="http://schemas.microsoft.com/office/powerpoint/2010/main" val="2085157670"/>
      </p:ext>
    </p:extLst>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File:Monmartre Cemetery.JPG"/>
          <p:cNvPicPr>
            <a:picLocks noChangeAspect="1" noChangeArrowheads="1"/>
          </p:cNvPicPr>
          <p:nvPr/>
        </p:nvPicPr>
        <p:blipFill>
          <a:blip r:embed="rId2" cstate="email"/>
          <a:srcRect/>
          <a:stretch>
            <a:fillRect/>
          </a:stretch>
        </p:blipFill>
        <p:spPr bwMode="auto">
          <a:xfrm>
            <a:off x="1835696" y="0"/>
            <a:ext cx="7308304" cy="6858000"/>
          </a:xfrm>
          <a:prstGeom prst="rect">
            <a:avLst/>
          </a:prstGeom>
          <a:noFill/>
        </p:spPr>
      </p:pic>
      <p:sp>
        <p:nvSpPr>
          <p:cNvPr id="3" name="Rectangle 2"/>
          <p:cNvSpPr/>
          <p:nvPr/>
        </p:nvSpPr>
        <p:spPr>
          <a:xfrm>
            <a:off x="0" y="1412776"/>
            <a:ext cx="1835696" cy="4524315"/>
          </a:xfrm>
          <a:prstGeom prst="rect">
            <a:avLst/>
          </a:prstGeom>
        </p:spPr>
        <p:txBody>
          <a:bodyPr wrap="square">
            <a:spAutoFit/>
          </a:bodyPr>
          <a:lstStyle/>
          <a:p>
            <a:r>
              <a:rPr lang="fr-FR" dirty="0" smtClean="0"/>
              <a:t>Le cimetière du Nord, communément appelé cimetière de Montmartre, fut inauguré le 1er janvier 1825. La Ville de Paris a engagé en 2012 une étude pour renforcer la protection paysagère et patrimoniale du cimetière de Montmartre</a:t>
            </a:r>
            <a:endParaRPr lang="fr-FR" dirty="0"/>
          </a:p>
        </p:txBody>
      </p:sp>
      <p:sp>
        <p:nvSpPr>
          <p:cNvPr id="4" name="Rectangle 3"/>
          <p:cNvSpPr/>
          <p:nvPr/>
        </p:nvSpPr>
        <p:spPr>
          <a:xfrm>
            <a:off x="1763688" y="0"/>
            <a:ext cx="7380312" cy="923330"/>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Old English Text MT" pitchFamily="66" charset="0"/>
              </a:rPr>
              <a:t>Cimetière de Montmartre</a:t>
            </a:r>
            <a:endParaRPr lang="fr-FR"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Old English Text MT" pitchFamily="66" charset="0"/>
            </a:endParaRPr>
          </a:p>
        </p:txBody>
      </p:sp>
      <p:pic>
        <p:nvPicPr>
          <p:cNvPr id="5" name="Image 4" descr="belle-ile-en-mer-ng2011_001.png"/>
          <p:cNvPicPr>
            <a:picLocks noChangeAspect="1"/>
          </p:cNvPicPr>
          <p:nvPr/>
        </p:nvPicPr>
        <p:blipFill>
          <a:blip r:embed="rId3" cstate="email">
            <a:duotone>
              <a:schemeClr val="bg2">
                <a:shade val="45000"/>
                <a:satMod val="135000"/>
              </a:schemeClr>
              <a:prstClr val="white"/>
            </a:duotone>
            <a:extLst>
              <a:ext uri="{28A0092B-C50C-407E-A947-70E740481C1C}">
                <a14:useLocalDpi xmlns:a14="http://schemas.microsoft.com/office/drawing/2010/main"/>
              </a:ext>
            </a:extLst>
          </a:blip>
          <a:stretch>
            <a:fillRect/>
          </a:stretch>
        </p:blipFill>
        <p:spPr>
          <a:xfrm>
            <a:off x="3923928" y="692696"/>
            <a:ext cx="4605409" cy="3237257"/>
          </a:xfrm>
          <a:prstGeom prst="rect">
            <a:avLst/>
          </a:prstGeom>
        </p:spPr>
      </p:pic>
      <p:sp>
        <p:nvSpPr>
          <p:cNvPr id="2" name="Rectangle 1"/>
          <p:cNvSpPr/>
          <p:nvPr/>
        </p:nvSpPr>
        <p:spPr>
          <a:xfrm>
            <a:off x="540181" y="783333"/>
            <a:ext cx="755335" cy="769441"/>
          </a:xfrm>
          <a:prstGeom prst="rect">
            <a:avLst/>
          </a:prstGeom>
        </p:spPr>
        <p:txBody>
          <a:bodyPr wrap="none">
            <a:spAutoFit/>
          </a:bodyPr>
          <a:lstStyle/>
          <a:p>
            <a:r>
              <a:rPr lang="fr-FR" sz="4400" b="1" dirty="0" smtClean="0">
                <a:solidFill>
                  <a:srgbClr val="FF0000"/>
                </a:solidFill>
              </a:rPr>
              <a:t>15</a:t>
            </a:r>
            <a:endParaRPr lang="fr-FR" sz="4400" b="1" dirty="0">
              <a:solidFill>
                <a:srgbClr val="FF0000"/>
              </a:solidFill>
            </a:endParaRPr>
          </a:p>
        </p:txBody>
      </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2862322"/>
          </a:xfrm>
          <a:prstGeom prst="rect">
            <a:avLst/>
          </a:prstGeom>
        </p:spPr>
        <p:txBody>
          <a:bodyPr wrap="square">
            <a:spAutoFit/>
          </a:bodyPr>
          <a:lstStyle/>
          <a:p>
            <a:r>
              <a:rPr lang="fr-FR" b="1" dirty="0"/>
              <a:t>Le cimetière de Montmartre </a:t>
            </a:r>
            <a:r>
              <a:rPr lang="fr-FR" dirty="0"/>
              <a:t>est situé à Paris, depuis 1860, au 20, avenue Rachel, dans le XVIIIe arrondissement. Il est installé à l'emplacement des anciennes carrières de Montmartre, réputées pour leur gypse dont on fit un plâtre utilisé à grande échelle dans la capitale</a:t>
            </a:r>
            <a:r>
              <a:rPr lang="fr-FR" dirty="0" smtClean="0"/>
              <a:t>.</a:t>
            </a:r>
            <a:r>
              <a:rPr lang="fr-FR" dirty="0"/>
              <a:t> Hors des limites de la capitale furent créés le cimetière de Montmartre au nord , le cimetière du Père-Lachaise à l'est, le cimetière du Montparnasse au sud et, au cœur de la ville, le cimetière de Passy</a:t>
            </a:r>
            <a:r>
              <a:rPr lang="fr-FR" dirty="0" smtClean="0"/>
              <a:t>.</a:t>
            </a:r>
            <a:r>
              <a:rPr lang="fr-FR" dirty="0"/>
              <a:t> Le cimetière de Montmartre couvre environ 11 hectares, soit la même superficie que le cimetière des Batignolles, ce qui en fait ex-æquo le troisième plus vaste cimetière intra-muros après le Père-Lachaise et Montparnasse</a:t>
            </a:r>
            <a:r>
              <a:rPr lang="fr-FR" dirty="0" smtClean="0"/>
              <a:t>.</a:t>
            </a:r>
            <a:r>
              <a:rPr lang="fr-FR" dirty="0"/>
              <a:t> Aujourd'hui le cimetière de Montmartre compte plus de 20 000 concessions et 500 personnes environ y sont inhumées chaque année</a:t>
            </a:r>
            <a:r>
              <a:rPr lang="fr-FR" dirty="0" smtClean="0"/>
              <a:t>.</a:t>
            </a:r>
            <a:r>
              <a:rPr lang="fr-FR" dirty="0"/>
              <a:t> Il est enjambé par le pont de Caulaincourt, un pont métallique construit en 1888.</a:t>
            </a:r>
          </a:p>
        </p:txBody>
      </p:sp>
      <p:pic>
        <p:nvPicPr>
          <p:cNvPr id="113666" name="Picture 2" descr="http://www.montmartrenet.com/images/_image_montmartre_01.jpg"/>
          <p:cNvPicPr>
            <a:picLocks noChangeAspect="1" noChangeArrowheads="1"/>
          </p:cNvPicPr>
          <p:nvPr/>
        </p:nvPicPr>
        <p:blipFill>
          <a:blip r:embed="rId2" cstate="email"/>
          <a:srcRect/>
          <a:stretch>
            <a:fillRect/>
          </a:stretch>
        </p:blipFill>
        <p:spPr bwMode="auto">
          <a:xfrm>
            <a:off x="0" y="2780928"/>
            <a:ext cx="9144000" cy="1872208"/>
          </a:xfrm>
          <a:prstGeom prst="rect">
            <a:avLst/>
          </a:prstGeom>
          <a:noFill/>
        </p:spPr>
      </p:pic>
      <p:pic>
        <p:nvPicPr>
          <p:cNvPr id="113672" name="Picture 8" descr="https://encrypted-tbn2.gstatic.com/images?q=tbn:ANd9GcTM8aToTY1vbIX8dOVi9ieAM4XZyE8iARusEyfuB_5Qc3k9-joPGg"/>
          <p:cNvPicPr>
            <a:picLocks noChangeAspect="1" noChangeArrowheads="1"/>
          </p:cNvPicPr>
          <p:nvPr/>
        </p:nvPicPr>
        <p:blipFill>
          <a:blip r:embed="rId3" cstate="email"/>
          <a:srcRect/>
          <a:stretch>
            <a:fillRect/>
          </a:stretch>
        </p:blipFill>
        <p:spPr bwMode="auto">
          <a:xfrm>
            <a:off x="0" y="4653135"/>
            <a:ext cx="9144000" cy="2204865"/>
          </a:xfrm>
          <a:prstGeom prst="rect">
            <a:avLst/>
          </a:prstGeom>
          <a:noFill/>
        </p:spPr>
      </p:pic>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10" name="Picture 2" descr="Plan avec emplacement des célébrités"/>
          <p:cNvPicPr>
            <a:picLocks noChangeAspect="1" noChangeArrowheads="1"/>
          </p:cNvPicPr>
          <p:nvPr/>
        </p:nvPicPr>
        <p:blipFill>
          <a:blip r:embed="rId2" cstate="email"/>
          <a:srcRect/>
          <a:stretch>
            <a:fillRect/>
          </a:stretch>
        </p:blipFill>
        <p:spPr bwMode="auto">
          <a:xfrm>
            <a:off x="5220072" y="0"/>
            <a:ext cx="3923928" cy="6858000"/>
          </a:xfrm>
          <a:prstGeom prst="rect">
            <a:avLst/>
          </a:prstGeom>
          <a:noFill/>
        </p:spPr>
      </p:pic>
      <p:sp>
        <p:nvSpPr>
          <p:cNvPr id="3" name="Rectangle 2"/>
          <p:cNvSpPr/>
          <p:nvPr/>
        </p:nvSpPr>
        <p:spPr>
          <a:xfrm>
            <a:off x="0" y="0"/>
            <a:ext cx="5940152" cy="7478970"/>
          </a:xfrm>
          <a:prstGeom prst="rect">
            <a:avLst/>
          </a:prstGeom>
        </p:spPr>
        <p:txBody>
          <a:bodyPr wrap="square">
            <a:spAutoFit/>
          </a:bodyPr>
          <a:lstStyle/>
          <a:p>
            <a:r>
              <a:rPr lang="fr-FR" sz="1400" b="1" i="1" dirty="0" smtClean="0"/>
              <a:t>1</a:t>
            </a:r>
            <a:r>
              <a:rPr lang="fr-FR" sz="1400" dirty="0" smtClean="0"/>
              <a:t> – </a:t>
            </a:r>
            <a:r>
              <a:rPr lang="fr-FR" sz="1400" b="1" dirty="0" smtClean="0"/>
              <a:t>Michel BERGER</a:t>
            </a:r>
            <a:r>
              <a:rPr lang="fr-FR" sz="1400" dirty="0" smtClean="0"/>
              <a:t> (1947 – 1992) : Chanteur et compositeur Français.</a:t>
            </a:r>
          </a:p>
          <a:p>
            <a:r>
              <a:rPr lang="fr-FR" sz="1400" b="1" i="1" dirty="0" smtClean="0"/>
              <a:t>2</a:t>
            </a:r>
            <a:r>
              <a:rPr lang="fr-FR" sz="1400" dirty="0" smtClean="0"/>
              <a:t> – </a:t>
            </a:r>
            <a:r>
              <a:rPr lang="fr-FR" sz="1400" b="1" dirty="0" smtClean="0"/>
              <a:t>Fred CHICHIN</a:t>
            </a:r>
            <a:r>
              <a:rPr lang="fr-FR" sz="1400" dirty="0" smtClean="0"/>
              <a:t> (1954 – 2007) : Compositeur et interprète du groupe </a:t>
            </a:r>
            <a:r>
              <a:rPr lang="fr-FR" sz="1400" i="1" dirty="0" smtClean="0"/>
              <a:t>Les Rita </a:t>
            </a:r>
            <a:r>
              <a:rPr lang="fr-FR" sz="1400" i="1" dirty="0" err="1" smtClean="0"/>
              <a:t>Mitsouko</a:t>
            </a:r>
            <a:r>
              <a:rPr lang="fr-FR" sz="1400" i="1" dirty="0" smtClean="0"/>
              <a:t>.</a:t>
            </a:r>
            <a:endParaRPr lang="fr-FR" sz="1400" dirty="0" smtClean="0"/>
          </a:p>
          <a:p>
            <a:r>
              <a:rPr lang="fr-FR" sz="1400" b="1" i="1" dirty="0" smtClean="0"/>
              <a:t>3</a:t>
            </a:r>
            <a:r>
              <a:rPr lang="fr-FR" sz="1400" dirty="0" smtClean="0"/>
              <a:t> – </a:t>
            </a:r>
            <a:r>
              <a:rPr lang="fr-FR" sz="1400" b="1" dirty="0" smtClean="0"/>
              <a:t>DALIDA</a:t>
            </a:r>
            <a:r>
              <a:rPr lang="fr-FR" sz="1400" dirty="0" smtClean="0"/>
              <a:t>, de son vrai nom </a:t>
            </a:r>
            <a:r>
              <a:rPr lang="fr-FR" sz="1400" dirty="0" err="1" smtClean="0"/>
              <a:t>Iolanda</a:t>
            </a:r>
            <a:r>
              <a:rPr lang="fr-FR" sz="1400" dirty="0" smtClean="0"/>
              <a:t> Cristina </a:t>
            </a:r>
            <a:r>
              <a:rPr lang="fr-FR" sz="1400" dirty="0" err="1" smtClean="0"/>
              <a:t>Gigliotti</a:t>
            </a:r>
            <a:r>
              <a:rPr lang="fr-FR" sz="1400" dirty="0" smtClean="0"/>
              <a:t> (1933 – 1987) : Chanteuse, a longtemps habité Montmartre.</a:t>
            </a:r>
          </a:p>
          <a:p>
            <a:r>
              <a:rPr lang="fr-FR" sz="1400" b="1" i="1" dirty="0" smtClean="0"/>
              <a:t>4</a:t>
            </a:r>
            <a:r>
              <a:rPr lang="fr-FR" sz="1400" dirty="0" smtClean="0"/>
              <a:t> – </a:t>
            </a:r>
            <a:r>
              <a:rPr lang="fr-FR" sz="1400" b="1" dirty="0" smtClean="0"/>
              <a:t>Edgar DEGAS</a:t>
            </a:r>
            <a:r>
              <a:rPr lang="fr-FR" sz="1400" dirty="0" smtClean="0"/>
              <a:t> (1834 – 1917) : Peintre.</a:t>
            </a:r>
          </a:p>
          <a:p>
            <a:r>
              <a:rPr lang="fr-FR" sz="1400" b="1" i="1" dirty="0" smtClean="0"/>
              <a:t>5</a:t>
            </a:r>
            <a:r>
              <a:rPr lang="fr-FR" sz="1400" dirty="0" smtClean="0"/>
              <a:t> – </a:t>
            </a:r>
            <a:r>
              <a:rPr lang="fr-FR" sz="1400" b="1" dirty="0" smtClean="0"/>
              <a:t>Alexandre DUMAS Fils</a:t>
            </a:r>
            <a:r>
              <a:rPr lang="fr-FR" sz="1400" dirty="0" smtClean="0"/>
              <a:t> (1824 – 1895) : Écrivain, auteur entre autres de </a:t>
            </a:r>
            <a:r>
              <a:rPr lang="fr-FR" sz="1400" i="1" dirty="0" smtClean="0"/>
              <a:t>la Dame aux Camélias</a:t>
            </a:r>
            <a:r>
              <a:rPr lang="fr-FR" sz="1400" dirty="0" smtClean="0"/>
              <a:t>, inspiré par son amour pour cette courtisane (de vrai nom Alphonsine Duplessis) également enterrée dans le Cimetière de Montmartre </a:t>
            </a:r>
            <a:r>
              <a:rPr lang="fr-FR" sz="1400" i="1" dirty="0" smtClean="0"/>
              <a:t>(division 15)</a:t>
            </a:r>
            <a:r>
              <a:rPr lang="fr-FR" sz="1400" dirty="0" smtClean="0"/>
              <a:t>.</a:t>
            </a:r>
          </a:p>
          <a:p>
            <a:r>
              <a:rPr lang="fr-FR" sz="1400" b="1" i="1" dirty="0" smtClean="0"/>
              <a:t>6</a:t>
            </a:r>
            <a:r>
              <a:rPr lang="fr-FR" sz="1400" dirty="0" smtClean="0"/>
              <a:t> – </a:t>
            </a:r>
            <a:r>
              <a:rPr lang="fr-FR" sz="1400" b="1" dirty="0" smtClean="0"/>
              <a:t>Georges FEYDEAU</a:t>
            </a:r>
            <a:r>
              <a:rPr lang="fr-FR" sz="1400" dirty="0" smtClean="0"/>
              <a:t> (1826 – 1921) : Auteur dramatique.</a:t>
            </a:r>
          </a:p>
          <a:p>
            <a:r>
              <a:rPr lang="fr-FR" sz="1400" b="1" i="1" dirty="0" smtClean="0"/>
              <a:t>7</a:t>
            </a:r>
            <a:r>
              <a:rPr lang="fr-FR" sz="1400" dirty="0" smtClean="0"/>
              <a:t> – </a:t>
            </a:r>
            <a:r>
              <a:rPr lang="fr-FR" sz="1400" b="1" dirty="0" smtClean="0"/>
              <a:t>Edmond</a:t>
            </a:r>
            <a:r>
              <a:rPr lang="fr-FR" sz="1400" dirty="0" smtClean="0"/>
              <a:t> (1822 – 1896) </a:t>
            </a:r>
            <a:r>
              <a:rPr lang="fr-FR" sz="1400" b="1" dirty="0" smtClean="0"/>
              <a:t>et Jules</a:t>
            </a:r>
            <a:r>
              <a:rPr lang="fr-FR" sz="1400" dirty="0" smtClean="0"/>
              <a:t> (1830 – 1870) </a:t>
            </a:r>
            <a:r>
              <a:rPr lang="fr-FR" sz="1400" b="1" dirty="0" smtClean="0"/>
              <a:t>de GONCOURT</a:t>
            </a:r>
            <a:r>
              <a:rPr lang="fr-FR" sz="1400" dirty="0" smtClean="0"/>
              <a:t> : Écrivains, initiateurs du prix </a:t>
            </a:r>
            <a:r>
              <a:rPr lang="fr-FR" sz="1400" dirty="0" err="1" smtClean="0"/>
              <a:t>Gouncourt</a:t>
            </a:r>
            <a:r>
              <a:rPr lang="fr-FR" sz="1400" dirty="0" smtClean="0"/>
              <a:t> qui récompense chaque année les auteurs d’expression Française.</a:t>
            </a:r>
          </a:p>
          <a:p>
            <a:r>
              <a:rPr lang="fr-FR" sz="1400" b="1" i="1" dirty="0" smtClean="0"/>
              <a:t>8</a:t>
            </a:r>
            <a:r>
              <a:rPr lang="fr-FR" sz="1400" dirty="0" smtClean="0"/>
              <a:t> – </a:t>
            </a:r>
            <a:r>
              <a:rPr lang="fr-FR" sz="1400" b="1" dirty="0" smtClean="0"/>
              <a:t>Lucien</a:t>
            </a:r>
            <a:r>
              <a:rPr lang="fr-FR" sz="1400" dirty="0" smtClean="0"/>
              <a:t> (1860 – 1925)</a:t>
            </a:r>
            <a:r>
              <a:rPr lang="fr-FR" sz="1400" b="1" dirty="0" smtClean="0"/>
              <a:t> et Sacha</a:t>
            </a:r>
            <a:r>
              <a:rPr lang="fr-FR" sz="1400" dirty="0" smtClean="0"/>
              <a:t> (1885 – 1957) </a:t>
            </a:r>
            <a:r>
              <a:rPr lang="fr-FR" sz="1400" b="1" dirty="0" smtClean="0"/>
              <a:t>GUITRY</a:t>
            </a:r>
            <a:r>
              <a:rPr lang="fr-FR" sz="1400" dirty="0" smtClean="0"/>
              <a:t> : Acteur, dramaturge.</a:t>
            </a:r>
          </a:p>
          <a:p>
            <a:r>
              <a:rPr lang="fr-FR" sz="1400" b="1" i="1" dirty="0" smtClean="0"/>
              <a:t>9</a:t>
            </a:r>
            <a:r>
              <a:rPr lang="fr-FR" sz="1400" dirty="0" smtClean="0"/>
              <a:t> – </a:t>
            </a:r>
            <a:r>
              <a:rPr lang="fr-FR" sz="1400" b="1" dirty="0" smtClean="0"/>
              <a:t>Louis JOUVET</a:t>
            </a:r>
            <a:r>
              <a:rPr lang="fr-FR" sz="1400" dirty="0" smtClean="0"/>
              <a:t> (1887 – 1951) : acteur.</a:t>
            </a:r>
          </a:p>
          <a:p>
            <a:r>
              <a:rPr lang="fr-FR" sz="1400" b="1" i="1" dirty="0" smtClean="0"/>
              <a:t>10</a:t>
            </a:r>
            <a:r>
              <a:rPr lang="fr-FR" sz="1400" dirty="0" smtClean="0"/>
              <a:t> – </a:t>
            </a:r>
            <a:r>
              <a:rPr lang="fr-FR" sz="1400" b="1" dirty="0" smtClean="0"/>
              <a:t>Joseph KOSMA</a:t>
            </a:r>
            <a:r>
              <a:rPr lang="fr-FR" sz="1400" dirty="0" smtClean="0"/>
              <a:t> (1905 – 1969) : Compositeur.</a:t>
            </a:r>
          </a:p>
          <a:p>
            <a:r>
              <a:rPr lang="fr-FR" sz="1400" b="1" i="1" dirty="0" smtClean="0"/>
              <a:t>11</a:t>
            </a:r>
            <a:r>
              <a:rPr lang="fr-FR" sz="1400" dirty="0" smtClean="0"/>
              <a:t> – </a:t>
            </a:r>
            <a:r>
              <a:rPr lang="fr-FR" sz="1400" b="1" dirty="0" smtClean="0"/>
              <a:t>Gustave MOREAU</a:t>
            </a:r>
            <a:r>
              <a:rPr lang="fr-FR" sz="1400" dirty="0" smtClean="0"/>
              <a:t> (1826 – 1898) : Peintre.</a:t>
            </a:r>
          </a:p>
          <a:p>
            <a:r>
              <a:rPr lang="fr-FR" sz="1400" b="1" i="1" dirty="0" smtClean="0"/>
              <a:t>12</a:t>
            </a:r>
            <a:r>
              <a:rPr lang="fr-FR" sz="1400" dirty="0" smtClean="0"/>
              <a:t> – </a:t>
            </a:r>
            <a:r>
              <a:rPr lang="fr-FR" sz="1400" b="1" dirty="0" err="1" smtClean="0"/>
              <a:t>Vaslav</a:t>
            </a:r>
            <a:r>
              <a:rPr lang="fr-FR" sz="1400" b="1" dirty="0" smtClean="0"/>
              <a:t> NIJINSKI</a:t>
            </a:r>
            <a:r>
              <a:rPr lang="fr-FR" sz="1400" dirty="0" smtClean="0"/>
              <a:t> (1889 – 1950) : Danseur et chorégraphe.</a:t>
            </a:r>
          </a:p>
          <a:p>
            <a:r>
              <a:rPr lang="fr-FR" sz="1400" b="1" i="1" dirty="0" smtClean="0"/>
              <a:t>13</a:t>
            </a:r>
            <a:r>
              <a:rPr lang="fr-FR" sz="1400" dirty="0" smtClean="0"/>
              <a:t> – </a:t>
            </a:r>
            <a:r>
              <a:rPr lang="fr-FR" sz="1400" b="1" dirty="0" smtClean="0"/>
              <a:t>Francisque POULBOT</a:t>
            </a:r>
            <a:r>
              <a:rPr lang="fr-FR" sz="1400" dirty="0" smtClean="0"/>
              <a:t> (1879 – 1946) : Dessinateur et illustrateur, habitant de Montmartre.</a:t>
            </a:r>
          </a:p>
          <a:p>
            <a:r>
              <a:rPr lang="fr-FR" sz="1400" b="1" i="1" dirty="0" smtClean="0"/>
              <a:t>14</a:t>
            </a:r>
            <a:r>
              <a:rPr lang="fr-FR" sz="1400" dirty="0" smtClean="0"/>
              <a:t> – </a:t>
            </a:r>
            <a:r>
              <a:rPr lang="fr-FR" sz="1400" b="1" dirty="0" smtClean="0"/>
              <a:t>Juliette RECAMIER</a:t>
            </a:r>
            <a:r>
              <a:rPr lang="fr-FR" sz="1400" dirty="0" smtClean="0"/>
              <a:t> (1777 – 1849) : Femme de lettres, tenait l’un des plus importants salons intellectuels de son époque. </a:t>
            </a:r>
            <a:r>
              <a:rPr lang="fr-FR" sz="1400" dirty="0" smtClean="0">
                <a:hlinkClick r:id="rId3" tooltip="Square Récamier"/>
              </a:rPr>
              <a:t>Un joli jardin romantique du 7e arrondissement</a:t>
            </a:r>
            <a:r>
              <a:rPr lang="fr-FR" sz="1400" dirty="0" smtClean="0"/>
              <a:t> tient aujourd’hui son nom.</a:t>
            </a:r>
          </a:p>
          <a:p>
            <a:r>
              <a:rPr lang="fr-FR" sz="1400" b="1" i="1" dirty="0" smtClean="0"/>
              <a:t>15</a:t>
            </a:r>
            <a:r>
              <a:rPr lang="fr-FR" sz="1400" dirty="0" smtClean="0"/>
              <a:t> – </a:t>
            </a:r>
            <a:r>
              <a:rPr lang="fr-FR" sz="1400" b="1" dirty="0" smtClean="0"/>
              <a:t>Adolphe SAX</a:t>
            </a:r>
            <a:r>
              <a:rPr lang="fr-FR" sz="1400" dirty="0" smtClean="0"/>
              <a:t> (1814 – 1894) : Inventeur du saxophone.</a:t>
            </a:r>
          </a:p>
          <a:p>
            <a:r>
              <a:rPr lang="fr-FR" sz="1400" b="1" i="1" dirty="0" smtClean="0"/>
              <a:t>16</a:t>
            </a:r>
            <a:r>
              <a:rPr lang="fr-FR" sz="1400" dirty="0" smtClean="0"/>
              <a:t> – </a:t>
            </a:r>
            <a:r>
              <a:rPr lang="fr-FR" sz="1400" b="1" dirty="0" err="1" smtClean="0"/>
              <a:t>Ary</a:t>
            </a:r>
            <a:r>
              <a:rPr lang="fr-FR" sz="1400" b="1" dirty="0" smtClean="0"/>
              <a:t> SCHEFFER</a:t>
            </a:r>
            <a:r>
              <a:rPr lang="fr-FR" sz="1400" dirty="0" smtClean="0"/>
              <a:t> (1795 – 1858) : Peintre, propriétaire de la maison qui abrite aujourd’hui le </a:t>
            </a:r>
            <a:r>
              <a:rPr lang="fr-FR" sz="1400" dirty="0" smtClean="0">
                <a:hlinkClick r:id="rId4" tooltip="Musée de la vie romantique"/>
              </a:rPr>
              <a:t>musée de la vie romantique</a:t>
            </a:r>
            <a:r>
              <a:rPr lang="fr-FR" sz="1400" dirty="0" smtClean="0"/>
              <a:t>.</a:t>
            </a:r>
          </a:p>
          <a:p>
            <a:r>
              <a:rPr lang="fr-FR" sz="1400" b="1" i="1" dirty="0" smtClean="0"/>
              <a:t>17</a:t>
            </a:r>
            <a:r>
              <a:rPr lang="fr-FR" sz="1400" dirty="0" smtClean="0"/>
              <a:t> – </a:t>
            </a:r>
            <a:r>
              <a:rPr lang="fr-FR" sz="1400" b="1" dirty="0" smtClean="0"/>
              <a:t>STENDHAL</a:t>
            </a:r>
            <a:r>
              <a:rPr lang="fr-FR" sz="1400" dirty="0" smtClean="0"/>
              <a:t>, de son vrai nom Henry Beyle (1783 – 1842) : Diplomate et écrivain.</a:t>
            </a:r>
          </a:p>
          <a:p>
            <a:r>
              <a:rPr lang="fr-FR" sz="1400" b="1" i="1" dirty="0" smtClean="0"/>
              <a:t>18</a:t>
            </a:r>
            <a:r>
              <a:rPr lang="fr-FR" sz="1400" dirty="0" smtClean="0"/>
              <a:t> – </a:t>
            </a:r>
            <a:r>
              <a:rPr lang="fr-FR" sz="1400" b="1" dirty="0" smtClean="0"/>
              <a:t>François TRUFFAUT</a:t>
            </a:r>
            <a:r>
              <a:rPr lang="fr-FR" sz="1400" dirty="0" smtClean="0"/>
              <a:t> (1932 – 1984) : Réalisateur et scénariste.</a:t>
            </a:r>
          </a:p>
          <a:p>
            <a:r>
              <a:rPr lang="fr-FR" sz="1400" b="1" i="1" dirty="0" smtClean="0"/>
              <a:t>19</a:t>
            </a:r>
            <a:r>
              <a:rPr lang="fr-FR" sz="1400" dirty="0" smtClean="0"/>
              <a:t> – </a:t>
            </a:r>
            <a:r>
              <a:rPr lang="fr-FR" sz="1400" b="1" dirty="0" smtClean="0"/>
              <a:t>Émile ZOLA</a:t>
            </a:r>
            <a:r>
              <a:rPr lang="fr-FR" sz="1400" dirty="0" smtClean="0"/>
              <a:t> (1840 – 1902) : Écrivain. Cendres transférées au </a:t>
            </a:r>
            <a:r>
              <a:rPr lang="fr-FR" sz="1400" dirty="0" smtClean="0">
                <a:hlinkClick r:id="rId5" tooltip="Le Panthéon"/>
              </a:rPr>
              <a:t>Panthéon</a:t>
            </a:r>
            <a:r>
              <a:rPr lang="fr-FR" sz="1400" dirty="0" smtClean="0"/>
              <a:t> depuis 1908.</a:t>
            </a:r>
          </a:p>
          <a:p>
            <a:r>
              <a:rPr lang="fr-FR" dirty="0" smtClean="0"/>
              <a:t> </a:t>
            </a:r>
            <a:endParaRPr lang="fr-FR" dirty="0"/>
          </a:p>
        </p:txBody>
      </p:sp>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2098" name="Picture 2" descr="http://www.landrucimetieres.fr/spip/IMG/jpg/goncourt2.jpg"/>
          <p:cNvPicPr>
            <a:picLocks noChangeAspect="1" noChangeArrowheads="1"/>
          </p:cNvPicPr>
          <p:nvPr/>
        </p:nvPicPr>
        <p:blipFill>
          <a:blip r:embed="rId2" cstate="email"/>
          <a:srcRect/>
          <a:stretch>
            <a:fillRect/>
          </a:stretch>
        </p:blipFill>
        <p:spPr bwMode="auto">
          <a:xfrm>
            <a:off x="3635896" y="0"/>
            <a:ext cx="5508104" cy="6858000"/>
          </a:xfrm>
          <a:prstGeom prst="rect">
            <a:avLst/>
          </a:prstGeom>
          <a:noFill/>
        </p:spPr>
      </p:pic>
      <p:sp>
        <p:nvSpPr>
          <p:cNvPr id="3" name="Rectangle 2"/>
          <p:cNvSpPr/>
          <p:nvPr/>
        </p:nvSpPr>
        <p:spPr>
          <a:xfrm>
            <a:off x="0" y="764704"/>
            <a:ext cx="3635896" cy="4801314"/>
          </a:xfrm>
          <a:prstGeom prst="rect">
            <a:avLst/>
          </a:prstGeom>
        </p:spPr>
        <p:txBody>
          <a:bodyPr wrap="square">
            <a:spAutoFit/>
          </a:bodyPr>
          <a:lstStyle/>
          <a:p>
            <a:r>
              <a:rPr lang="fr-FR" dirty="0" smtClean="0"/>
              <a:t>Leur nom survit grâce à l’Académie qu’Edmond créa par testament, et qui décerne tous les ans un prix très attendu. Ils furent des témoins privilégiés de la vie littéraire de leurs temps, et c’est avec curiosité qu’on essaye d’imaginer les conversations autour de repas qui réunissaient </a:t>
            </a:r>
            <a:r>
              <a:rPr lang="fr-FR" dirty="0" smtClean="0">
                <a:hlinkClick r:id="rId3"/>
              </a:rPr>
              <a:t>Daudet</a:t>
            </a:r>
            <a:r>
              <a:rPr lang="fr-FR" dirty="0" smtClean="0"/>
              <a:t>, </a:t>
            </a:r>
            <a:r>
              <a:rPr lang="fr-FR" dirty="0" smtClean="0">
                <a:hlinkClick r:id="rId4"/>
              </a:rPr>
              <a:t>Zola</a:t>
            </a:r>
            <a:r>
              <a:rPr lang="fr-FR" dirty="0" smtClean="0"/>
              <a:t>, </a:t>
            </a:r>
            <a:r>
              <a:rPr lang="fr-FR" dirty="0" smtClean="0">
                <a:hlinkClick r:id="rId5"/>
              </a:rPr>
              <a:t>Flaubert</a:t>
            </a:r>
            <a:r>
              <a:rPr lang="fr-FR" dirty="0" smtClean="0"/>
              <a:t> et Tourgueniev... Leur </a:t>
            </a:r>
            <a:r>
              <a:rPr lang="fr-FR" i="1" dirty="0" smtClean="0"/>
              <a:t>Journal</a:t>
            </a:r>
            <a:r>
              <a:rPr lang="fr-FR" dirty="0" smtClean="0"/>
              <a:t> est un témoignage précieux de la vie intellectuel et mondaine de leurs temps.</a:t>
            </a:r>
          </a:p>
          <a:p>
            <a:r>
              <a:rPr lang="fr-FR" dirty="0" smtClean="0"/>
              <a:t>Ensemble dans la vie, ils sont inhumés dans une même tombe signalé par des médaillons d’Alfred Lenoir.</a:t>
            </a:r>
            <a:endParaRPr lang="fr-FR" dirty="0"/>
          </a:p>
        </p:txBody>
      </p:sp>
      <p:sp>
        <p:nvSpPr>
          <p:cNvPr id="4" name="ZoneTexte 3"/>
          <p:cNvSpPr txBox="1"/>
          <p:nvPr/>
        </p:nvSpPr>
        <p:spPr>
          <a:xfrm>
            <a:off x="755576" y="404664"/>
            <a:ext cx="2088232" cy="369332"/>
          </a:xfrm>
          <a:prstGeom prst="rect">
            <a:avLst/>
          </a:prstGeom>
          <a:noFill/>
        </p:spPr>
        <p:txBody>
          <a:bodyPr wrap="square" rtlCol="0">
            <a:spAutoFit/>
          </a:bodyPr>
          <a:lstStyle/>
          <a:p>
            <a:r>
              <a:rPr lang="fr-FR" dirty="0" smtClean="0"/>
              <a:t>GONCOURT</a:t>
            </a:r>
            <a:endParaRPr lang="fr-FR" dirty="0"/>
          </a:p>
        </p:txBody>
      </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772816"/>
            <a:ext cx="2195736" cy="2862322"/>
          </a:xfrm>
          <a:prstGeom prst="rect">
            <a:avLst/>
          </a:prstGeom>
        </p:spPr>
        <p:txBody>
          <a:bodyPr wrap="square">
            <a:spAutoFit/>
          </a:bodyPr>
          <a:lstStyle/>
          <a:p>
            <a:r>
              <a:rPr lang="fr-FR" b="1" dirty="0" smtClean="0"/>
              <a:t>Hector Berlioz</a:t>
            </a:r>
            <a:r>
              <a:rPr lang="fr-FR" dirty="0" smtClean="0"/>
              <a:t> </a:t>
            </a:r>
            <a:r>
              <a:rPr lang="fr-FR" dirty="0" smtClean="0">
                <a:hlinkClick r:id="rId2" tooltip="Compositeur"/>
              </a:rPr>
              <a:t>compositeur</a:t>
            </a:r>
            <a:r>
              <a:rPr lang="fr-FR" dirty="0" smtClean="0"/>
              <a:t>, </a:t>
            </a:r>
            <a:r>
              <a:rPr lang="fr-FR" dirty="0" smtClean="0">
                <a:hlinkClick r:id="rId3" tooltip="Écrivain"/>
              </a:rPr>
              <a:t>écrivain</a:t>
            </a:r>
            <a:r>
              <a:rPr lang="fr-FR" dirty="0" smtClean="0"/>
              <a:t>, </a:t>
            </a:r>
            <a:r>
              <a:rPr lang="fr-FR" dirty="0" smtClean="0">
                <a:hlinkClick r:id="rId4" tooltip="Chef d'orchestre"/>
              </a:rPr>
              <a:t>chef d'orchestre</a:t>
            </a:r>
            <a:r>
              <a:rPr lang="fr-FR" dirty="0" smtClean="0"/>
              <a:t> et </a:t>
            </a:r>
            <a:r>
              <a:rPr lang="fr-FR" dirty="0" smtClean="0">
                <a:hlinkClick r:id="rId5" tooltip="Critique musicale"/>
              </a:rPr>
              <a:t>critique musical</a:t>
            </a:r>
            <a:r>
              <a:rPr lang="fr-FR" dirty="0" smtClean="0"/>
              <a:t> </a:t>
            </a:r>
            <a:r>
              <a:rPr lang="fr-FR" dirty="0" smtClean="0">
                <a:hlinkClick r:id="rId6" tooltip="Français"/>
              </a:rPr>
              <a:t>français</a:t>
            </a:r>
            <a:r>
              <a:rPr lang="fr-FR" dirty="0" smtClean="0"/>
              <a:t>, né le </a:t>
            </a:r>
            <a:r>
              <a:rPr lang="fr-FR" dirty="0" smtClean="0">
                <a:hlinkClick r:id="rId7" tooltip="11 décembre"/>
              </a:rPr>
              <a:t>11</a:t>
            </a:r>
            <a:r>
              <a:rPr lang="fr-FR" dirty="0" smtClean="0"/>
              <a:t> </a:t>
            </a:r>
            <a:r>
              <a:rPr lang="fr-FR" dirty="0" smtClean="0">
                <a:hlinkClick r:id="rId8" tooltip="Décembre 1803"/>
              </a:rPr>
              <a:t>décembre</a:t>
            </a:r>
            <a:r>
              <a:rPr lang="fr-FR" dirty="0" smtClean="0"/>
              <a:t> </a:t>
            </a:r>
            <a:r>
              <a:rPr lang="fr-FR" dirty="0" smtClean="0">
                <a:hlinkClick r:id="rId9" tooltip="1803 en musique classique"/>
              </a:rPr>
              <a:t>1803</a:t>
            </a:r>
            <a:r>
              <a:rPr lang="fr-FR" dirty="0" smtClean="0"/>
              <a:t> à </a:t>
            </a:r>
            <a:r>
              <a:rPr lang="fr-FR" dirty="0" smtClean="0">
                <a:hlinkClick r:id="rId10" tooltip="La Côte-Saint-André"/>
              </a:rPr>
              <a:t>La Côte-Saint-André</a:t>
            </a:r>
            <a:r>
              <a:rPr lang="fr-FR" dirty="0" smtClean="0"/>
              <a:t> (</a:t>
            </a:r>
            <a:r>
              <a:rPr lang="fr-FR" dirty="0" smtClean="0">
                <a:hlinkClick r:id="rId11" tooltip="Isère (département)"/>
              </a:rPr>
              <a:t>Isère</a:t>
            </a:r>
            <a:r>
              <a:rPr lang="fr-FR" dirty="0" smtClean="0"/>
              <a:t>) et mort le </a:t>
            </a:r>
            <a:r>
              <a:rPr lang="fr-FR" dirty="0" smtClean="0">
                <a:hlinkClick r:id="rId12" tooltip="8 mars"/>
              </a:rPr>
              <a:t>8</a:t>
            </a:r>
            <a:r>
              <a:rPr lang="fr-FR" dirty="0" smtClean="0"/>
              <a:t> </a:t>
            </a:r>
            <a:r>
              <a:rPr lang="fr-FR" dirty="0" smtClean="0">
                <a:hlinkClick r:id="rId13" tooltip="Mars 1869"/>
              </a:rPr>
              <a:t>mars</a:t>
            </a:r>
            <a:r>
              <a:rPr lang="fr-FR" dirty="0" smtClean="0"/>
              <a:t> </a:t>
            </a:r>
            <a:r>
              <a:rPr lang="fr-FR" dirty="0" smtClean="0">
                <a:hlinkClick r:id="rId14" tooltip="1869 en musique classique"/>
              </a:rPr>
              <a:t>1869</a:t>
            </a:r>
            <a:r>
              <a:rPr lang="fr-FR" dirty="0" smtClean="0"/>
              <a:t> à </a:t>
            </a:r>
            <a:r>
              <a:rPr lang="fr-FR" dirty="0" smtClean="0">
                <a:hlinkClick r:id="rId15" tooltip="Paris"/>
              </a:rPr>
              <a:t>Paris</a:t>
            </a:r>
            <a:r>
              <a:rPr lang="fr-FR" dirty="0" smtClean="0"/>
              <a:t>.</a:t>
            </a:r>
            <a:endParaRPr lang="fr-FR" dirty="0"/>
          </a:p>
        </p:txBody>
      </p:sp>
      <p:pic>
        <p:nvPicPr>
          <p:cNvPr id="2" name="Image 1"/>
          <p:cNvPicPr>
            <a:picLocks noChangeAspect="1"/>
          </p:cNvPicPr>
          <p:nvPr/>
        </p:nvPicPr>
        <p:blipFill>
          <a:blip r:embed="rId16">
            <a:extLst>
              <a:ext uri="{28A0092B-C50C-407E-A947-70E740481C1C}">
                <a14:useLocalDpi xmlns:a14="http://schemas.microsoft.com/office/drawing/2010/main"/>
              </a:ext>
            </a:extLst>
          </a:blip>
          <a:stretch>
            <a:fillRect/>
          </a:stretch>
        </p:blipFill>
        <p:spPr>
          <a:xfrm>
            <a:off x="2195736" y="0"/>
            <a:ext cx="6916094" cy="6858000"/>
          </a:xfrm>
          <a:prstGeom prst="rect">
            <a:avLst/>
          </a:prstGeom>
        </p:spPr>
      </p:pic>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95536" y="1919618"/>
            <a:ext cx="3059832" cy="1477328"/>
          </a:xfrm>
          <a:prstGeom prst="rect">
            <a:avLst/>
          </a:prstGeom>
        </p:spPr>
        <p:txBody>
          <a:bodyPr wrap="square">
            <a:spAutoFit/>
          </a:bodyPr>
          <a:lstStyle/>
          <a:p>
            <a:r>
              <a:rPr lang="fr-FR" dirty="0" err="1" smtClean="0"/>
              <a:t>Vatslav</a:t>
            </a:r>
            <a:r>
              <a:rPr lang="fr-FR" dirty="0" smtClean="0"/>
              <a:t> </a:t>
            </a:r>
            <a:r>
              <a:rPr lang="fr-FR" dirty="0" err="1" smtClean="0"/>
              <a:t>Nizhinski</a:t>
            </a:r>
            <a:r>
              <a:rPr lang="fr-FR" dirty="0" smtClean="0"/>
              <a:t>, né à </a:t>
            </a:r>
            <a:r>
              <a:rPr lang="fr-FR" dirty="0" smtClean="0">
                <a:hlinkClick r:id="rId2" tooltip="Kiev"/>
              </a:rPr>
              <a:t>Kiev</a:t>
            </a:r>
            <a:r>
              <a:rPr lang="fr-FR" dirty="0" smtClean="0"/>
              <a:t> le </a:t>
            </a:r>
            <a:r>
              <a:rPr lang="fr-FR" dirty="0" smtClean="0">
                <a:hlinkClick r:id="rId3" tooltip="12 mars"/>
              </a:rPr>
              <a:t>12</a:t>
            </a:r>
            <a:r>
              <a:rPr lang="fr-FR" dirty="0" smtClean="0"/>
              <a:t> </a:t>
            </a:r>
            <a:r>
              <a:rPr lang="fr-FR" dirty="0" smtClean="0">
                <a:hlinkClick r:id="rId4" tooltip="Mars 1889"/>
              </a:rPr>
              <a:t>mars</a:t>
            </a:r>
            <a:r>
              <a:rPr lang="fr-FR" dirty="0" smtClean="0"/>
              <a:t> </a:t>
            </a:r>
            <a:r>
              <a:rPr lang="fr-FR" dirty="0" smtClean="0">
                <a:hlinkClick r:id="rId5" tooltip="1889"/>
              </a:rPr>
              <a:t>1889</a:t>
            </a:r>
            <a:r>
              <a:rPr lang="fr-FR" baseline="30000" dirty="0" smtClean="0">
                <a:hlinkClick r:id="rId6"/>
              </a:rPr>
              <a:t>1</a:t>
            </a:r>
            <a:r>
              <a:rPr lang="fr-FR" dirty="0" smtClean="0"/>
              <a:t> et décédé le </a:t>
            </a:r>
            <a:r>
              <a:rPr lang="fr-FR" dirty="0" smtClean="0">
                <a:hlinkClick r:id="rId7" tooltip="8 avril"/>
              </a:rPr>
              <a:t>8</a:t>
            </a:r>
            <a:r>
              <a:rPr lang="fr-FR" dirty="0" smtClean="0"/>
              <a:t> </a:t>
            </a:r>
            <a:r>
              <a:rPr lang="fr-FR" dirty="0" smtClean="0">
                <a:hlinkClick r:id="rId8" tooltip="Avril 1950"/>
              </a:rPr>
              <a:t>avril</a:t>
            </a:r>
            <a:r>
              <a:rPr lang="fr-FR" dirty="0" smtClean="0"/>
              <a:t> </a:t>
            </a:r>
            <a:r>
              <a:rPr lang="fr-FR" dirty="0" smtClean="0">
                <a:hlinkClick r:id="rId9" tooltip="1950"/>
              </a:rPr>
              <a:t>1950</a:t>
            </a:r>
            <a:r>
              <a:rPr lang="fr-FR" dirty="0" smtClean="0"/>
              <a:t> à </a:t>
            </a:r>
            <a:r>
              <a:rPr lang="fr-FR" dirty="0" smtClean="0">
                <a:hlinkClick r:id="rId10" tooltip="Londres"/>
              </a:rPr>
              <a:t>Londres</a:t>
            </a:r>
            <a:r>
              <a:rPr lang="fr-FR" dirty="0" smtClean="0"/>
              <a:t>, est un </a:t>
            </a:r>
            <a:r>
              <a:rPr lang="fr-FR" dirty="0" smtClean="0">
                <a:hlinkClick r:id="rId11" tooltip="Danse"/>
              </a:rPr>
              <a:t>danseur</a:t>
            </a:r>
            <a:r>
              <a:rPr lang="fr-FR" dirty="0" smtClean="0"/>
              <a:t> et </a:t>
            </a:r>
            <a:r>
              <a:rPr lang="fr-FR" dirty="0" smtClean="0">
                <a:hlinkClick r:id="rId12" tooltip="Chorégraphie"/>
              </a:rPr>
              <a:t>chorégraphe</a:t>
            </a:r>
            <a:r>
              <a:rPr lang="fr-FR" dirty="0" smtClean="0"/>
              <a:t> </a:t>
            </a:r>
            <a:r>
              <a:rPr lang="fr-FR" dirty="0" smtClean="0">
                <a:hlinkClick r:id="rId13" tooltip="Russie"/>
              </a:rPr>
              <a:t>russe</a:t>
            </a:r>
            <a:r>
              <a:rPr lang="fr-FR" dirty="0" smtClean="0"/>
              <a:t> d'origine </a:t>
            </a:r>
            <a:r>
              <a:rPr lang="fr-FR" dirty="0" smtClean="0">
                <a:hlinkClick r:id="rId14" tooltip="Pologne"/>
              </a:rPr>
              <a:t>polonaise</a:t>
            </a:r>
            <a:r>
              <a:rPr lang="fr-FR" dirty="0" smtClean="0"/>
              <a:t>.</a:t>
            </a:r>
            <a:endParaRPr lang="fr-FR" dirty="0"/>
          </a:p>
        </p:txBody>
      </p:sp>
      <p:pic>
        <p:nvPicPr>
          <p:cNvPr id="2" name="Image 1"/>
          <p:cNvPicPr>
            <a:picLocks noChangeAspect="1"/>
          </p:cNvPicPr>
          <p:nvPr/>
        </p:nvPicPr>
        <p:blipFill>
          <a:blip r:embed="rId15">
            <a:extLst>
              <a:ext uri="{28A0092B-C50C-407E-A947-70E740481C1C}">
                <a14:useLocalDpi xmlns:a14="http://schemas.microsoft.com/office/drawing/2010/main"/>
              </a:ext>
            </a:extLst>
          </a:blip>
          <a:stretch>
            <a:fillRect/>
          </a:stretch>
        </p:blipFill>
        <p:spPr>
          <a:xfrm>
            <a:off x="3707904" y="-3742"/>
            <a:ext cx="5436096" cy="6861742"/>
          </a:xfrm>
          <a:prstGeom prst="rect">
            <a:avLst/>
          </a:prstGeom>
        </p:spPr>
      </p:pic>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1368130"/>
            <a:ext cx="3923928" cy="2031325"/>
          </a:xfrm>
          <a:prstGeom prst="rect">
            <a:avLst/>
          </a:prstGeom>
        </p:spPr>
        <p:txBody>
          <a:bodyPr wrap="square">
            <a:spAutoFit/>
          </a:bodyPr>
          <a:lstStyle/>
          <a:p>
            <a:r>
              <a:rPr lang="fr-FR" b="1" dirty="0" smtClean="0"/>
              <a:t>Henri Beyle</a:t>
            </a:r>
            <a:r>
              <a:rPr lang="fr-FR" dirty="0" smtClean="0"/>
              <a:t>, connu sous le pseudonyme de </a:t>
            </a:r>
            <a:r>
              <a:rPr lang="fr-FR" b="1" dirty="0" smtClean="0"/>
              <a:t>Stendhal</a:t>
            </a:r>
            <a:r>
              <a:rPr lang="fr-FR" dirty="0" smtClean="0"/>
              <a:t>, né le </a:t>
            </a:r>
            <a:r>
              <a:rPr lang="fr-FR" dirty="0" smtClean="0">
                <a:hlinkClick r:id="rId2" tooltip="23 janvier"/>
              </a:rPr>
              <a:t>23</a:t>
            </a:r>
            <a:r>
              <a:rPr lang="fr-FR" dirty="0" smtClean="0"/>
              <a:t> </a:t>
            </a:r>
            <a:r>
              <a:rPr lang="fr-FR" dirty="0" smtClean="0">
                <a:hlinkClick r:id="rId3" tooltip="Janvier 1783"/>
              </a:rPr>
              <a:t>janvier</a:t>
            </a:r>
            <a:r>
              <a:rPr lang="fr-FR" dirty="0" smtClean="0"/>
              <a:t> </a:t>
            </a:r>
            <a:r>
              <a:rPr lang="fr-FR" dirty="0" smtClean="0">
                <a:hlinkClick r:id="rId4" tooltip="1783"/>
              </a:rPr>
              <a:t>1783</a:t>
            </a:r>
            <a:r>
              <a:rPr lang="fr-FR" dirty="0" smtClean="0"/>
              <a:t> à </a:t>
            </a:r>
            <a:r>
              <a:rPr lang="fr-FR" dirty="0" smtClean="0">
                <a:hlinkClick r:id="rId5" tooltip="Grenoble"/>
              </a:rPr>
              <a:t>Grenoble</a:t>
            </a:r>
            <a:r>
              <a:rPr lang="fr-FR" dirty="0" smtClean="0"/>
              <a:t> et mort le </a:t>
            </a:r>
            <a:r>
              <a:rPr lang="fr-FR" dirty="0" smtClean="0">
                <a:hlinkClick r:id="rId6" tooltip="23 mars"/>
              </a:rPr>
              <a:t>23</a:t>
            </a:r>
            <a:r>
              <a:rPr lang="fr-FR" dirty="0" smtClean="0"/>
              <a:t> </a:t>
            </a:r>
            <a:r>
              <a:rPr lang="fr-FR" dirty="0" smtClean="0">
                <a:hlinkClick r:id="rId7" tooltip="Mars 1842"/>
              </a:rPr>
              <a:t>mars</a:t>
            </a:r>
            <a:r>
              <a:rPr lang="fr-FR" dirty="0" smtClean="0"/>
              <a:t> </a:t>
            </a:r>
            <a:r>
              <a:rPr lang="fr-FR" dirty="0" smtClean="0">
                <a:hlinkClick r:id="rId8" tooltip="1842"/>
              </a:rPr>
              <a:t>1842</a:t>
            </a:r>
            <a:r>
              <a:rPr lang="fr-FR" dirty="0" smtClean="0"/>
              <a:t> à </a:t>
            </a:r>
            <a:r>
              <a:rPr lang="fr-FR" dirty="0" smtClean="0">
                <a:hlinkClick r:id="rId9" tooltip="Paris"/>
              </a:rPr>
              <a:t>Paris</a:t>
            </a:r>
            <a:r>
              <a:rPr lang="fr-FR" dirty="0" smtClean="0"/>
              <a:t>, est un </a:t>
            </a:r>
            <a:r>
              <a:rPr lang="fr-FR" dirty="0" smtClean="0">
                <a:hlinkClick r:id="rId10" tooltip="Écrivain"/>
              </a:rPr>
              <a:t>écrivain</a:t>
            </a:r>
            <a:r>
              <a:rPr lang="fr-FR" dirty="0" smtClean="0"/>
              <a:t> </a:t>
            </a:r>
            <a:r>
              <a:rPr lang="fr-FR" dirty="0" smtClean="0">
                <a:hlinkClick r:id="rId11" tooltip="France"/>
              </a:rPr>
              <a:t>français</a:t>
            </a:r>
            <a:r>
              <a:rPr lang="fr-FR" dirty="0" smtClean="0"/>
              <a:t>, </a:t>
            </a:r>
            <a:r>
              <a:rPr lang="fr-FR" dirty="0" smtClean="0">
                <a:hlinkClick r:id="rId12" tooltip="Réalisme (littérature)"/>
              </a:rPr>
              <a:t>réaliste</a:t>
            </a:r>
            <a:r>
              <a:rPr lang="fr-FR" dirty="0" smtClean="0"/>
              <a:t> et </a:t>
            </a:r>
            <a:r>
              <a:rPr lang="fr-FR" dirty="0" smtClean="0">
                <a:hlinkClick r:id="rId13" tooltip="Romantisme"/>
              </a:rPr>
              <a:t>romantique</a:t>
            </a:r>
            <a:r>
              <a:rPr lang="fr-FR" dirty="0" smtClean="0"/>
              <a:t>, connu en particulier pour ses romans </a:t>
            </a:r>
            <a:r>
              <a:rPr lang="fr-FR" i="1" dirty="0" smtClean="0">
                <a:hlinkClick r:id="rId14" tooltip="Le Rouge et le Noir"/>
              </a:rPr>
              <a:t>Le Rouge et le Noir</a:t>
            </a:r>
            <a:r>
              <a:rPr lang="fr-FR" dirty="0" smtClean="0"/>
              <a:t> et </a:t>
            </a:r>
            <a:r>
              <a:rPr lang="fr-FR" i="1" dirty="0" smtClean="0">
                <a:hlinkClick r:id="rId15" tooltip="La Chartreuse de Parme"/>
              </a:rPr>
              <a:t>La Chartreuse de Parme</a:t>
            </a:r>
            <a:r>
              <a:rPr lang="fr-FR" dirty="0" smtClean="0"/>
              <a:t>.</a:t>
            </a:r>
            <a:endParaRPr lang="fr-FR" dirty="0"/>
          </a:p>
        </p:txBody>
      </p:sp>
      <p:pic>
        <p:nvPicPr>
          <p:cNvPr id="2" name="Image 1"/>
          <p:cNvPicPr>
            <a:picLocks noChangeAspect="1"/>
          </p:cNvPicPr>
          <p:nvPr/>
        </p:nvPicPr>
        <p:blipFill>
          <a:blip r:embed="rId16">
            <a:extLst>
              <a:ext uri="{28A0092B-C50C-407E-A947-70E740481C1C}">
                <a14:useLocalDpi xmlns:a14="http://schemas.microsoft.com/office/drawing/2010/main"/>
              </a:ext>
            </a:extLst>
          </a:blip>
          <a:stretch>
            <a:fillRect/>
          </a:stretch>
        </p:blipFill>
        <p:spPr>
          <a:xfrm>
            <a:off x="4355976" y="0"/>
            <a:ext cx="4788024" cy="6852785"/>
          </a:xfrm>
          <a:prstGeom prst="rect">
            <a:avLst/>
          </a:prstGeom>
        </p:spPr>
      </p:pic>
    </p:spTree>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8640"/>
            <a:ext cx="1979712" cy="2308324"/>
          </a:xfrm>
          <a:prstGeom prst="rect">
            <a:avLst/>
          </a:prstGeom>
        </p:spPr>
        <p:txBody>
          <a:bodyPr wrap="square">
            <a:spAutoFit/>
          </a:bodyPr>
          <a:lstStyle/>
          <a:p>
            <a:r>
              <a:rPr lang="fr-FR" dirty="0"/>
              <a:t>La tombe de Dalida, avec sa sculpture en taille réelle et ses rayons dorés, est la plus visitée et la plus fleurie du cimetière.</a:t>
            </a:r>
            <a:r>
              <a:rPr lang="fr-FR" dirty="0" smtClean="0"/>
              <a:t> </a:t>
            </a:r>
            <a:endParaRPr lang="fr-FR" dirty="0"/>
          </a:p>
        </p:txBody>
      </p:sp>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39752" y="34751"/>
            <a:ext cx="6657975" cy="6823249"/>
          </a:xfrm>
          <a:prstGeom prst="rect">
            <a:avLst/>
          </a:prstGeom>
        </p:spPr>
      </p:pic>
      <p:pic>
        <p:nvPicPr>
          <p:cNvPr id="115715" name="Picture 3" descr="http://images.doctissimo.fr/1/divers/cliches-paris/photo/hd/7364972736/3739377156/cliches-paris-dalida-cimetiere-montmartre-big.jpg"/>
          <p:cNvPicPr>
            <a:picLocks noChangeAspect="1" noChangeArrowheads="1"/>
          </p:cNvPicPr>
          <p:nvPr/>
        </p:nvPicPr>
        <p:blipFill>
          <a:blip r:embed="rId3" cstate="email"/>
          <a:srcRect/>
          <a:stretch>
            <a:fillRect/>
          </a:stretch>
        </p:blipFill>
        <p:spPr bwMode="auto">
          <a:xfrm>
            <a:off x="0" y="2564904"/>
            <a:ext cx="3491880" cy="4293096"/>
          </a:xfrm>
          <a:prstGeom prst="rect">
            <a:avLst/>
          </a:prstGeom>
          <a:noFill/>
        </p:spPr>
      </p:pic>
    </p:spTree>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1" name="Rectangle 3"/>
          <p:cNvSpPr>
            <a:spLocks noChangeArrowheads="1"/>
          </p:cNvSpPr>
          <p:nvPr/>
        </p:nvSpPr>
        <p:spPr bwMode="auto">
          <a:xfrm rot="10800000" flipV="1">
            <a:off x="0" y="1124744"/>
            <a:ext cx="3813380" cy="369331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800" b="0" i="0" u="none" strike="noStrike" cap="none" normalizeH="0" baseline="0" dirty="0" smtClean="0">
                <a:ln>
                  <a:noFill/>
                </a:ln>
                <a:solidFill>
                  <a:schemeClr val="tx1"/>
                </a:solidFill>
                <a:effectLst/>
                <a:latin typeface="Arial" charset="0"/>
                <a:hlinkClick r:id="rId2" tooltip="Émile Zola"/>
              </a:rPr>
              <a:t>Émile Zola</a:t>
            </a:r>
            <a:r>
              <a:rPr kumimoji="0" lang="fr-FR" sz="18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hlinkClick r:id="rId3" tooltip="1840"/>
              </a:rPr>
              <a:t>1840</a:t>
            </a:r>
            <a:r>
              <a:rPr kumimoji="0" lang="fr-FR" sz="1800" b="0" i="0" u="none" strike="noStrike" cap="none" normalizeH="0" baseline="0" dirty="0" smtClean="0">
                <a:ln>
                  <a:noFill/>
                </a:ln>
                <a:solidFill>
                  <a:schemeClr val="tx1"/>
                </a:solidFill>
                <a:effectLst/>
                <a:latin typeface="Arial" charset="0"/>
              </a:rPr>
              <a:t>-</a:t>
            </a:r>
            <a:r>
              <a:rPr kumimoji="0" lang="fr-FR" sz="1800" b="0" i="0" u="none" strike="noStrike" cap="none" normalizeH="0" baseline="0" dirty="0" smtClean="0">
                <a:ln>
                  <a:noFill/>
                </a:ln>
                <a:solidFill>
                  <a:schemeClr val="tx1"/>
                </a:solidFill>
                <a:effectLst/>
                <a:latin typeface="Arial" charset="0"/>
                <a:hlinkClick r:id="rId4" tooltip="1902"/>
              </a:rPr>
              <a:t>1902</a:t>
            </a:r>
            <a:r>
              <a:rPr kumimoji="0" lang="fr-FR" sz="1800" b="0" i="0" u="none" strike="noStrike" cap="none" normalizeH="0" baseline="0" dirty="0" smtClean="0">
                <a:ln>
                  <a:noFill/>
                </a:ln>
                <a:solidFill>
                  <a:schemeClr val="tx1"/>
                </a:solidFill>
                <a:effectLst/>
                <a:latin typeface="Arial" charset="0"/>
              </a:rPr>
              <a:t>), écrivain (19</a:t>
            </a:r>
            <a:r>
              <a:rPr kumimoji="0" lang="fr-FR" sz="1800" b="0" i="0" u="none" strike="noStrike" cap="none" normalizeH="0" baseline="30000" dirty="0" smtClean="0">
                <a:ln>
                  <a:noFill/>
                </a:ln>
                <a:solidFill>
                  <a:schemeClr val="tx1"/>
                </a:solidFill>
                <a:effectLst/>
                <a:latin typeface="Arial" charset="0"/>
              </a:rPr>
              <a:t>e</a:t>
            </a:r>
            <a:r>
              <a:rPr kumimoji="0" lang="fr-FR" sz="1800" b="0" i="0" u="none" strike="noStrike" cap="none" normalizeH="0" baseline="0" dirty="0" smtClean="0">
                <a:ln>
                  <a:noFill/>
                </a:ln>
                <a:solidFill>
                  <a:schemeClr val="tx1"/>
                </a:solidFill>
                <a:effectLst/>
                <a:latin typeface="Arial" charset="0"/>
              </a:rPr>
              <a:t> division), (c'est un </a:t>
            </a:r>
            <a:r>
              <a:rPr kumimoji="0" lang="fr-FR" sz="1800" b="0" i="0" u="none" strike="noStrike" cap="none" normalizeH="0" baseline="0" dirty="0" smtClean="0">
                <a:ln>
                  <a:noFill/>
                </a:ln>
                <a:solidFill>
                  <a:schemeClr val="tx1"/>
                </a:solidFill>
                <a:effectLst/>
                <a:latin typeface="Arial" charset="0"/>
                <a:hlinkClick r:id="rId5" tooltip="Cénotaphe"/>
              </a:rPr>
              <a:t>cénotaphe</a:t>
            </a:r>
            <a:r>
              <a:rPr kumimoji="0" lang="fr-FR" sz="1800" b="0" i="0" u="none" strike="noStrike" cap="none" normalizeH="0" baseline="0" dirty="0" smtClean="0">
                <a:ln>
                  <a:noFill/>
                </a:ln>
                <a:solidFill>
                  <a:schemeClr val="tx1"/>
                </a:solidFill>
                <a:effectLst/>
                <a:latin typeface="Arial" charset="0"/>
              </a:rPr>
              <a:t>, les cendres de Zola ayant été transférées au </a:t>
            </a:r>
            <a:r>
              <a:rPr kumimoji="0" lang="fr-FR" sz="1800" b="0" i="0" u="none" strike="noStrike" cap="none" normalizeH="0" baseline="0" dirty="0" smtClean="0">
                <a:ln>
                  <a:noFill/>
                </a:ln>
                <a:solidFill>
                  <a:schemeClr val="tx1"/>
                </a:solidFill>
                <a:effectLst/>
                <a:latin typeface="Arial" charset="0"/>
                <a:hlinkClick r:id="rId6" tooltip="Panthéon de Paris"/>
              </a:rPr>
              <a:t>Panthéon</a:t>
            </a:r>
            <a:r>
              <a:rPr kumimoji="0" lang="fr-FR" sz="1800" b="0" i="0" u="none" strike="noStrike" cap="none" normalizeH="0" baseline="0" dirty="0" smtClean="0">
                <a:ln>
                  <a:noFill/>
                </a:ln>
                <a:solidFill>
                  <a:schemeClr val="tx1"/>
                </a:solidFill>
                <a:effectLst/>
                <a:latin typeface="Arial" charset="0"/>
              </a:rPr>
              <a:t> en </a:t>
            </a:r>
            <a:r>
              <a:rPr kumimoji="0" lang="fr-FR" sz="1800" b="0" i="0" u="none" strike="noStrike" cap="none" normalizeH="0" baseline="0" dirty="0" smtClean="0">
                <a:ln>
                  <a:noFill/>
                </a:ln>
                <a:solidFill>
                  <a:schemeClr val="tx1"/>
                </a:solidFill>
                <a:effectLst/>
                <a:latin typeface="Arial" charset="0"/>
                <a:hlinkClick r:id="rId7" tooltip="1908"/>
              </a:rPr>
              <a:t>1908</a:t>
            </a:r>
            <a:r>
              <a:rPr kumimoji="0" lang="fr-FR" sz="1800" b="0" i="0" u="none" strike="noStrike" cap="none" normalizeH="0" baseline="0" dirty="0" smtClean="0">
                <a:ln>
                  <a:noFill/>
                </a:ln>
                <a:solidFill>
                  <a:schemeClr val="tx1"/>
                </a:solidFill>
                <a:effectLst/>
                <a:latin typeface="Arial" charset="0"/>
              </a:rPr>
              <a:t>)</a:t>
            </a:r>
          </a:p>
          <a:p>
            <a:pPr lvl="0" fontAlgn="base">
              <a:spcBef>
                <a:spcPct val="0"/>
              </a:spcBef>
              <a:spcAft>
                <a:spcPct val="0"/>
              </a:spcAft>
            </a:pPr>
            <a:r>
              <a:rPr lang="fr-FR" b="1" dirty="0" smtClean="0"/>
              <a:t>Émile Zola</a:t>
            </a:r>
            <a:r>
              <a:rPr lang="fr-FR" dirty="0" smtClean="0"/>
              <a:t> (à l'état civil </a:t>
            </a:r>
            <a:r>
              <a:rPr lang="fr-FR" b="1" dirty="0" smtClean="0"/>
              <a:t>Émile Édouard Charles Antoine Zola</a:t>
            </a:r>
            <a:r>
              <a:rPr lang="fr-FR" baseline="30000" dirty="0" smtClean="0">
                <a:hlinkClick r:id="rId2"/>
              </a:rPr>
              <a:t>1</a:t>
            </a:r>
            <a:r>
              <a:rPr lang="fr-FR" dirty="0" smtClean="0"/>
              <a:t>) est un </a:t>
            </a:r>
            <a:r>
              <a:rPr lang="fr-FR" dirty="0" smtClean="0">
                <a:hlinkClick r:id="rId8" tooltip="Écrivain"/>
              </a:rPr>
              <a:t>écrivain</a:t>
            </a:r>
            <a:r>
              <a:rPr lang="fr-FR" dirty="0" smtClean="0"/>
              <a:t> et </a:t>
            </a:r>
            <a:r>
              <a:rPr lang="fr-FR" dirty="0" smtClean="0">
                <a:hlinkClick r:id="rId9" tooltip="Journaliste"/>
              </a:rPr>
              <a:t>journaliste</a:t>
            </a:r>
            <a:r>
              <a:rPr lang="fr-FR" dirty="0" smtClean="0"/>
              <a:t> </a:t>
            </a:r>
            <a:r>
              <a:rPr lang="fr-FR" dirty="0" smtClean="0">
                <a:hlinkClick r:id="rId10" tooltip="France"/>
              </a:rPr>
              <a:t>français</a:t>
            </a:r>
            <a:r>
              <a:rPr lang="fr-FR" dirty="0" smtClean="0"/>
              <a:t>, né à </a:t>
            </a:r>
            <a:r>
              <a:rPr lang="fr-FR" dirty="0" smtClean="0">
                <a:hlinkClick r:id="rId11" tooltip="Paris"/>
              </a:rPr>
              <a:t>Paris</a:t>
            </a:r>
            <a:r>
              <a:rPr lang="fr-FR" dirty="0" smtClean="0"/>
              <a:t> le </a:t>
            </a:r>
            <a:r>
              <a:rPr lang="fr-FR" dirty="0" smtClean="0">
                <a:hlinkClick r:id="rId12" tooltip="2 avril"/>
              </a:rPr>
              <a:t>2</a:t>
            </a:r>
            <a:r>
              <a:rPr lang="fr-FR" dirty="0" smtClean="0"/>
              <a:t> </a:t>
            </a:r>
            <a:r>
              <a:rPr lang="fr-FR" dirty="0" smtClean="0">
                <a:hlinkClick r:id="rId13" tooltip="Avril 1840"/>
              </a:rPr>
              <a:t>avril</a:t>
            </a:r>
            <a:r>
              <a:rPr lang="fr-FR" dirty="0" smtClean="0"/>
              <a:t> </a:t>
            </a:r>
            <a:r>
              <a:rPr lang="fr-FR" dirty="0" smtClean="0">
                <a:hlinkClick r:id="rId3" tooltip="1840"/>
              </a:rPr>
              <a:t>1840</a:t>
            </a:r>
            <a:r>
              <a:rPr lang="fr-FR" dirty="0" smtClean="0"/>
              <a:t> et mort dans la même ville le </a:t>
            </a:r>
            <a:r>
              <a:rPr lang="fr-FR" dirty="0" smtClean="0">
                <a:hlinkClick r:id="rId14" tooltip="29 septembre"/>
              </a:rPr>
              <a:t>29</a:t>
            </a:r>
            <a:r>
              <a:rPr lang="fr-FR" dirty="0" smtClean="0"/>
              <a:t> </a:t>
            </a:r>
            <a:r>
              <a:rPr lang="fr-FR" dirty="0" smtClean="0">
                <a:hlinkClick r:id="rId15" tooltip="Septembre 1902"/>
              </a:rPr>
              <a:t>septembre</a:t>
            </a:r>
            <a:r>
              <a:rPr lang="fr-FR" dirty="0" smtClean="0"/>
              <a:t> </a:t>
            </a:r>
            <a:r>
              <a:rPr lang="fr-FR" dirty="0" smtClean="0">
                <a:hlinkClick r:id="rId4" tooltip="1902"/>
              </a:rPr>
              <a:t>1902</a:t>
            </a:r>
            <a:r>
              <a:rPr lang="fr-FR" dirty="0" smtClean="0"/>
              <a:t>. Considéré comme le chef de file du </a:t>
            </a:r>
            <a:r>
              <a:rPr lang="fr-FR" dirty="0" smtClean="0">
                <a:hlinkClick r:id="rId16" tooltip="Naturalisme (littérature)"/>
              </a:rPr>
              <a:t>naturalisme</a:t>
            </a:r>
            <a:r>
              <a:rPr lang="fr-FR" dirty="0" smtClean="0"/>
              <a:t>, c'est l'un des </a:t>
            </a:r>
            <a:r>
              <a:rPr lang="fr-FR" dirty="0" smtClean="0">
                <a:hlinkClick r:id="rId17" tooltip="Roman (littérature)"/>
              </a:rPr>
              <a:t>romanciers</a:t>
            </a:r>
            <a:r>
              <a:rPr lang="fr-FR" dirty="0" smtClean="0"/>
              <a:t> français les plus populaires</a:t>
            </a:r>
            <a:r>
              <a:rPr lang="fr-FR" baseline="30000" dirty="0" smtClean="0">
                <a:hlinkClick r:id="rId2"/>
              </a:rPr>
              <a:t>2</a:t>
            </a:r>
            <a:r>
              <a:rPr lang="fr-FR" dirty="0" smtClean="0"/>
              <a:t>, les plus publiés, traduits et commentés au monde</a:t>
            </a:r>
            <a:r>
              <a:rPr kumimoji="0" lang="fr-FR" sz="1800" b="0" i="0" u="none" strike="noStrike" cap="none" normalizeH="0" baseline="0" dirty="0" smtClean="0">
                <a:ln>
                  <a:noFill/>
                </a:ln>
                <a:solidFill>
                  <a:schemeClr val="tx1"/>
                </a:solidFill>
                <a:effectLst/>
                <a:latin typeface="Arial" charset="0"/>
              </a:rPr>
              <a:t> </a:t>
            </a:r>
          </a:p>
        </p:txBody>
      </p:sp>
      <p:pic>
        <p:nvPicPr>
          <p:cNvPr id="2" name="Image 1"/>
          <p:cNvPicPr>
            <a:picLocks noChangeAspect="1"/>
          </p:cNvPicPr>
          <p:nvPr/>
        </p:nvPicPr>
        <p:blipFill>
          <a:blip r:embed="rId18">
            <a:extLst>
              <a:ext uri="{28A0092B-C50C-407E-A947-70E740481C1C}">
                <a14:useLocalDpi xmlns:a14="http://schemas.microsoft.com/office/drawing/2010/main"/>
              </a:ext>
            </a:extLst>
          </a:blip>
          <a:stretch>
            <a:fillRect/>
          </a:stretch>
        </p:blipFill>
        <p:spPr>
          <a:xfrm>
            <a:off x="3813380" y="0"/>
            <a:ext cx="5330620" cy="6848790"/>
          </a:xfrm>
          <a:prstGeom prst="rect">
            <a:avLst/>
          </a:prstGeom>
        </p:spPr>
      </p:pic>
    </p:spTree>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2987824" cy="7017306"/>
          </a:xfrm>
          <a:prstGeom prst="rect">
            <a:avLst/>
          </a:prstGeom>
        </p:spPr>
        <p:txBody>
          <a:bodyPr wrap="square">
            <a:spAutoFit/>
          </a:bodyPr>
          <a:lstStyle/>
          <a:p>
            <a:r>
              <a:rPr lang="fr-FR" dirty="0" smtClean="0"/>
              <a:t>Fils de </a:t>
            </a:r>
            <a:r>
              <a:rPr lang="fr-FR" dirty="0" smtClean="0">
                <a:hlinkClick r:id="rId2"/>
              </a:rPr>
              <a:t>Jean Hamburger</a:t>
            </a:r>
            <a:r>
              <a:rPr lang="fr-FR" dirty="0" smtClean="0"/>
              <a:t>, très grand nom de la médecine avec lequel il eut des relations conflictuelles, Michel Berger fut sans aucun doute l’un de ceux qui fit la chanson française des années 80. Il composa pour de très nombreux interprètes, dont Johnny Hallyday à qui il donna un second souffle en 1985 avec </a:t>
            </a:r>
            <a:r>
              <a:rPr lang="fr-FR" i="1" dirty="0" smtClean="0"/>
              <a:t>Quelque chose de Tennessee</a:t>
            </a:r>
            <a:r>
              <a:rPr lang="fr-FR" dirty="0" smtClean="0"/>
              <a:t>. Il fut également l’auteur, avec Luc Plamondon, de comédies musicales à succès (</a:t>
            </a:r>
            <a:r>
              <a:rPr lang="fr-FR" i="1" dirty="0" err="1" smtClean="0"/>
              <a:t>Starmania</a:t>
            </a:r>
            <a:r>
              <a:rPr lang="fr-FR" dirty="0" smtClean="0"/>
              <a:t>, </a:t>
            </a:r>
            <a:r>
              <a:rPr lang="fr-FR" i="1" dirty="0" smtClean="0"/>
              <a:t>la Ballade de Jimmy</a:t>
            </a:r>
            <a:r>
              <a:rPr lang="fr-FR" dirty="0" smtClean="0"/>
              <a:t>).Il mourut prématurément d’un accident cardiaque et une foule incroyable se rendit à ses obsèques. Il repose en bordure de division avec sa fille Pauline, à quelques encablures de la tombe de son père</a:t>
            </a:r>
            <a:endParaRPr lang="fr-FR"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987824" y="-6"/>
            <a:ext cx="6156000" cy="6858006"/>
          </a:xfrm>
          <a:prstGeom prst="rect">
            <a:avLst/>
          </a:prstGeom>
        </p:spPr>
      </p:pic>
    </p:spTree>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99992" y="-34"/>
            <a:ext cx="4644000" cy="6858034"/>
          </a:xfrm>
          <a:prstGeom prst="rect">
            <a:avLst/>
          </a:prstGeom>
        </p:spPr>
      </p:pic>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
            <a:ext cx="4392000" cy="6857999"/>
          </a:xfrm>
          <a:prstGeom prst="rect">
            <a:avLst/>
          </a:prstGeom>
        </p:spPr>
      </p:pic>
      <p:sp>
        <p:nvSpPr>
          <p:cNvPr id="4" name="ZoneTexte 3"/>
          <p:cNvSpPr txBox="1"/>
          <p:nvPr/>
        </p:nvSpPr>
        <p:spPr>
          <a:xfrm>
            <a:off x="3347864" y="5733256"/>
            <a:ext cx="2592288" cy="646331"/>
          </a:xfrm>
          <a:prstGeom prst="rect">
            <a:avLst/>
          </a:prstGeom>
          <a:solidFill>
            <a:schemeClr val="bg1">
              <a:lumMod val="50000"/>
            </a:schemeClr>
          </a:solidFill>
        </p:spPr>
        <p:txBody>
          <a:bodyPr wrap="square" rtlCol="0">
            <a:spAutoFit/>
          </a:bodyPr>
          <a:lstStyle/>
          <a:p>
            <a:r>
              <a:rPr lang="fr-FR" b="1" dirty="0" smtClean="0">
                <a:solidFill>
                  <a:schemeClr val="bg1"/>
                </a:solidFill>
              </a:rPr>
              <a:t>Musicien du groupe Les Rita </a:t>
            </a:r>
            <a:r>
              <a:rPr lang="fr-FR" b="1" dirty="0" err="1" smtClean="0">
                <a:solidFill>
                  <a:schemeClr val="bg1"/>
                </a:solidFill>
              </a:rPr>
              <a:t>Misouko</a:t>
            </a:r>
            <a:endParaRPr lang="fr-FR" b="1" dirty="0">
              <a:solidFill>
                <a:schemeClr val="bg1"/>
              </a:solidFill>
            </a:endParaRPr>
          </a:p>
        </p:txBody>
      </p:sp>
    </p:spTree>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680012" y="14522"/>
            <a:ext cx="4464012" cy="6843478"/>
          </a:xfrm>
          <a:prstGeom prst="rect">
            <a:avLst/>
          </a:prstGeom>
        </p:spPr>
      </p:pic>
      <p:sp>
        <p:nvSpPr>
          <p:cNvPr id="2" name="ZoneTexte 1"/>
          <p:cNvSpPr txBox="1"/>
          <p:nvPr/>
        </p:nvSpPr>
        <p:spPr>
          <a:xfrm>
            <a:off x="4680012" y="6237312"/>
            <a:ext cx="4463988" cy="369332"/>
          </a:xfrm>
          <a:prstGeom prst="rect">
            <a:avLst/>
          </a:prstGeom>
          <a:solidFill>
            <a:schemeClr val="bg1">
              <a:lumMod val="95000"/>
            </a:schemeClr>
          </a:solidFill>
        </p:spPr>
        <p:txBody>
          <a:bodyPr wrap="square" rtlCol="0">
            <a:spAutoFit/>
          </a:bodyPr>
          <a:lstStyle/>
          <a:p>
            <a:r>
              <a:rPr lang="fr-FR" b="1" dirty="0" smtClean="0">
                <a:solidFill>
                  <a:srgbClr val="FF0000"/>
                </a:solidFill>
              </a:rPr>
              <a:t>     Je </a:t>
            </a:r>
            <a:r>
              <a:rPr lang="fr-FR" b="1" dirty="0">
                <a:solidFill>
                  <a:srgbClr val="FF0000"/>
                </a:solidFill>
              </a:rPr>
              <a:t>suis contre les femmes, tout contre.</a:t>
            </a:r>
            <a:r>
              <a:rPr lang="fr-FR" b="1" dirty="0" smtClean="0">
                <a:solidFill>
                  <a:srgbClr val="FF0000"/>
                </a:solidFill>
              </a:rPr>
              <a:t>,</a:t>
            </a:r>
            <a:endParaRPr lang="fr-FR" b="1" dirty="0">
              <a:solidFill>
                <a:srgbClr val="FF0000"/>
              </a:solidFill>
            </a:endParaRPr>
          </a:p>
        </p:txBody>
      </p:sp>
      <p:pic>
        <p:nvPicPr>
          <p:cNvPr id="4" name="Imag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368" y="14506"/>
            <a:ext cx="4608000" cy="6843493"/>
          </a:xfrm>
          <a:prstGeom prst="rect">
            <a:avLst/>
          </a:prstGeom>
        </p:spPr>
      </p:pic>
    </p:spTree>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43608" y="3304480"/>
            <a:ext cx="6300000" cy="3543750"/>
          </a:xfrm>
          <a:prstGeom prst="rect">
            <a:avLst/>
          </a:prstGeom>
        </p:spPr>
      </p:pic>
      <p:sp>
        <p:nvSpPr>
          <p:cNvPr id="4" name="Rectangle 3"/>
          <p:cNvSpPr/>
          <p:nvPr/>
        </p:nvSpPr>
        <p:spPr>
          <a:xfrm>
            <a:off x="107504" y="165159"/>
            <a:ext cx="8928992" cy="3231654"/>
          </a:xfrm>
          <a:prstGeom prst="rect">
            <a:avLst/>
          </a:prstGeom>
        </p:spPr>
        <p:txBody>
          <a:bodyPr wrap="square">
            <a:spAutoFit/>
          </a:bodyPr>
          <a:lstStyle/>
          <a:p>
            <a:r>
              <a:rPr lang="fr-FR" sz="2400" dirty="0" smtClean="0">
                <a:latin typeface="Agnes-Xbold" panose="00000400000000000000" pitchFamily="2" charset="0"/>
              </a:rPr>
              <a:t>Le Moulin Rouge </a:t>
            </a:r>
            <a:r>
              <a:rPr lang="fr-FR" dirty="0" smtClean="0">
                <a:latin typeface="Agnes-Xbold" panose="00000400000000000000" pitchFamily="2" charset="0"/>
              </a:rPr>
              <a:t>Véritable </a:t>
            </a:r>
            <a:r>
              <a:rPr lang="fr-FR" dirty="0">
                <a:latin typeface="Agnes-Xbold" panose="00000400000000000000" pitchFamily="2" charset="0"/>
              </a:rPr>
              <a:t>symbole de la Belle époque parisienne, son créateur Joseph </a:t>
            </a:r>
            <a:r>
              <a:rPr lang="fr-FR" dirty="0" err="1">
                <a:latin typeface="Agnes-Xbold" panose="00000400000000000000" pitchFamily="2" charset="0"/>
              </a:rPr>
              <a:t>Oller</a:t>
            </a:r>
            <a:r>
              <a:rPr lang="fr-FR" dirty="0">
                <a:latin typeface="Agnes-Xbold" panose="00000400000000000000" pitchFamily="2" charset="0"/>
              </a:rPr>
              <a:t> et son tout premier directeur Charles </a:t>
            </a:r>
            <a:r>
              <a:rPr lang="fr-FR" dirty="0" err="1">
                <a:latin typeface="Agnes-Xbold" panose="00000400000000000000" pitchFamily="2" charset="0"/>
              </a:rPr>
              <a:t>Zidler</a:t>
            </a:r>
            <a:r>
              <a:rPr lang="fr-FR" dirty="0">
                <a:latin typeface="Agnes-Xbold" panose="00000400000000000000" pitchFamily="2" charset="0"/>
              </a:rPr>
              <a:t> étaient tous deux de redoutables hommes d’affaires, qui connaissent bien les goûts et les attentes du public de leur époque. L’objectif premier de ce cabaret était de permettre à tous de venir s’encanailler dans un quartier très à la mode au 19ème siècle. Le lieu au décor quelque peu insolite avec jadis son énorme éléphant planté dans le jardin permet à toutes les populations de se mélanger. Désigné comme « le premier palais des femmes » par </a:t>
            </a:r>
            <a:r>
              <a:rPr lang="fr-FR" dirty="0" err="1">
                <a:latin typeface="Agnes-Xbold" panose="00000400000000000000" pitchFamily="2" charset="0"/>
              </a:rPr>
              <a:t>Oller</a:t>
            </a:r>
            <a:r>
              <a:rPr lang="fr-FR" dirty="0">
                <a:latin typeface="Agnes-Xbold" panose="00000400000000000000" pitchFamily="2" charset="0"/>
              </a:rPr>
              <a:t> et </a:t>
            </a:r>
            <a:r>
              <a:rPr lang="fr-FR" dirty="0" err="1">
                <a:latin typeface="Agnes-Xbold" panose="00000400000000000000" pitchFamily="2" charset="0"/>
              </a:rPr>
              <a:t>Zidler</a:t>
            </a:r>
            <a:r>
              <a:rPr lang="fr-FR" dirty="0">
                <a:latin typeface="Agnes-Xbold" panose="00000400000000000000" pitchFamily="2" charset="0"/>
              </a:rPr>
              <a:t>, le cabaret connait rapidement succès sans pareille dans la capitale. Rendu célèbre en partie grâce au fameux French Cancan et aux peintures de Toulouse Lautrec qui y trouvait ses modèles, le Moulin Rouge perpétue encore aujourd’hui ses traditions et reste un incontournable des nuits parisiennes. </a:t>
            </a:r>
          </a:p>
        </p:txBody>
      </p:sp>
      <p:sp>
        <p:nvSpPr>
          <p:cNvPr id="5" name="Rectangle 4"/>
          <p:cNvSpPr/>
          <p:nvPr/>
        </p:nvSpPr>
        <p:spPr>
          <a:xfrm>
            <a:off x="7704372" y="3789040"/>
            <a:ext cx="755335" cy="769441"/>
          </a:xfrm>
          <a:prstGeom prst="rect">
            <a:avLst/>
          </a:prstGeom>
        </p:spPr>
        <p:txBody>
          <a:bodyPr wrap="none">
            <a:spAutoFit/>
          </a:bodyPr>
          <a:lstStyle/>
          <a:p>
            <a:r>
              <a:rPr lang="fr-FR" sz="4400" b="1" dirty="0" smtClean="0">
                <a:solidFill>
                  <a:srgbClr val="FF0000"/>
                </a:solidFill>
              </a:rPr>
              <a:t>16</a:t>
            </a:r>
            <a:endParaRPr lang="fr-FR" sz="4400" b="1" dirty="0">
              <a:solidFill>
                <a:srgbClr val="FF0000"/>
              </a:solidFill>
            </a:endParaRPr>
          </a:p>
        </p:txBody>
      </p:sp>
    </p:spTree>
    <p:extLst>
      <p:ext uri="{BB962C8B-B14F-4D97-AF65-F5344CB8AC3E}">
        <p14:creationId xmlns:p14="http://schemas.microsoft.com/office/powerpoint/2010/main" val="1020262142"/>
      </p:ext>
    </p:extLst>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798919418"/>
      </p:ext>
    </p:extLst>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636593215"/>
      </p:ext>
    </p:extLst>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194" name="Picture 2" descr="http://www.montmartrealaune.fr/wp-content/uploads/2012/12/IloveMontmartre.jpg"/>
          <p:cNvPicPr>
            <a:picLocks noChangeAspect="1" noChangeArrowheads="1"/>
          </p:cNvPicPr>
          <p:nvPr/>
        </p:nvPicPr>
        <p:blipFill>
          <a:blip r:embed="rId2" cstate="email"/>
          <a:srcRect/>
          <a:stretch>
            <a:fillRect/>
          </a:stretch>
        </p:blipFill>
        <p:spPr bwMode="auto">
          <a:xfrm>
            <a:off x="0" y="1"/>
            <a:ext cx="4283968" cy="6858000"/>
          </a:xfrm>
          <a:prstGeom prst="rect">
            <a:avLst/>
          </a:prstGeom>
          <a:noFill/>
        </p:spPr>
      </p:pic>
      <p:pic>
        <p:nvPicPr>
          <p:cNvPr id="39938" name="Picture 2" descr="http://www.hervedavid.fr/francais/montmartre/1930/Tu%20verras%20Montmartre%20couverture.jpg"/>
          <p:cNvPicPr>
            <a:picLocks noChangeAspect="1" noChangeArrowheads="1"/>
          </p:cNvPicPr>
          <p:nvPr/>
        </p:nvPicPr>
        <p:blipFill>
          <a:blip r:embed="rId3" cstate="email"/>
          <a:srcRect/>
          <a:stretch>
            <a:fillRect/>
          </a:stretch>
        </p:blipFill>
        <p:spPr bwMode="auto">
          <a:xfrm>
            <a:off x="4355976" y="0"/>
            <a:ext cx="4788024" cy="6858000"/>
          </a:xfrm>
          <a:prstGeom prst="rect">
            <a:avLst/>
          </a:prstGeom>
          <a:noFill/>
        </p:spPr>
      </p:pic>
    </p:spTree>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49289" y="0"/>
            <a:ext cx="5973097" cy="6858000"/>
          </a:xfrm>
          <a:prstGeom prst="rect">
            <a:avLst/>
          </a:prstGeom>
        </p:spPr>
      </p:pic>
      <p:sp>
        <p:nvSpPr>
          <p:cNvPr id="3" name="Rectangle 2"/>
          <p:cNvSpPr/>
          <p:nvPr/>
        </p:nvSpPr>
        <p:spPr>
          <a:xfrm>
            <a:off x="179511" y="1052736"/>
            <a:ext cx="2880320" cy="5355312"/>
          </a:xfrm>
          <a:prstGeom prst="rect">
            <a:avLst/>
          </a:prstGeom>
        </p:spPr>
        <p:txBody>
          <a:bodyPr wrap="square">
            <a:spAutoFit/>
          </a:bodyPr>
          <a:lstStyle/>
          <a:p>
            <a:r>
              <a:rPr lang="fr-FR" b="1" dirty="0">
                <a:solidFill>
                  <a:srgbClr val="333333"/>
                </a:solidFill>
                <a:latin typeface="Agnes-Xbold" panose="00000400000000000000" pitchFamily="2" charset="0"/>
              </a:rPr>
              <a:t>La station la plus profonde de Paris</a:t>
            </a:r>
          </a:p>
          <a:p>
            <a:r>
              <a:rPr lang="fr-FR" dirty="0">
                <a:solidFill>
                  <a:srgbClr val="333333"/>
                </a:solidFill>
                <a:latin typeface="Agnes-Xbold" panose="00000400000000000000" pitchFamily="2" charset="0"/>
              </a:rPr>
              <a:t>Abbesses est la station de métro la plus profonde de Paris, située à </a:t>
            </a:r>
            <a:r>
              <a:rPr lang="fr-FR" b="1" dirty="0">
                <a:solidFill>
                  <a:srgbClr val="333333"/>
                </a:solidFill>
                <a:latin typeface="Agnes-Xbold" panose="00000400000000000000" pitchFamily="2" charset="0"/>
              </a:rPr>
              <a:t>36 mètres sous terre</a:t>
            </a:r>
            <a:r>
              <a:rPr lang="fr-FR" dirty="0">
                <a:solidFill>
                  <a:srgbClr val="333333"/>
                </a:solidFill>
                <a:latin typeface="Agnes-Xbold" panose="00000400000000000000" pitchFamily="2" charset="0"/>
              </a:rPr>
              <a:t>. Cette profondeur s'explique par le besoin de contourner la Butte Montmartre, un obstacle géologique important lors de la construction de la ligne. Pour rejoindre les quais, les usagers doivent emprunter </a:t>
            </a:r>
            <a:r>
              <a:rPr lang="fr-FR" b="1" dirty="0">
                <a:solidFill>
                  <a:srgbClr val="333333"/>
                </a:solidFill>
                <a:latin typeface="Agnes-Xbold" panose="00000400000000000000" pitchFamily="2" charset="0"/>
              </a:rPr>
              <a:t>176 marches</a:t>
            </a:r>
            <a:r>
              <a:rPr lang="fr-FR" dirty="0">
                <a:solidFill>
                  <a:srgbClr val="333333"/>
                </a:solidFill>
                <a:latin typeface="Agnes-Xbold" panose="00000400000000000000" pitchFamily="2" charset="0"/>
              </a:rPr>
              <a:t> réparties en deux escaliers en colimaçon ou bien utiliser l'un des deux ascenseurs disponibles. </a:t>
            </a:r>
            <a:endParaRPr lang="fr-FR" b="0" i="0" dirty="0">
              <a:solidFill>
                <a:srgbClr val="333333"/>
              </a:solidFill>
              <a:effectLst/>
              <a:latin typeface="Agnes-Xbold" panose="00000400000000000000" pitchFamily="2" charset="0"/>
            </a:endParaRPr>
          </a:p>
        </p:txBody>
      </p:sp>
      <p:sp>
        <p:nvSpPr>
          <p:cNvPr id="4" name="Rectangle 3"/>
          <p:cNvSpPr/>
          <p:nvPr/>
        </p:nvSpPr>
        <p:spPr>
          <a:xfrm>
            <a:off x="1242003" y="247552"/>
            <a:ext cx="755335" cy="769441"/>
          </a:xfrm>
          <a:prstGeom prst="rect">
            <a:avLst/>
          </a:prstGeom>
        </p:spPr>
        <p:txBody>
          <a:bodyPr wrap="none">
            <a:spAutoFit/>
          </a:bodyPr>
          <a:lstStyle/>
          <a:p>
            <a:r>
              <a:rPr lang="fr-FR" sz="4400" b="1" dirty="0" smtClean="0">
                <a:solidFill>
                  <a:srgbClr val="FF0000"/>
                </a:solidFill>
              </a:rPr>
              <a:t>17</a:t>
            </a:r>
            <a:endParaRPr lang="fr-FR" sz="4400" b="1" dirty="0">
              <a:solidFill>
                <a:srgbClr val="FF0000"/>
              </a:solidFill>
            </a:endParaRPr>
          </a:p>
        </p:txBody>
      </p:sp>
    </p:spTree>
    <p:extLst>
      <p:ext uri="{BB962C8B-B14F-4D97-AF65-F5344CB8AC3E}">
        <p14:creationId xmlns:p14="http://schemas.microsoft.com/office/powerpoint/2010/main" val="2044182995"/>
      </p:ext>
    </p:extLst>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987823" y="0"/>
            <a:ext cx="6043917" cy="6858000"/>
          </a:xfrm>
          <a:prstGeom prst="rect">
            <a:avLst/>
          </a:prstGeom>
        </p:spPr>
      </p:pic>
      <p:sp>
        <p:nvSpPr>
          <p:cNvPr id="2" name="Rectangle 1"/>
          <p:cNvSpPr/>
          <p:nvPr/>
        </p:nvSpPr>
        <p:spPr>
          <a:xfrm>
            <a:off x="81905" y="305068"/>
            <a:ext cx="2880319" cy="6247864"/>
          </a:xfrm>
          <a:prstGeom prst="rect">
            <a:avLst/>
          </a:prstGeom>
        </p:spPr>
        <p:txBody>
          <a:bodyPr wrap="square">
            <a:spAutoFit/>
          </a:bodyPr>
          <a:lstStyle/>
          <a:p>
            <a:r>
              <a:rPr lang="fr-FR" sz="2000" dirty="0" smtClean="0">
                <a:solidFill>
                  <a:srgbClr val="333333"/>
                </a:solidFill>
                <a:latin typeface="Agnes-Xbold" panose="00000400000000000000" pitchFamily="2" charset="0"/>
              </a:rPr>
              <a:t>L'entrée </a:t>
            </a:r>
            <a:r>
              <a:rPr lang="fr-FR" sz="2000" dirty="0">
                <a:solidFill>
                  <a:srgbClr val="333333"/>
                </a:solidFill>
                <a:latin typeface="Agnes-Xbold" panose="00000400000000000000" pitchFamily="2" charset="0"/>
              </a:rPr>
              <a:t>de la station est ornée d'un superbe </a:t>
            </a:r>
            <a:r>
              <a:rPr lang="fr-FR" sz="2000" b="1" dirty="0">
                <a:solidFill>
                  <a:srgbClr val="333333"/>
                </a:solidFill>
                <a:latin typeface="Agnes-Xbold" panose="00000400000000000000" pitchFamily="2" charset="0"/>
              </a:rPr>
              <a:t>édicule Guimard</a:t>
            </a:r>
            <a:r>
              <a:rPr lang="fr-FR" sz="2000" dirty="0">
                <a:solidFill>
                  <a:srgbClr val="333333"/>
                </a:solidFill>
                <a:latin typeface="Agnes-Xbold" panose="00000400000000000000" pitchFamily="2" charset="0"/>
              </a:rPr>
              <a:t>, représentatif du style Art nouveau. Il se distingue par sa structure en fonte ornée de motifs végétaux et son enseigne typique indiquant "Métropolitain". Sa particularité réside dans le fait qu'il </a:t>
            </a:r>
            <a:r>
              <a:rPr lang="fr-FR" sz="2000" b="1" dirty="0">
                <a:solidFill>
                  <a:srgbClr val="333333"/>
                </a:solidFill>
                <a:latin typeface="Agnes-Xbold" panose="00000400000000000000" pitchFamily="2" charset="0"/>
              </a:rPr>
              <a:t>n'était pas initialement prévu pour cette station</a:t>
            </a:r>
            <a:r>
              <a:rPr lang="fr-FR" sz="2000" dirty="0">
                <a:solidFill>
                  <a:srgbClr val="333333"/>
                </a:solidFill>
                <a:latin typeface="Agnes-Xbold" panose="00000400000000000000" pitchFamily="2" charset="0"/>
              </a:rPr>
              <a:t>. En effet, cet édicule provient à l'origine de la station </a:t>
            </a:r>
            <a:r>
              <a:rPr lang="fr-FR" sz="2000" b="1" dirty="0">
                <a:solidFill>
                  <a:srgbClr val="333333"/>
                </a:solidFill>
                <a:latin typeface="Agnes-Xbold" panose="00000400000000000000" pitchFamily="2" charset="0"/>
              </a:rPr>
              <a:t>Hôtel de Ville</a:t>
            </a:r>
            <a:r>
              <a:rPr lang="fr-FR" sz="2000" dirty="0">
                <a:solidFill>
                  <a:srgbClr val="333333"/>
                </a:solidFill>
                <a:latin typeface="Agnes-Xbold" panose="00000400000000000000" pitchFamily="2" charset="0"/>
              </a:rPr>
              <a:t>, avant d’être déplacé à Abbesses en </a:t>
            </a:r>
            <a:r>
              <a:rPr lang="fr-FR" sz="2000" b="1" dirty="0">
                <a:solidFill>
                  <a:srgbClr val="333333"/>
                </a:solidFill>
                <a:latin typeface="Agnes-Xbold" panose="00000400000000000000" pitchFamily="2" charset="0"/>
              </a:rPr>
              <a:t>1974</a:t>
            </a:r>
            <a:r>
              <a:rPr lang="fr-FR" sz="2000" dirty="0">
                <a:solidFill>
                  <a:srgbClr val="333333"/>
                </a:solidFill>
                <a:latin typeface="Agnes-Xbold" panose="00000400000000000000" pitchFamily="2" charset="0"/>
              </a:rPr>
              <a:t> </a:t>
            </a:r>
            <a:endParaRPr lang="fr-FR" sz="2000" dirty="0">
              <a:latin typeface="Agnes-Xbold" panose="00000400000000000000" pitchFamily="2" charset="0"/>
            </a:endParaRPr>
          </a:p>
        </p:txBody>
      </p:sp>
    </p:spTree>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Effect>
                      <a14:brightnessContrast bright="20000"/>
                    </a14:imgEffect>
                  </a14:imgLayer>
                </a14:imgProps>
              </a:ext>
              <a:ext uri="{28A0092B-C50C-407E-A947-70E740481C1C}">
                <a14:useLocalDpi xmlns:a14="http://schemas.microsoft.com/office/drawing/2010/main"/>
              </a:ext>
            </a:extLst>
          </a:blip>
          <a:stretch>
            <a:fillRect/>
          </a:stretch>
        </p:blipFill>
        <p:spPr>
          <a:xfrm>
            <a:off x="0" y="-6"/>
            <a:ext cx="9144000" cy="6858006"/>
          </a:xfrm>
          <a:prstGeom prst="rect">
            <a:avLst/>
          </a:prstGeom>
        </p:spPr>
      </p:pic>
    </p:spTree>
  </p:cSld>
  <p:clrMapOvr>
    <a:masterClrMapping/>
  </p:clrMapOv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8640"/>
            <a:ext cx="3635896" cy="6463308"/>
          </a:xfrm>
          <a:prstGeom prst="rect">
            <a:avLst/>
          </a:prstGeom>
        </p:spPr>
        <p:txBody>
          <a:bodyPr wrap="square">
            <a:spAutoFit/>
          </a:bodyPr>
          <a:lstStyle/>
          <a:p>
            <a:r>
              <a:rPr lang="fr-FR" dirty="0" smtClean="0"/>
              <a:t>L'Élysée Montmartre est une salle de spectacle parisienne située boulevard de Rochechouart, au cœur du quartier populaire de Montmartre. Elle est fermée depuis un incendie en 2011. Ce site est desservi par la station de métro Anvers.</a:t>
            </a:r>
          </a:p>
          <a:p>
            <a:r>
              <a:rPr lang="fr-FR" dirty="0" smtClean="0"/>
              <a:t>L'ancien temple du french cancan offre toujours une image de désolation, au pied de la butte Montmartre. Depuis qu'un incendie accidentel, provoqué par un court-circuit, a ravagé la mythique salle de spectacle le 22 mars 2011, l'Elysée Montmartre n'a jamais rouvert ses portes. Boulevard de Rochechouart (XVIIIe), </a:t>
            </a:r>
          </a:p>
          <a:p>
            <a:r>
              <a:rPr lang="fr-FR" dirty="0" smtClean="0"/>
              <a:t>Depuis la fermeture de la salle de concert, Garance productions, qui a fait vivre les lieux durant vingt-trois ans, multiplie les spectacles hors les murs. </a:t>
            </a:r>
            <a:endParaRPr lang="fr-FR" dirty="0"/>
          </a:p>
        </p:txBody>
      </p:sp>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17576" y="0"/>
            <a:ext cx="5226424" cy="6858000"/>
          </a:xfrm>
          <a:prstGeom prst="rect">
            <a:avLst/>
          </a:prstGeom>
        </p:spPr>
      </p:pic>
    </p:spTree>
  </p:cSld>
  <p:clrMapOvr>
    <a:masterClrMapping/>
  </p:clrMapOv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694" y="0"/>
            <a:ext cx="9144000" cy="6858000"/>
          </a:xfrm>
          <a:prstGeom prst="rect">
            <a:avLst/>
          </a:prstGeom>
        </p:spPr>
      </p:pic>
    </p:spTree>
  </p:cSld>
  <p:clrMapOvr>
    <a:masterClrMapping/>
  </p:clrMapOv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539.JPG"/>
          <p:cNvPicPr>
            <a:picLocks noChangeAspect="1"/>
          </p:cNvPicPr>
          <p:nvPr/>
        </p:nvPicPr>
        <p:blipFill>
          <a:blip r:embed="rId2" cstate="email">
            <a:lum bright="10000" contrast="10000"/>
          </a:blip>
          <a:stretch>
            <a:fillRect/>
          </a:stretch>
        </p:blipFill>
        <p:spPr>
          <a:xfrm>
            <a:off x="4716016" y="0"/>
            <a:ext cx="4427984" cy="6858000"/>
          </a:xfrm>
          <a:prstGeom prst="rect">
            <a:avLst/>
          </a:prstGeom>
        </p:spPr>
      </p:pic>
      <p:pic>
        <p:nvPicPr>
          <p:cNvPr id="3" name="Image 2" descr="P1000558.JPG"/>
          <p:cNvPicPr>
            <a:picLocks noChangeAspect="1"/>
          </p:cNvPicPr>
          <p:nvPr/>
        </p:nvPicPr>
        <p:blipFill>
          <a:blip r:embed="rId3" cstate="email">
            <a:lum bright="10000"/>
          </a:blip>
          <a:stretch>
            <a:fillRect/>
          </a:stretch>
        </p:blipFill>
        <p:spPr>
          <a:xfrm>
            <a:off x="0" y="0"/>
            <a:ext cx="4572000" cy="6858000"/>
          </a:xfrm>
          <a:prstGeom prst="rect">
            <a:avLst/>
          </a:prstGeom>
        </p:spPr>
      </p:pic>
    </p:spTree>
  </p:cSld>
  <p:clrMapOvr>
    <a:masterClrMapping/>
  </p:clrMapOv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4259445456"/>
      </p:ext>
    </p:extLst>
  </p:cSld>
  <p:clrMapOvr>
    <a:masterClrMapping/>
  </p:clrMapOv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1518975806"/>
      </p:ext>
    </p:extLst>
  </p:cSld>
  <p:clrMapOvr>
    <a:masterClrMapping/>
  </p:clrMapOv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714500"/>
            <a:ext cx="9144000" cy="5143500"/>
          </a:xfrm>
          <a:prstGeom prst="rect">
            <a:avLst/>
          </a:prstGeom>
        </p:spPr>
      </p:pic>
    </p:spTree>
    <p:extLst>
      <p:ext uri="{BB962C8B-B14F-4D97-AF65-F5344CB8AC3E}">
        <p14:creationId xmlns:p14="http://schemas.microsoft.com/office/powerpoint/2010/main" val="1584503018"/>
      </p:ext>
    </p:extLst>
  </p:cSld>
  <p:clrMapOvr>
    <a:masterClrMapping/>
  </p:clrMapOvr>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86375" y="0"/>
            <a:ext cx="3857625" cy="6858000"/>
          </a:xfrm>
          <a:prstGeom prst="rect">
            <a:avLst/>
          </a:prstGeom>
        </p:spPr>
      </p:pic>
      <p:sp>
        <p:nvSpPr>
          <p:cNvPr id="3" name="Rectangle 2"/>
          <p:cNvSpPr/>
          <p:nvPr/>
        </p:nvSpPr>
        <p:spPr>
          <a:xfrm>
            <a:off x="395536" y="404664"/>
            <a:ext cx="4572000" cy="3693319"/>
          </a:xfrm>
          <a:prstGeom prst="rect">
            <a:avLst/>
          </a:prstGeom>
        </p:spPr>
        <p:txBody>
          <a:bodyPr>
            <a:spAutoFit/>
          </a:bodyPr>
          <a:lstStyle/>
          <a:p>
            <a:r>
              <a:rPr lang="fr-FR" dirty="0">
                <a:solidFill>
                  <a:srgbClr val="1F1F1F"/>
                </a:solidFill>
                <a:latin typeface="Google Sans"/>
              </a:rPr>
              <a:t>Le quartier branché de Pigalle est célèbre pour ses lumières rouges et sa vie nocturne éclectique, avec le cabaret du Moulin Rouge, qui date du XIXe siècle, et les bars à cocktails chics. Au sud du boulevard de Clichy, les brasseries contemporaines cèdent la place à de majestueux bâtiments néoclassiques du XIXe siècle qui ont donné le surnom de Nouvelle Athènes à ce secteur. Parmi les musées d'art notables, on peut citer le musée national Gustave Moreau et le musée de la Vie romantique.</a:t>
            </a:r>
            <a:endParaRPr lang="fr-FR" dirty="0"/>
          </a:p>
        </p:txBody>
      </p:sp>
      <p:sp>
        <p:nvSpPr>
          <p:cNvPr id="4" name="Rectangle 3"/>
          <p:cNvSpPr/>
          <p:nvPr/>
        </p:nvSpPr>
        <p:spPr>
          <a:xfrm>
            <a:off x="395536" y="4221088"/>
            <a:ext cx="4572000" cy="2031325"/>
          </a:xfrm>
          <a:prstGeom prst="rect">
            <a:avLst/>
          </a:prstGeom>
        </p:spPr>
        <p:txBody>
          <a:bodyPr>
            <a:spAutoFit/>
          </a:bodyPr>
          <a:lstStyle/>
          <a:p>
            <a:r>
              <a:rPr lang="fr-FR" dirty="0">
                <a:solidFill>
                  <a:srgbClr val="424242"/>
                </a:solidFill>
                <a:latin typeface="Agnes-Xbold" panose="00000400000000000000" pitchFamily="2" charset="0"/>
              </a:rPr>
              <a:t>En effet, l'image sulfureuse du quartier est aujourd'hui un peu datée. De nombreux </a:t>
            </a:r>
            <a:r>
              <a:rPr lang="fr-FR" dirty="0" err="1">
                <a:solidFill>
                  <a:srgbClr val="424242"/>
                </a:solidFill>
                <a:latin typeface="Agnes-Xbold" panose="00000400000000000000" pitchFamily="2" charset="0"/>
              </a:rPr>
              <a:t>sex</a:t>
            </a:r>
            <a:r>
              <a:rPr lang="fr-FR" dirty="0">
                <a:solidFill>
                  <a:srgbClr val="424242"/>
                </a:solidFill>
                <a:latin typeface="Agnes-Xbold" panose="00000400000000000000" pitchFamily="2" charset="0"/>
              </a:rPr>
              <a:t> shops, concurrencés par le porno sur internet, par les boutiques en ligne, sont contraints de baisser le rideau. Même chose pour les bars à hôtesses qui se comptent désormais sur les doigts de la main.</a:t>
            </a:r>
            <a:endParaRPr lang="fr-FR" dirty="0">
              <a:latin typeface="Agnes-Xbold" panose="00000400000000000000" pitchFamily="2" charset="0"/>
            </a:endParaRPr>
          </a:p>
        </p:txBody>
      </p:sp>
    </p:spTree>
    <p:extLst>
      <p:ext uri="{BB962C8B-B14F-4D97-AF65-F5344CB8AC3E}">
        <p14:creationId xmlns:p14="http://schemas.microsoft.com/office/powerpoint/2010/main" val="4095135641"/>
      </p:ext>
    </p:extLst>
  </p:cSld>
  <p:clrMapOvr>
    <a:masterClrMapping/>
  </p:clrMapOv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714500"/>
            <a:ext cx="9144000" cy="5143500"/>
          </a:xfrm>
          <a:prstGeom prst="rect">
            <a:avLst/>
          </a:prstGeom>
        </p:spPr>
      </p:pic>
      <p:sp>
        <p:nvSpPr>
          <p:cNvPr id="3" name="Rectangle 2"/>
          <p:cNvSpPr/>
          <p:nvPr/>
        </p:nvSpPr>
        <p:spPr>
          <a:xfrm>
            <a:off x="899592" y="116632"/>
            <a:ext cx="7776864" cy="1477328"/>
          </a:xfrm>
          <a:prstGeom prst="rect">
            <a:avLst/>
          </a:prstGeom>
        </p:spPr>
        <p:txBody>
          <a:bodyPr wrap="square">
            <a:spAutoFit/>
          </a:bodyPr>
          <a:lstStyle/>
          <a:p>
            <a:r>
              <a:rPr lang="fr-FR" dirty="0">
                <a:solidFill>
                  <a:srgbClr val="424242"/>
                </a:solidFill>
                <a:latin typeface="-apple-system"/>
              </a:rPr>
              <a:t>Une habitante regrette l'ancienne époque de Pigalle : "</a:t>
            </a:r>
            <a:r>
              <a:rPr lang="fr-FR" i="1" dirty="0">
                <a:solidFill>
                  <a:srgbClr val="424242"/>
                </a:solidFill>
                <a:latin typeface="-apple-system"/>
              </a:rPr>
              <a:t>On a perdu cette période un peu libérale avec les prostituées. On a encore quelques </a:t>
            </a:r>
            <a:r>
              <a:rPr lang="fr-FR" i="1" dirty="0" err="1">
                <a:solidFill>
                  <a:srgbClr val="424242"/>
                </a:solidFill>
                <a:latin typeface="-apple-system"/>
              </a:rPr>
              <a:t>sex</a:t>
            </a:r>
            <a:r>
              <a:rPr lang="fr-FR" i="1" dirty="0">
                <a:solidFill>
                  <a:srgbClr val="424242"/>
                </a:solidFill>
                <a:latin typeface="-apple-system"/>
              </a:rPr>
              <a:t> shops. Mais ce n'est plus le quartier chaud comme il a pu l'être à une époque. Ce quartier, il avait une âme, il a une histoire. Et c'est dommage d'en perdre des petits morceaux petit à petit.</a:t>
            </a:r>
            <a:r>
              <a:rPr lang="fr-FR" dirty="0">
                <a:solidFill>
                  <a:srgbClr val="424242"/>
                </a:solidFill>
                <a:latin typeface="-apple-system"/>
              </a:rPr>
              <a:t>"</a:t>
            </a:r>
            <a:endParaRPr lang="fr-FR" dirty="0"/>
          </a:p>
        </p:txBody>
      </p:sp>
    </p:spTree>
    <p:extLst>
      <p:ext uri="{BB962C8B-B14F-4D97-AF65-F5344CB8AC3E}">
        <p14:creationId xmlns:p14="http://schemas.microsoft.com/office/powerpoint/2010/main" val="1897266506"/>
      </p:ext>
    </p:extLst>
  </p:cSld>
  <p:clrMapOvr>
    <a:masterClrMapping/>
  </p:clrMapOvr>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60032" y="-19562"/>
            <a:ext cx="3857625" cy="6858000"/>
          </a:xfrm>
          <a:prstGeom prst="rect">
            <a:avLst/>
          </a:prstGeom>
        </p:spPr>
      </p:pic>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7544" y="0"/>
            <a:ext cx="3857625" cy="6858000"/>
          </a:xfrm>
          <a:prstGeom prst="rect">
            <a:avLst/>
          </a:prstGeom>
        </p:spPr>
      </p:pic>
    </p:spTree>
    <p:extLst>
      <p:ext uri="{BB962C8B-B14F-4D97-AF65-F5344CB8AC3E}">
        <p14:creationId xmlns:p14="http://schemas.microsoft.com/office/powerpoint/2010/main" val="2938230420"/>
      </p:ext>
    </p:extLst>
  </p:cSld>
  <p:clrMapOvr>
    <a:masterClrMapping/>
  </p:clrMapOvr>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79359" y="0"/>
            <a:ext cx="3857625" cy="6858000"/>
          </a:xfrm>
          <a:prstGeom prst="rect">
            <a:avLst/>
          </a:prstGeom>
        </p:spPr>
      </p:pic>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197" y="0"/>
            <a:ext cx="3857625" cy="6858000"/>
          </a:xfrm>
          <a:prstGeom prst="rect">
            <a:avLst/>
          </a:prstGeom>
        </p:spPr>
      </p:pic>
    </p:spTree>
    <p:extLst>
      <p:ext uri="{BB962C8B-B14F-4D97-AF65-F5344CB8AC3E}">
        <p14:creationId xmlns:p14="http://schemas.microsoft.com/office/powerpoint/2010/main" val="568761027"/>
      </p:ext>
    </p:extLst>
  </p:cSld>
  <p:clrMapOvr>
    <a:masterClrMapping/>
  </p:clrMapOvr>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644008" y="0"/>
            <a:ext cx="4499992" cy="685800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801"/>
            <a:ext cx="4392000" cy="6868953"/>
          </a:xfrm>
          <a:prstGeom prst="rect">
            <a:avLst/>
          </a:prstGeom>
        </p:spPr>
      </p:pic>
    </p:spTree>
    <p:extLst>
      <p:ext uri="{BB962C8B-B14F-4D97-AF65-F5344CB8AC3E}">
        <p14:creationId xmlns:p14="http://schemas.microsoft.com/office/powerpoint/2010/main" val="3780867600"/>
      </p:ext>
    </p:extLst>
  </p:cSld>
  <p:clrMapOvr>
    <a:masterClrMapping/>
  </p:clrMapOvr>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1648218"/>
      </p:ext>
    </p:extLst>
  </p:cSld>
  <p:clrMapOvr>
    <a:masterClrMapping/>
  </p:clrMapOvr>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402081857"/>
      </p:ext>
    </p:extLst>
  </p:cSld>
  <p:clrMapOvr>
    <a:masterClrMapping/>
  </p:clrMapOvr>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654185585"/>
      </p:ext>
    </p:extLst>
  </p:cSld>
  <p:clrMapOvr>
    <a:masterClrMapping/>
  </p:clrMapOvr>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b="-668"/>
          <a:stretch/>
        </p:blipFill>
        <p:spPr>
          <a:xfrm>
            <a:off x="4932040" y="11874"/>
            <a:ext cx="4104456" cy="6873510"/>
          </a:xfrm>
          <a:prstGeom prst="rect">
            <a:avLst/>
          </a:prstGeom>
        </p:spPr>
      </p:pic>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07504" y="37750"/>
            <a:ext cx="4355976" cy="6858000"/>
          </a:xfrm>
          <a:prstGeom prst="rect">
            <a:avLst/>
          </a:prstGeom>
        </p:spPr>
      </p:pic>
    </p:spTree>
    <p:extLst>
      <p:ext uri="{BB962C8B-B14F-4D97-AF65-F5344CB8AC3E}">
        <p14:creationId xmlns:p14="http://schemas.microsoft.com/office/powerpoint/2010/main" val="3627076581"/>
      </p:ext>
    </p:extLst>
  </p:cSld>
  <p:clrMapOvr>
    <a:masterClrMapping/>
  </p:clrMapOvr>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9144000" cy="6858000"/>
          </a:xfrm>
          <a:prstGeom prst="rect">
            <a:avLst/>
          </a:prstGeom>
        </p:spPr>
      </p:pic>
    </p:spTree>
    <p:extLst>
      <p:ext uri="{BB962C8B-B14F-4D97-AF65-F5344CB8AC3E}">
        <p14:creationId xmlns:p14="http://schemas.microsoft.com/office/powerpoint/2010/main" val="1856028595"/>
      </p:ext>
    </p:extLst>
  </p:cSld>
  <p:clrMapOvr>
    <a:masterClrMapping/>
  </p:clrMapOvr>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620688"/>
            <a:ext cx="4049185" cy="923330"/>
          </a:xfrm>
          <a:prstGeom prst="rect">
            <a:avLst/>
          </a:prstGeom>
        </p:spPr>
        <p:style>
          <a:lnRef idx="0">
            <a:schemeClr val="accent6"/>
          </a:lnRef>
          <a:fillRef idx="3">
            <a:schemeClr val="accent6"/>
          </a:fillRef>
          <a:effectRef idx="3">
            <a:schemeClr val="accent6"/>
          </a:effectRef>
          <a:fontRef idx="minor">
            <a:schemeClr val="lt1"/>
          </a:fontRef>
        </p:style>
        <p:txBody>
          <a:bodyPr wrap="none" lIns="91440" tIns="45720" rIns="91440" bIns="45720">
            <a:spAutoFit/>
          </a:bodyPr>
          <a:lstStyle/>
          <a:p>
            <a:pPr algn="ctr"/>
            <a:r>
              <a:rPr lang="fr-FR"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 Bientôt…!!!</a:t>
            </a:r>
            <a:endParaRPr lang="fr-FR"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3" name="ZoneTexte 2"/>
          <p:cNvSpPr txBox="1"/>
          <p:nvPr/>
        </p:nvSpPr>
        <p:spPr>
          <a:xfrm>
            <a:off x="467544" y="2780928"/>
            <a:ext cx="4176464" cy="369332"/>
          </a:xfrm>
          <a:prstGeom prst="rect">
            <a:avLst/>
          </a:prstGeom>
          <a:noFill/>
        </p:spPr>
        <p:txBody>
          <a:bodyPr wrap="square" rtlCol="0">
            <a:spAutoFit/>
          </a:bodyPr>
          <a:lstStyle/>
          <a:p>
            <a:r>
              <a:rPr lang="fr-FR" dirty="0" smtClean="0"/>
              <a:t>Commentaires du NET: photos perso</a:t>
            </a:r>
            <a:endParaRPr lang="fr-FR" dirty="0"/>
          </a:p>
        </p:txBody>
      </p:sp>
      <p:sp>
        <p:nvSpPr>
          <p:cNvPr id="4" name="ZoneTexte 3"/>
          <p:cNvSpPr txBox="1"/>
          <p:nvPr/>
        </p:nvSpPr>
        <p:spPr>
          <a:xfrm>
            <a:off x="611560" y="4293096"/>
            <a:ext cx="3672408" cy="369332"/>
          </a:xfrm>
          <a:prstGeom prst="rect">
            <a:avLst/>
          </a:prstGeom>
          <a:noFill/>
        </p:spPr>
        <p:txBody>
          <a:bodyPr wrap="square" rtlCol="0">
            <a:spAutoFit/>
          </a:bodyPr>
          <a:lstStyle/>
          <a:p>
            <a:r>
              <a:rPr lang="fr-FR" dirty="0" smtClean="0"/>
              <a:t>.</a:t>
            </a:r>
            <a:endParaRPr lang="fr-FR" dirty="0"/>
          </a:p>
        </p:txBody>
      </p:sp>
      <p:pic>
        <p:nvPicPr>
          <p:cNvPr id="5" name="Image 4" descr="oie_718626mVJ70qx1.jpg"/>
          <p:cNvPicPr>
            <a:picLocks noChangeAspect="1"/>
          </p:cNvPicPr>
          <p:nvPr/>
        </p:nvPicPr>
        <p:blipFill>
          <a:blip r:embed="rId2" cstate="print"/>
          <a:stretch>
            <a:fillRect/>
          </a:stretch>
        </p:blipFill>
        <p:spPr>
          <a:xfrm>
            <a:off x="5508104" y="3861048"/>
            <a:ext cx="2234552" cy="2236840"/>
          </a:xfrm>
          <a:prstGeom prst="rect">
            <a:avLst/>
          </a:prstGeom>
        </p:spPr>
      </p:pic>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1750</TotalTime>
  <Words>2959</Words>
  <Application>Microsoft Office PowerPoint</Application>
  <PresentationFormat>Affichage à l'écran (4:3)</PresentationFormat>
  <Paragraphs>120</Paragraphs>
  <Slides>79</Slides>
  <Notes>0</Notes>
  <HiddenSlides>0</HiddenSlides>
  <MMClips>1</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79</vt:i4>
      </vt:variant>
    </vt:vector>
  </HeadingPairs>
  <TitlesOfParts>
    <vt:vector size="88" baseType="lpstr">
      <vt:lpstr>Agnes-Xbold</vt:lpstr>
      <vt:lpstr>-apple-system</vt:lpstr>
      <vt:lpstr>Arial</vt:lpstr>
      <vt:lpstr>Calibri</vt:lpstr>
      <vt:lpstr>Google Sans</vt:lpstr>
      <vt:lpstr>Monotype Corsiva</vt:lpstr>
      <vt:lpstr>Old English Text MT</vt:lpstr>
      <vt:lpstr>Open Sans</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workgroup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Orion-PC</dc:creator>
  <cp:lastModifiedBy>Admin</cp:lastModifiedBy>
  <cp:revision>37</cp:revision>
  <dcterms:created xsi:type="dcterms:W3CDTF">2014-03-16T08:27:09Z</dcterms:created>
  <dcterms:modified xsi:type="dcterms:W3CDTF">2026-04-22T10:45:09Z</dcterms:modified>
</cp:coreProperties>
</file>