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7" r:id="rId22"/>
    <p:sldId id="278" r:id="rId23"/>
    <p:sldId id="276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987" autoAdjust="0"/>
    <p:restoredTop sz="94660"/>
  </p:normalViewPr>
  <p:slideViewPr>
    <p:cSldViewPr snapToGrid="0">
      <p:cViewPr varScale="1">
        <p:scale>
          <a:sx n="90" d="100"/>
          <a:sy n="90" d="100"/>
        </p:scale>
        <p:origin x="9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303B26-F38B-65E6-E588-7C83A4051FB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78C6AC6-6116-F6B4-FD5B-5CC30EDC134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B987FAB-0F19-8A5A-A0B6-F12D20EA9A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ED68AA-17F1-4754-9FE0-25FFEC5D52B2}" type="datetimeFigureOut">
              <a:rPr lang="fr-FR" smtClean="0"/>
              <a:t>21/04/2026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2AA22D5-9E69-CF93-646A-B4D2282B87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03F6953-AC11-B38F-ED3C-C7778AA317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45356-9519-4E5D-A5D4-8C9F3593525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8576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/>
    </mc:Choice>
    <mc:Fallback xmlns="">
      <p:transition spd="slow" advClick="0" advTm="13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8E0B9A7-8DCB-6014-D58B-154E387D2E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02CFBE4-0FFE-8361-D6B5-251A75F230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149D3B8-A5B6-9EBE-A32C-0B05360626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ED68AA-17F1-4754-9FE0-25FFEC5D52B2}" type="datetimeFigureOut">
              <a:rPr lang="fr-FR" smtClean="0"/>
              <a:t>21/04/2026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07D3D24-DB3F-0F2F-3179-846F573FD6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961F82D-AAD6-0A82-20FE-8119C27F1C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45356-9519-4E5D-A5D4-8C9F3593525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559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/>
    </mc:Choice>
    <mc:Fallback xmlns="">
      <p:transition spd="slow" advClick="0" advTm="13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4F93233-7E2C-05A7-037E-2C28DE486C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7D76AD5-9C8C-1183-98FF-3A253C39FA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5EBE7C3-C0A2-7B89-9767-2A049D559F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ED68AA-17F1-4754-9FE0-25FFEC5D52B2}" type="datetimeFigureOut">
              <a:rPr lang="fr-FR" smtClean="0"/>
              <a:t>21/04/2026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BFB2FEC-D607-15E9-7E75-AE9D65BD43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761930A-F1F2-87F8-D428-50DA8817F7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45356-9519-4E5D-A5D4-8C9F3593525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9430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/>
    </mc:Choice>
    <mc:Fallback xmlns="">
      <p:transition spd="slow" advClick="0" advTm="13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98B62A2-D780-54F0-2B75-82A3B6B479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277FC2C-85FB-B260-B571-62B619579CD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910D52C-EABA-9E80-9682-629D7AC60D1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68BB26F-2652-07EE-5D9E-80078B54DF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ED68AA-17F1-4754-9FE0-25FFEC5D52B2}" type="datetimeFigureOut">
              <a:rPr lang="fr-FR" smtClean="0"/>
              <a:t>21/04/2026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3252CA8-1201-4502-CC5E-8670FB7193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5605F52-4097-3CA3-81D1-E1554E201E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45356-9519-4E5D-A5D4-8C9F3593525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4693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/>
    </mc:Choice>
    <mc:Fallback xmlns="">
      <p:transition spd="slow" advClick="0" advTm="13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7277A2C-92A1-ADB9-393D-B4A1452A49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341E93D-C584-9A40-5090-8B4B01D115D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9E1E38D-3C35-7F03-5B37-DC804C5483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7EF78F1C-630D-F9FA-702C-573980AB458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2FFC0FE6-B839-3D43-5277-786E84C0D18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2AC85764-0235-591C-1E3F-A4243550F5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ED68AA-17F1-4754-9FE0-25FFEC5D52B2}" type="datetimeFigureOut">
              <a:rPr lang="fr-FR" smtClean="0"/>
              <a:t>21/04/2026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BA2422FE-31BF-2C7F-F225-9C428D53DD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4E80EF12-A53A-5D90-DB94-F38787F60D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45356-9519-4E5D-A5D4-8C9F3593525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7812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/>
    </mc:Choice>
    <mc:Fallback xmlns="">
      <p:transition spd="slow" advClick="0" advTm="13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8B5E8B2-9E8A-5035-C2BF-B6F29159A0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068CAEB-4BA5-BEAB-DC1C-681CDFC3C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ED68AA-17F1-4754-9FE0-25FFEC5D52B2}" type="datetimeFigureOut">
              <a:rPr lang="fr-FR" smtClean="0"/>
              <a:t>21/04/2026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73FDBF54-89D6-E81C-2B8A-5C545A5D2D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77220780-F352-7277-DDC8-CA95B53D2E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45356-9519-4E5D-A5D4-8C9F3593525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6710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/>
    </mc:Choice>
    <mc:Fallback xmlns="">
      <p:transition spd="slow" advClick="0" advTm="13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BA66FE30-9C68-893F-62DB-0BBA32F974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ED68AA-17F1-4754-9FE0-25FFEC5D52B2}" type="datetimeFigureOut">
              <a:rPr lang="fr-FR" smtClean="0"/>
              <a:t>21/04/2026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51CF2E1E-0EE1-2598-E8F1-0D6D456D0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2A618DEB-3A78-24B3-2D33-9F33F6D749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45356-9519-4E5D-A5D4-8C9F3593525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9628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/>
    </mc:Choice>
    <mc:Fallback xmlns="">
      <p:transition spd="slow" advClick="0" advTm="13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88784C7-1B6E-E1DD-EAF4-1D7EEC2464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2FDE65C-26FC-7F51-37C6-23853AFB38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7AF421EA-E40B-FEB3-F9FC-D2460441FF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E40F912-6F2F-AB7F-FBD1-449D2C7CE8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ED68AA-17F1-4754-9FE0-25FFEC5D52B2}" type="datetimeFigureOut">
              <a:rPr lang="fr-FR" smtClean="0"/>
              <a:t>21/04/2026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B08C587-2A71-1F0B-10E9-30B9008D09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06EB8C8-C62C-9712-389D-9DCEF81463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45356-9519-4E5D-A5D4-8C9F3593525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1673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/>
    </mc:Choice>
    <mc:Fallback xmlns="">
      <p:transition spd="slow" advClick="0" advTm="13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E56F344-01ED-1B80-D3E8-9F96D49267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16C26F37-4836-CD53-1525-39FF7599255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CF17C798-638D-A8D7-8E8B-98E1C4DC6AC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2F3A82A-B1FB-9493-1E5C-5006E5CCEB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ED68AA-17F1-4754-9FE0-25FFEC5D52B2}" type="datetimeFigureOut">
              <a:rPr lang="fr-FR" smtClean="0"/>
              <a:t>21/04/2026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C6E7858-6E5E-A39B-CCAC-C679CCA0DA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1E4DB30-BF34-F71A-249B-951AA00A83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45356-9519-4E5D-A5D4-8C9F3593525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3161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/>
    </mc:Choice>
    <mc:Fallback xmlns="">
      <p:transition spd="slow" advClick="0" advTm="13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DCD9E40-E6CA-BB62-D802-DE65F59501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6F29BAB-40C6-A324-58DC-F651FC0676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C99A64E-3E0D-689B-4D8F-131B838774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ED68AA-17F1-4754-9FE0-25FFEC5D52B2}" type="datetimeFigureOut">
              <a:rPr lang="fr-FR" smtClean="0"/>
              <a:t>21/04/2026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ADF5492-52FE-1CB7-364F-31B3359791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3AF1AF6-D255-B82B-5627-77EF1781E3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45356-9519-4E5D-A5D4-8C9F3593525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8050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/>
    </mc:Choice>
    <mc:Fallback xmlns="">
      <p:transition spd="slow" advClick="0" advTm="13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A10CC102-DDBF-4E90-2ED1-C986C12CCAE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2B7B189-4912-4EF0-2E9D-42D21541718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4083D39-7BD2-053D-4882-F07E44CE3B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ED68AA-17F1-4754-9FE0-25FFEC5D52B2}" type="datetimeFigureOut">
              <a:rPr lang="fr-FR" smtClean="0"/>
              <a:t>21/04/2026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D742091-29E9-4113-45D9-6C0327E813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A255227-01CF-654E-3FD7-40081EDFFE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45356-9519-4E5D-A5D4-8C9F3593525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1179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/>
    </mc:Choice>
    <mc:Fallback xmlns="">
      <p:transition spd="slow" advClick="0" advTm="13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>
              <a:lumMod val="50000"/>
              <a:lumOff val="50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EEA8AD9B-C240-A348-8924-314B35B358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6D83812-3586-8DD7-70CE-FADB0F8865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BC874FF-7C9E-DBD4-F2AF-73FB90F348B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BED68AA-17F1-4754-9FE0-25FFEC5D52B2}" type="datetimeFigureOut">
              <a:rPr lang="fr-FR" smtClean="0"/>
              <a:t>21/04/2026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182403A-E7C7-EF7E-AC47-15630A561A9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1FE8A94-09BD-455A-EDE0-5F37B229738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0A45356-9519-4E5D-A5D4-8C9F3593525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83113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250" advClick="0" advTm="13000"/>
    </mc:Choice>
    <mc:Fallback xmlns="">
      <p:transition spd="slow" advClick="0" advTm="13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D3613E4-7F1C-17DF-F62B-A98D8878BF5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41283" y="279000"/>
            <a:ext cx="9509433" cy="6300000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0CF8850E-9D61-E3E0-5743-A8C89A5ACD52}"/>
              </a:ext>
            </a:extLst>
          </p:cNvPr>
          <p:cNvSpPr txBox="1"/>
          <p:nvPr/>
        </p:nvSpPr>
        <p:spPr>
          <a:xfrm>
            <a:off x="1341283" y="1118972"/>
            <a:ext cx="98457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Le Musée De L’Hermitage situé à Saint-Pétersbourg 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22E7729A-AE91-24E2-EE9A-6787F4F15ADD}"/>
              </a:ext>
            </a:extLst>
          </p:cNvPr>
          <p:cNvSpPr txBox="1"/>
          <p:nvPr/>
        </p:nvSpPr>
        <p:spPr>
          <a:xfrm>
            <a:off x="5645888" y="1565523"/>
            <a:ext cx="20414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N°1</a:t>
            </a:r>
            <a:endParaRPr lang="fr-FR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6966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:sndAc>
          <p:stSnd loop="1">
            <p:snd r:embed="rId2" name="Musiques Russes Connues - Folklore Russe.wav"/>
          </p:stSnd>
        </p:sndAc>
      </p:transition>
    </mc:Choice>
    <mc:Fallback xmlns="">
      <p:transition spd="slow" advClick="0" advTm="13000">
        <p:sndAc>
          <p:stSnd loop="1">
            <p:snd r:embed="rId4" name="Musiques Russes Connues - Folklore Russ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0F48A2-C7D4-3E65-9B1E-FBCD4E32C4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467B6B5D-4AED-21B2-4006-827D8FB4D030}"/>
              </a:ext>
            </a:extLst>
          </p:cNvPr>
          <p:cNvSpPr txBox="1"/>
          <p:nvPr/>
        </p:nvSpPr>
        <p:spPr>
          <a:xfrm>
            <a:off x="365052" y="428178"/>
            <a:ext cx="11695814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Le musée de l'Ermitage (en russe : </a:t>
            </a:r>
            <a:r>
              <a:rPr lang="fr-FR" sz="3200" b="1" dirty="0" err="1">
                <a:solidFill>
                  <a:schemeClr val="bg1"/>
                </a:solidFill>
              </a:rPr>
              <a:t>Государственный</a:t>
            </a:r>
            <a:r>
              <a:rPr lang="fr-FR" sz="3200" b="1" dirty="0">
                <a:solidFill>
                  <a:schemeClr val="bg1"/>
                </a:solidFill>
              </a:rPr>
              <a:t> </a:t>
            </a:r>
            <a:r>
              <a:rPr lang="fr-FR" sz="3200" b="1" dirty="0" err="1">
                <a:solidFill>
                  <a:schemeClr val="bg1"/>
                </a:solidFill>
              </a:rPr>
              <a:t>Эрмитаж</a:t>
            </a:r>
            <a:r>
              <a:rPr lang="fr-FR" sz="3200" b="1" dirty="0">
                <a:solidFill>
                  <a:schemeClr val="bg1"/>
                </a:solidFill>
              </a:rPr>
              <a:t> , transcrit en russe : </a:t>
            </a:r>
            <a:r>
              <a:rPr lang="fr-FR" sz="3200" b="1" dirty="0" err="1">
                <a:solidFill>
                  <a:schemeClr val="bg1"/>
                </a:solidFill>
              </a:rPr>
              <a:t>Gosudarstvennyj</a:t>
            </a:r>
            <a:r>
              <a:rPr lang="fr-FR" sz="3200" b="1" dirty="0">
                <a:solidFill>
                  <a:schemeClr val="bg1"/>
                </a:solidFill>
              </a:rPr>
              <a:t> </a:t>
            </a:r>
            <a:r>
              <a:rPr lang="fr-FR" sz="3200" b="1" dirty="0" err="1">
                <a:solidFill>
                  <a:schemeClr val="bg1"/>
                </a:solidFill>
              </a:rPr>
              <a:t>Ermitaž</a:t>
            </a:r>
            <a:r>
              <a:rPr lang="fr-FR" sz="3200" b="1" dirty="0">
                <a:solidFill>
                  <a:schemeClr val="bg1"/>
                </a:solidFill>
              </a:rPr>
              <a:t> , prononcé [</a:t>
            </a:r>
            <a:r>
              <a:rPr lang="fr-FR" sz="3200" b="1" dirty="0" err="1">
                <a:solidFill>
                  <a:schemeClr val="bg1"/>
                </a:solidFill>
              </a:rPr>
              <a:t>ɡəsʊˈdarstvʲɪnɪrmʲɪˈtaʂ</a:t>
            </a:r>
            <a:r>
              <a:rPr lang="fr-FR" sz="3200" b="1" dirty="0">
                <a:solidFill>
                  <a:schemeClr val="bg1"/>
                </a:solidFill>
              </a:rPr>
              <a:t>] ) est un musée d'art et de culture situé à Saint-Pétersbourg , en Russie. Il abrite la plus grande collection de peintures au </a:t>
            </a:r>
            <a:r>
              <a:rPr lang="fr-FR" sz="3200" b="1" dirty="0" err="1">
                <a:solidFill>
                  <a:schemeClr val="bg1"/>
                </a:solidFill>
              </a:rPr>
              <a:t>mondeIl</a:t>
            </a:r>
            <a:r>
              <a:rPr lang="fr-FR" sz="3200" b="1" dirty="0">
                <a:solidFill>
                  <a:schemeClr val="bg1"/>
                </a:solidFill>
              </a:rPr>
              <a:t> a été fondé en 1764 lorsque l'impératrice Catherine la Grande a acquis une collection de tableaux auprès du marchand berlinois Johann Ernst </a:t>
            </a:r>
            <a:r>
              <a:rPr lang="fr-FR" sz="3200" b="1" dirty="0" err="1">
                <a:solidFill>
                  <a:schemeClr val="bg1"/>
                </a:solidFill>
              </a:rPr>
              <a:t>Gotzkowsky</a:t>
            </a:r>
            <a:r>
              <a:rPr lang="fr-FR" sz="3200" b="1" dirty="0">
                <a:solidFill>
                  <a:schemeClr val="bg1"/>
                </a:solidFill>
              </a:rPr>
              <a:t> . Le musée célèbre chaque année l'anniversaire de sa fondation le 7 décembre, jour de la Sainte-Catherine .  est ouvert au public depuis 1852. Le journal Art </a:t>
            </a:r>
            <a:r>
              <a:rPr lang="fr-FR" sz="3200" b="1" dirty="0" err="1">
                <a:solidFill>
                  <a:schemeClr val="bg1"/>
                </a:solidFill>
              </a:rPr>
              <a:t>Newspaper</a:t>
            </a:r>
            <a:r>
              <a:rPr lang="fr-FR" sz="3200" b="1" dirty="0">
                <a:solidFill>
                  <a:schemeClr val="bg1"/>
                </a:solidFill>
              </a:rPr>
              <a:t> a classé le musée au 10e rang de sa liste des musées d'art les plus visités , avec 2 812 913 visiteurs en 2022</a:t>
            </a:r>
          </a:p>
        </p:txBody>
      </p:sp>
    </p:spTree>
    <p:extLst>
      <p:ext uri="{BB962C8B-B14F-4D97-AF65-F5344CB8AC3E}">
        <p14:creationId xmlns:p14="http://schemas.microsoft.com/office/powerpoint/2010/main" val="809875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/>
    </mc:Choice>
    <mc:Fallback xmlns="">
      <p:transition spd="slow" advClick="0" advTm="13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C5B8CB-1EA5-F6B5-0431-033C2AE416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73BEBA7-4C91-E879-F958-20C9236EFDB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1957" y="547750"/>
            <a:ext cx="10948086" cy="4824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D41410C-02B8-01B4-E0B6-C9D288B3F5CD}"/>
              </a:ext>
            </a:extLst>
          </p:cNvPr>
          <p:cNvSpPr txBox="1"/>
          <p:nvPr/>
        </p:nvSpPr>
        <p:spPr>
          <a:xfrm>
            <a:off x="408000" y="5371750"/>
            <a:ext cx="11600122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Le complexe du musée de l'Ermitage. De gauche à droite : Théâtre de l'Ermitage – Vieux Ermitage – Petit Ermitage – Palais d'Hiver (le « Nouvel Ermitage » est situé derrière le Vieux Ermitage).…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639576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/>
    </mc:Choice>
    <mc:Fallback xmlns="">
      <p:transition spd="slow" advClick="0" advTm="13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13D8FD-486C-FA04-DF9A-5C5C31A398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6C456B6-E6AB-E647-B09D-13664020C57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11335" y="315000"/>
            <a:ext cx="4671000" cy="6228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BDA0635-4777-FE4C-731C-614F46531A68}"/>
              </a:ext>
            </a:extLst>
          </p:cNvPr>
          <p:cNvSpPr txBox="1"/>
          <p:nvPr/>
        </p:nvSpPr>
        <p:spPr>
          <a:xfrm>
            <a:off x="8282336" y="2318657"/>
            <a:ext cx="371372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</a:rPr>
              <a:t>St_Petersburg_-_Hermitage_-_Egyptian_antiquities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0881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/>
    </mc:Choice>
    <mc:Fallback xmlns="">
      <p:transition spd="slow" advClick="0" advTm="13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DD67A0-840C-53FC-79A0-5DCE9B25B4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0264139-B9CA-A998-F675-883819E720D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3686" y="279000"/>
            <a:ext cx="8400000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DB2B4BA-B27C-3968-F712-A0F6E45F57FF}"/>
              </a:ext>
            </a:extLst>
          </p:cNvPr>
          <p:cNvSpPr txBox="1"/>
          <p:nvPr/>
        </p:nvSpPr>
        <p:spPr>
          <a:xfrm>
            <a:off x="500743" y="2884361"/>
            <a:ext cx="28738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Le Pavillon Hall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0171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/>
    </mc:Choice>
    <mc:Fallback xmlns="">
      <p:transition spd="slow" advClick="0" advTm="13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E35553-F831-3AA7-C61A-7673C20A84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F02B9EC-F7FF-F7FB-2684-F1A8347AD91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4882" y="279000"/>
            <a:ext cx="4725000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4682AD0-7CE9-118E-CC19-C21C8B8942C4}"/>
              </a:ext>
            </a:extLst>
          </p:cNvPr>
          <p:cNvSpPr txBox="1"/>
          <p:nvPr/>
        </p:nvSpPr>
        <p:spPr>
          <a:xfrm>
            <a:off x="8346558" y="2317898"/>
            <a:ext cx="369658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La petite salle italienne avec puits de lumière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8893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/>
    </mc:Choice>
    <mc:Fallback xmlns="">
      <p:transition spd="slow" advClick="0" advTm="13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15496A-9FDC-A37E-1C53-C46742C0CF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48B45B6-6DB3-B0B3-714B-FDE6D72350A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3504" y="191531"/>
            <a:ext cx="4860000" cy="6474938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C468F38-CC99-58EE-3743-1547D749D73A}"/>
              </a:ext>
            </a:extLst>
          </p:cNvPr>
          <p:cNvSpPr txBox="1"/>
          <p:nvPr/>
        </p:nvSpPr>
        <p:spPr>
          <a:xfrm>
            <a:off x="542260" y="2567762"/>
            <a:ext cx="300124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Les Trois Grâces , 1813-1816, par Canova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7033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/>
    </mc:Choice>
    <mc:Fallback xmlns="">
      <p:transition spd="slow" advClick="0" advTm="13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C64418-B471-5944-2B9F-731162A275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646C410-598C-6593-6B34-92C610855EE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9479" y="279000"/>
            <a:ext cx="8400000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42DD864-7708-6B66-4DFE-7571E5F23EC1}"/>
              </a:ext>
            </a:extLst>
          </p:cNvPr>
          <p:cNvSpPr txBox="1"/>
          <p:nvPr/>
        </p:nvSpPr>
        <p:spPr>
          <a:xfrm>
            <a:off x="8920717" y="2721934"/>
            <a:ext cx="272547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La salle Rubens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0685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/>
    </mc:Choice>
    <mc:Fallback xmlns="">
      <p:transition spd="slow" advClick="0" advTm="13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C45524-AF76-EFDF-BD4C-1A0F6B2DE9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08A59A5-2B2D-72C8-89A1-3A7C20455CA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80302" y="279000"/>
            <a:ext cx="7821535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D635CA5-69D4-1852-4684-F2C00DCF1742}"/>
              </a:ext>
            </a:extLst>
          </p:cNvPr>
          <p:cNvSpPr txBox="1"/>
          <p:nvPr/>
        </p:nvSpPr>
        <p:spPr>
          <a:xfrm>
            <a:off x="169539" y="2658140"/>
            <a:ext cx="357254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Jardin de Bordighera, Impression du matin , 1884, Claude Monet</a:t>
            </a:r>
          </a:p>
        </p:txBody>
      </p:sp>
    </p:spTree>
    <p:extLst>
      <p:ext uri="{BB962C8B-B14F-4D97-AF65-F5344CB8AC3E}">
        <p14:creationId xmlns:p14="http://schemas.microsoft.com/office/powerpoint/2010/main" val="893926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/>
    </mc:Choice>
    <mc:Fallback xmlns="">
      <p:transition spd="slow" advClick="0" advTm="13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D58CF6-0AAE-E935-497A-1AD7F09EE1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BCC06C0-F6EC-032A-CBE6-9C63E7A7E24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6818" y="279000"/>
            <a:ext cx="4739813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FDE513B-3830-00ED-6B1A-5E59B7C9DF67}"/>
              </a:ext>
            </a:extLst>
          </p:cNvPr>
          <p:cNvSpPr txBox="1"/>
          <p:nvPr/>
        </p:nvSpPr>
        <p:spPr>
          <a:xfrm>
            <a:off x="8463516" y="2434856"/>
            <a:ext cx="3413051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Portrait de Nikolaï Borissovitch Youssoupov par l'Italien Vincenzo Petrocelli , 1851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6283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/>
    </mc:Choice>
    <mc:Fallback xmlns="">
      <p:transition spd="slow" advClick="0" advTm="13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9B61D0-DF9E-3007-2F89-3A23EFAB0F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5F1569C-E4C2-8192-CC67-F5E914EC454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19139" y="279000"/>
            <a:ext cx="5553721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0FB8BBD-62DC-A0C0-2D5E-93E69AC822C1}"/>
              </a:ext>
            </a:extLst>
          </p:cNvPr>
          <p:cNvSpPr txBox="1"/>
          <p:nvPr/>
        </p:nvSpPr>
        <p:spPr>
          <a:xfrm>
            <a:off x="255182" y="1924492"/>
            <a:ext cx="290268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 Portrait de profil de Catherine II par Fedor Rokotov (1763, galerie Tretiakov).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8148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/>
    </mc:Choice>
    <mc:Fallback xmlns="">
      <p:transition spd="slow" advClick="0" advTm="13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C359E7-9D9B-5DFF-DFA8-13E6411DF9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86AC4AB-DC19-AA92-1B76-4E643A935E8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051" y="279000"/>
            <a:ext cx="8400000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C73E331-AC01-174B-A910-5204066131DC}"/>
              </a:ext>
            </a:extLst>
          </p:cNvPr>
          <p:cNvSpPr txBox="1"/>
          <p:nvPr/>
        </p:nvSpPr>
        <p:spPr>
          <a:xfrm>
            <a:off x="8931349" y="1541721"/>
            <a:ext cx="2870791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 Atlantes taillés dans du granit gris d'après les modèles du sculpteur Alexandre Terebenev au Nouvel Ermitage.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3482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/>
    </mc:Choice>
    <mc:Fallback xmlns="">
      <p:transition spd="slow" advClick="0" advTm="13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5BE9D5-92DA-6FAA-FB5C-4DE513A3C8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C65B122-3C33-E51E-D73A-53FC67C0D00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79511" y="279000"/>
            <a:ext cx="4189497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3C0574C-1BED-2E0A-54E3-2938D499A5FB}"/>
              </a:ext>
            </a:extLst>
          </p:cNvPr>
          <p:cNvSpPr txBox="1"/>
          <p:nvPr/>
        </p:nvSpPr>
        <p:spPr>
          <a:xfrm>
            <a:off x="1892596" y="2578727"/>
            <a:ext cx="323229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Les loggias Raphaël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3556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/>
    </mc:Choice>
    <mc:Fallback xmlns="">
      <p:transition spd="slow" advClick="0" advTm="130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DB222B-9FFA-8A67-3D43-4AFDA43820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D7D535E-529B-5C93-69FD-85B91F20997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5172" y="279000"/>
            <a:ext cx="8400000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FA9F8CB-4B3E-FB9D-F29B-983A1503FFFA}"/>
              </a:ext>
            </a:extLst>
          </p:cNvPr>
          <p:cNvSpPr txBox="1"/>
          <p:nvPr/>
        </p:nvSpPr>
        <p:spPr>
          <a:xfrm>
            <a:off x="9090837" y="2736502"/>
            <a:ext cx="281762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Une chambre du Palais d'Hiver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3148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/>
    </mc:Choice>
    <mc:Fallback xmlns="">
      <p:transition spd="slow" advClick="0" advTm="13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B42B70-08EC-5D62-E860-6B4645F078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006C5E3-3FD9-A90C-0AD7-073C0ACEA76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0481" y="279000"/>
            <a:ext cx="4149008" cy="6300000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121E552E-7718-96A3-C5FD-5EEE0526B3BF}"/>
              </a:ext>
            </a:extLst>
          </p:cNvPr>
          <p:cNvSpPr txBox="1"/>
          <p:nvPr/>
        </p:nvSpPr>
        <p:spPr>
          <a:xfrm>
            <a:off x="404037" y="2521059"/>
            <a:ext cx="366823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Troupes de skieurs soviétiques près du portique pendant le siège de Leningrad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2539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/>
    </mc:Choice>
    <mc:Fallback xmlns="">
      <p:transition spd="slow" advClick="0" advTm="1300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59E2D9-7EAC-70CC-A67C-342520D9D5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0ED4C75-6475-FCC1-EC8F-D76E9963AF4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9846" y="279000"/>
            <a:ext cx="8886979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E621150-CBA0-3543-FFFB-0BC46FFB9DF9}"/>
              </a:ext>
            </a:extLst>
          </p:cNvPr>
          <p:cNvSpPr txBox="1"/>
          <p:nvPr/>
        </p:nvSpPr>
        <p:spPr>
          <a:xfrm>
            <a:off x="9473609" y="1881964"/>
            <a:ext cx="237106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Plaque dorée représentant un cerf, provenant de Krasnodar, début du VIe siècle avant J.-C.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5661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/>
    </mc:Choice>
    <mc:Fallback xmlns="">
      <p:transition spd="slow" advClick="0" advTm="13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BC5987-81C1-3DAD-2DFB-65E6E5C765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84799AB-753B-0040-76F7-84886F6CED1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12869" y="279000"/>
            <a:ext cx="9431575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3E0E714-17A3-2D78-6EFA-EB32D5758E49}"/>
              </a:ext>
            </a:extLst>
          </p:cNvPr>
          <p:cNvSpPr txBox="1"/>
          <p:nvPr/>
        </p:nvSpPr>
        <p:spPr>
          <a:xfrm>
            <a:off x="329609" y="2870790"/>
            <a:ext cx="213714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Un des chats de l'Ermitage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2539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/>
    </mc:Choice>
    <mc:Fallback xmlns="">
      <p:transition spd="slow" advClick="0" advTm="1300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9A85C8-70EC-F175-38FB-5D2F5D4E58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1DC41ED8-40EE-E53A-399B-658FCC80AF8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7418" y="279000"/>
            <a:ext cx="4706615" cy="6300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778DF01-7202-6BD0-80F1-2234C1AE5A41}"/>
              </a:ext>
            </a:extLst>
          </p:cNvPr>
          <p:cNvSpPr txBox="1"/>
          <p:nvPr/>
        </p:nvSpPr>
        <p:spPr>
          <a:xfrm>
            <a:off x="8452883" y="2305615"/>
            <a:ext cx="327482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Égypte antique : Stèle en calcaire d'un chef potier (18e siècle av. J.-C.)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6147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/>
    </mc:Choice>
    <mc:Fallback xmlns="">
      <p:transition spd="slow" advClick="0" advTm="13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05DC75-1B77-7758-2E1B-CCD54F380C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3439FF9-FFBE-709C-3ABE-E6614DA6C24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25210" y="279000"/>
            <a:ext cx="8400000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C28AD8D-A8AE-0B2B-3B36-4E1DABC9D31B}"/>
              </a:ext>
            </a:extLst>
          </p:cNvPr>
          <p:cNvSpPr txBox="1"/>
          <p:nvPr/>
        </p:nvSpPr>
        <p:spPr>
          <a:xfrm>
            <a:off x="161260" y="2137144"/>
            <a:ext cx="3019647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Égyptien antique : Sarcophage de Nana, prêtre du dieu Ptah (XIIIe siècle av. J.-C.)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6476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/>
    </mc:Choice>
    <mc:Fallback xmlns="">
      <p:transition spd="slow" advClick="0" advTm="1300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3096B1-9BE3-9F4E-0517-9D898A7EBF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3BE6AA9-2ACF-6972-1CB4-2A9AA71DC4D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49729" y="279000"/>
            <a:ext cx="4244213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5409636-E244-EF1E-B73D-F69E523037FE}"/>
              </a:ext>
            </a:extLst>
          </p:cNvPr>
          <p:cNvSpPr txBox="1"/>
          <p:nvPr/>
        </p:nvSpPr>
        <p:spPr>
          <a:xfrm>
            <a:off x="8282763" y="1775638"/>
            <a:ext cx="3668232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Mésopotamie antique (néo-assyrienne) : Relief du palais d’Assurnasirpal II à Kalhu, Nimrud (IXe siècle av. J.-C.)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1502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/>
    </mc:Choice>
    <mc:Fallback xmlns="">
      <p:transition spd="slow" advClick="0" advTm="1300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A01A3F-C6D4-7514-619D-B477B49971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3E3D9C2-0119-3629-730E-9A789FB5A8B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99781" y="233916"/>
            <a:ext cx="9192438" cy="5616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E14694D-7C55-5751-2EE0-F35A121FBFCD}"/>
              </a:ext>
            </a:extLst>
          </p:cNvPr>
          <p:cNvSpPr txBox="1"/>
          <p:nvPr/>
        </p:nvSpPr>
        <p:spPr>
          <a:xfrm>
            <a:off x="278545" y="5903893"/>
            <a:ext cx="1163491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Perse achéménide : sceau de </a:t>
            </a:r>
            <a:r>
              <a:rPr lang="fr-FR" sz="2800" b="1" dirty="0" err="1">
                <a:solidFill>
                  <a:schemeClr val="bg1"/>
                </a:solidFill>
              </a:rPr>
              <a:t>Zvenigorodsky</a:t>
            </a:r>
            <a:r>
              <a:rPr lang="fr-FR" sz="2800" b="1" dirty="0">
                <a:solidFill>
                  <a:schemeClr val="bg1"/>
                </a:solidFill>
              </a:rPr>
              <a:t> (fin du Ve – début du IVe siècle av. J.-C.)</a:t>
            </a:r>
          </a:p>
        </p:txBody>
      </p:sp>
    </p:spTree>
    <p:extLst>
      <p:ext uri="{BB962C8B-B14F-4D97-AF65-F5344CB8AC3E}">
        <p14:creationId xmlns:p14="http://schemas.microsoft.com/office/powerpoint/2010/main" val="989993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/>
    </mc:Choice>
    <mc:Fallback xmlns="">
      <p:transition spd="slow" advClick="0" advTm="1300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3A14C4-5257-9EE9-EF8F-DC7554D28B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2B23AA5-917A-A9AF-BCAF-35F2CB491A9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19943" y="279000"/>
            <a:ext cx="4725000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7A96E1D-AF05-60E1-BD21-13DD3CC9EFE2}"/>
              </a:ext>
            </a:extLst>
          </p:cNvPr>
          <p:cNvSpPr txBox="1"/>
          <p:nvPr/>
        </p:nvSpPr>
        <p:spPr>
          <a:xfrm>
            <a:off x="680483" y="2636874"/>
            <a:ext cx="3381153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Grèce antique : Vase à figures rouges (Ve siècle av. J.-C.)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2513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/>
    </mc:Choice>
    <mc:Fallback xmlns="">
      <p:transition spd="slow" advClick="0" advTm="1300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63C6E4-47E4-6F0E-62D9-9D0D67D747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A41AF18-906E-A870-1570-1B4A1C2658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3500" y="279000"/>
            <a:ext cx="4725000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5B89BB6-3D2B-4CB8-C941-CEE2D1F05446}"/>
              </a:ext>
            </a:extLst>
          </p:cNvPr>
          <p:cNvSpPr txBox="1"/>
          <p:nvPr/>
        </p:nvSpPr>
        <p:spPr>
          <a:xfrm>
            <a:off x="8596724" y="2371061"/>
            <a:ext cx="37335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Steppes antiques : cavalier Pazyryk (3e siècle avant JC)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2387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/>
    </mc:Choice>
    <mc:Fallback xmlns="">
      <p:transition spd="slow" advClick="0" advTm="1300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50C424-5B3A-A3A6-4747-FF8AF76C61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6B5A8CA-6B82-FFBF-647B-B777FC3B61B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3973" y="279000"/>
            <a:ext cx="4965516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F10511C-B54B-3893-14E6-906802AC4E5E}"/>
              </a:ext>
            </a:extLst>
          </p:cNvPr>
          <p:cNvSpPr txBox="1"/>
          <p:nvPr/>
        </p:nvSpPr>
        <p:spPr>
          <a:xfrm>
            <a:off x="159488" y="1765004"/>
            <a:ext cx="307436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>
                <a:solidFill>
                  <a:schemeClr val="bg1"/>
                </a:solidFill>
              </a:rPr>
              <a:t>Hellénistique : Camée des Gonzague (IIIe siècle av. J.-C.)</a:t>
            </a:r>
            <a:endParaRPr lang="fr-FR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3577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/>
    </mc:Choice>
    <mc:Fallback xmlns="">
      <p:transition spd="slow" advClick="0" advTm="1300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5AAD54-D7AC-4A3A-2546-62A9653545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1E697F1-E5D5-B9CB-9C91-00FABCAC032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0129" y="279000"/>
            <a:ext cx="9453702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8D57CF7-E7BB-087C-5E63-25E5B251699F}"/>
              </a:ext>
            </a:extLst>
          </p:cNvPr>
          <p:cNvSpPr txBox="1"/>
          <p:nvPr/>
        </p:nvSpPr>
        <p:spPr>
          <a:xfrm>
            <a:off x="9893830" y="1783081"/>
            <a:ext cx="2067797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>
                <a:solidFill>
                  <a:schemeClr val="bg1"/>
                </a:solidFill>
              </a:rPr>
              <a:t>Palmyre (Syrie romaine) : Tarif de Palmyre (IIe siècle ap. J.-C.)</a:t>
            </a:r>
            <a:endParaRPr lang="fr-FR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8067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/>
    </mc:Choice>
    <mc:Fallback xmlns="">
      <p:transition spd="slow" advClick="0" advTm="13000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D51504-A50C-4C9F-6F36-4C58E0B321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2385C6B-4D44-89CB-214D-0A2390B6D87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4897" y="279000"/>
            <a:ext cx="4684741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F37CDBA-E358-E3D4-72D6-5535B8E40E0F}"/>
              </a:ext>
            </a:extLst>
          </p:cNvPr>
          <p:cNvSpPr txBox="1"/>
          <p:nvPr/>
        </p:nvSpPr>
        <p:spPr>
          <a:xfrm>
            <a:off x="489098" y="2658139"/>
            <a:ext cx="323229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Romain antique : Buste de Lucius Verus (160-170)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2253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/>
    </mc:Choice>
    <mc:Fallback xmlns="">
      <p:transition spd="slow" advClick="0" advTm="1300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79C03D-B24F-BA89-85F4-4A06AF1869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C060677-59E3-44B2-EEF2-BB67E54FDD0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78103" y="279000"/>
            <a:ext cx="4200000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49853D2-7159-1544-343A-6A238AE10807}"/>
              </a:ext>
            </a:extLst>
          </p:cNvPr>
          <p:cNvSpPr txBox="1"/>
          <p:nvPr/>
        </p:nvSpPr>
        <p:spPr>
          <a:xfrm>
            <a:off x="8091376" y="2275368"/>
            <a:ext cx="350874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Rome antique : Statue de Jupiter (Ier siècle ap. J.-C.)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5147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/>
    </mc:Choice>
    <mc:Fallback xmlns="">
      <p:transition spd="slow" advClick="0" advTm="13000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5A8A8C-63A3-108E-F04A-19AF8DEDBB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76F4BC1-047A-17E8-22DA-CE3B87C0799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69846" y="279000"/>
            <a:ext cx="4332377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25CAD3A-AF6F-07F5-14CD-889DC1E27D93}"/>
              </a:ext>
            </a:extLst>
          </p:cNvPr>
          <p:cNvSpPr txBox="1"/>
          <p:nvPr/>
        </p:nvSpPr>
        <p:spPr>
          <a:xfrm>
            <a:off x="680483" y="2424223"/>
            <a:ext cx="358317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Indien : statue de Bouddha (IIe-IIIe siècle)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3089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/>
    </mc:Choice>
    <mc:Fallback xmlns="">
      <p:transition spd="slow" advClick="0" advTm="13000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4C0DF2-78CB-42D7-7152-FBD57921D4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8CDF231-B92E-6618-D942-039C72221B6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6478" y="297000"/>
            <a:ext cx="4760971" cy="6264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CB59F96-F24D-4C65-207E-F6CE1746692E}"/>
              </a:ext>
            </a:extLst>
          </p:cNvPr>
          <p:cNvSpPr txBox="1"/>
          <p:nvPr/>
        </p:nvSpPr>
        <p:spPr>
          <a:xfrm>
            <a:off x="8048847" y="2615609"/>
            <a:ext cx="379582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Gothic: Anjou Legendarium (1330)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0006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/>
    </mc:Choice>
    <mc:Fallback xmlns="">
      <p:transition spd="slow" advClick="0" advTm="13000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7AE9F6-997F-434D-005F-10DBF225F7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A3193D8-7589-D4C3-FB7A-B7C277E3F5F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90807" y="297000"/>
            <a:ext cx="4008960" cy="6264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1003BAC-A1DC-FF25-EF31-567BCE13BF2B}"/>
              </a:ext>
            </a:extLst>
          </p:cNvPr>
          <p:cNvSpPr txBox="1"/>
          <p:nvPr/>
        </p:nvSpPr>
        <p:spPr>
          <a:xfrm>
            <a:off x="339887" y="1765005"/>
            <a:ext cx="3381153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Extrait de la série « Images des lieux célèbres dans une soixantaine de provinces », 1853-1856</a:t>
            </a:r>
          </a:p>
          <a:p>
            <a:r>
              <a:rPr lang="fr-FR" sz="2800" b="1">
                <a:solidFill>
                  <a:schemeClr val="bg1"/>
                </a:solidFill>
              </a:rPr>
              <a:t>Xylographie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105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/>
    </mc:Choice>
    <mc:Fallback xmlns="">
      <p:transition spd="slow" advClick="0" advTm="13000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66D89B-FE51-8C15-B5F5-375A16169A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65C88F1-80B2-D582-FF05-8676E4DFFE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758263"/>
            <a:ext cx="3714750" cy="4191000"/>
          </a:xfrm>
          <a:prstGeom prst="rect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79C379EE-BF14-8ACB-7158-468DE44DFC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77250" y="-112527"/>
            <a:ext cx="3714750" cy="4191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DC701D89-6970-9C81-11BE-E00A353C2ABB}"/>
              </a:ext>
            </a:extLst>
          </p:cNvPr>
          <p:cNvSpPr txBox="1"/>
          <p:nvPr/>
        </p:nvSpPr>
        <p:spPr>
          <a:xfrm>
            <a:off x="956930" y="510362"/>
            <a:ext cx="867616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Lorient Vous A Présenté Le musée De L’Hermitage Située Saint – Pétersbourg    ( Russie ) N°1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C4E5EDB2-3DE3-BAA5-2EFA-AB087EF4587A}"/>
              </a:ext>
            </a:extLst>
          </p:cNvPr>
          <p:cNvSpPr txBox="1"/>
          <p:nvPr/>
        </p:nvSpPr>
        <p:spPr>
          <a:xfrm>
            <a:off x="3055088" y="2626242"/>
            <a:ext cx="60818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Les Images Et Le Son Du Net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451A7287-A21D-0C51-BE6A-8D0DCF5CE9EA}"/>
              </a:ext>
            </a:extLst>
          </p:cNvPr>
          <p:cNvSpPr txBox="1"/>
          <p:nvPr/>
        </p:nvSpPr>
        <p:spPr>
          <a:xfrm>
            <a:off x="4997302" y="4330543"/>
            <a:ext cx="36044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861832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/>
    </mc:Choice>
    <mc:Fallback xmlns="">
      <p:transition spd="slow" advClick="0" advTm="13000"/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533</Words>
  <Application>Microsoft Office PowerPoint</Application>
  <PresentationFormat>Grand écran</PresentationFormat>
  <Paragraphs>35</Paragraphs>
  <Slides>31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5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5</cp:revision>
  <dcterms:created xsi:type="dcterms:W3CDTF">2026-04-21T01:34:09Z</dcterms:created>
  <dcterms:modified xsi:type="dcterms:W3CDTF">2026-04-21T03:24:13Z</dcterms:modified>
</cp:coreProperties>
</file>