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56" r:id="rId8"/>
    <p:sldId id="264" r:id="rId9"/>
    <p:sldId id="265" r:id="rId10"/>
    <p:sldId id="266" r:id="rId11"/>
    <p:sldId id="268" r:id="rId12"/>
    <p:sldId id="269" r:id="rId13"/>
    <p:sldId id="283" r:id="rId14"/>
    <p:sldId id="267" r:id="rId15"/>
    <p:sldId id="271" r:id="rId16"/>
    <p:sldId id="272" r:id="rId17"/>
    <p:sldId id="270" r:id="rId18"/>
    <p:sldId id="273" r:id="rId19"/>
    <p:sldId id="274" r:id="rId20"/>
    <p:sldId id="275" r:id="rId21"/>
    <p:sldId id="277" r:id="rId22"/>
    <p:sldId id="278" r:id="rId23"/>
    <p:sldId id="276" r:id="rId24"/>
    <p:sldId id="279" r:id="rId25"/>
    <p:sldId id="281" r:id="rId26"/>
    <p:sldId id="282" r:id="rId27"/>
    <p:sldId id="280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18" autoAdjust="0"/>
    <p:restoredTop sz="94660"/>
  </p:normalViewPr>
  <p:slideViewPr>
    <p:cSldViewPr snapToGrid="0">
      <p:cViewPr varScale="1">
        <p:scale>
          <a:sx n="82" d="100"/>
          <a:sy n="82" d="100"/>
        </p:scale>
        <p:origin x="426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15B626-B3DD-07FA-D96B-C79911D3DA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D72EC09-C223-9E1E-A366-F0D05BD63B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D39489-A24E-47EE-ED6F-803F31EAC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E8FD57-4508-6634-249A-4957871BC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3F0462-10F9-E4F0-FA8D-812872459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345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69AE3F-CF61-D303-17F4-945B2BF65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7D4B74-3920-D626-492D-84CFF8E12C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A278DAF-FAEA-5F33-957D-F0F28E8F6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DE2017-4EE8-E107-4246-79FA353E4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24B051-BC0D-A58C-ADFB-45BDFAAD3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590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760E94-E651-2EFE-F6D1-F3A4BCCD1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41078-1D4C-C21D-4B50-7BF3CE78D5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AC7809-E906-4D90-C684-EC49F7F16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00D99B-393C-DDAA-06C0-52D27A924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796A8F-857E-4EC4-4E07-2678050E5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629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235E65-7295-342C-9C2A-2BE5CDBD6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238E09-AC15-9C47-4518-CBF0D7E4D0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8CFED72-B102-7CC3-F2C7-F3801890E0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D5022C-4FFD-CAB8-FC13-DA7419D0F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DD46A5-88CC-AB79-A144-F379C6852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4964D43-6102-E71D-0FFD-21B712DC5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23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849D31-5B7A-E3CD-07B9-BDFE43A80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0A64D0-FA9D-2385-2B9A-004A0897CF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C61307C-9EE0-B3ED-71E5-403E18C69E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E26FA7F-FF4C-830D-7D3C-2ECC28CFF1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BEA506B-D11C-7019-04E0-436D765C6C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41CD3F0-CC4A-97A7-E9D5-5142D4959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CF1CDE9-B809-84C1-82DA-AA270EDEB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E96D6F2-C2C1-F7A9-A31B-CF39CE673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298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870123-C062-2F0B-22C2-5D65289A9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5A8C019-5E0A-4397-9BE5-9CF6C5C1F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DFDCD01-4429-99F8-7679-FB99F7C61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DCD36D1-D2C1-7546-67A7-1C1D8D50B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950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C6D75A0-0C86-4785-5FEA-39FAAF90D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D6EABA3-6244-1CE4-4332-25F121295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2A3C1D1-C6FC-C34F-C0A8-4A1660609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921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948DAD-3021-A19D-FF0C-51F7F7934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7B009E-6545-4DA4-E05D-688BE159D6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BA791CF-C264-D562-5130-300415AC73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67752E6-6359-B28C-F109-54D41979B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00309D0-3E70-E2ED-0FDE-4124C9984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3AF4D3-54E3-A78D-B48B-6077C4B42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407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D14AC8-59E8-5847-D6E7-82873FC1BD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4DADB17-B4C4-2729-F5FB-45B0FE2B0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13F69DA-BC30-1B02-E26E-C8BD5DF1C6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B48640-AD99-6890-E333-A9085630D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7975845-9123-7A52-575C-9BD3F1260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52757C3-02AE-A5F3-964F-1E5630413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6588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A3D352-99E2-D60B-49B1-7AC70DF85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5807473-22FA-4885-0FD3-17D15DEC71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27E6AC-FFAF-B5AE-DA6E-4707A5AEF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7283A2-93CB-3F6E-EBF0-01F719176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F6FF5E-7A96-4EF8-9B0B-7ACDEDF01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189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76BE149-B783-B4BB-178A-1EAF651C63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55C23B1-E7BC-4C49-63B5-0B98D96BDB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EA9F7F-3212-9FA3-8BBA-BB3837F3A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0190540-143C-6F14-2368-2C5E0F734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E334609-086C-7B1D-F687-13BBB5CAC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904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8CB422F-DB4E-F6B0-A3DD-61080C217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50492A1-0E0F-B139-566A-6ADC11C0E3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DF7427-B9AE-3BFF-5677-C75C7ABB4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976E73-0107-4AA2-AC0D-DBEA64CFD2D7}" type="datetimeFigureOut">
              <a:rPr lang="fr-FR" smtClean="0"/>
              <a:t>20/04/2026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E309EA-4FD5-6CCE-4D25-36FEBA266F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C6B5BE-B92C-EACB-6FDB-E7D231DD78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5AFDE2-A334-4EB6-B96F-EC947F1BD7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70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433004-E47F-6630-BB2D-AC775DE20E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544F8D-9F6C-139F-6748-F90CECC9F4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354" y="279000"/>
            <a:ext cx="84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C10071-E692-3B83-D5BD-71DFD3BF2C3B}"/>
              </a:ext>
            </a:extLst>
          </p:cNvPr>
          <p:cNvSpPr txBox="1"/>
          <p:nvPr/>
        </p:nvSpPr>
        <p:spPr>
          <a:xfrm>
            <a:off x="8991599" y="1934306"/>
            <a:ext cx="301283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Château de Tourreau chapelle, allée, jardin, parc, toiture, arbre, Chemin de l'Estagnol (Inscrit, 1963) : vue de l'allée principale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A5A0A7E-7B39-EA29-5FA8-87AC6891AF0F}"/>
              </a:ext>
            </a:extLst>
          </p:cNvPr>
          <p:cNvSpPr txBox="1"/>
          <p:nvPr/>
        </p:nvSpPr>
        <p:spPr>
          <a:xfrm>
            <a:off x="8815752" y="279000"/>
            <a:ext cx="33879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Château De </a:t>
            </a:r>
            <a:r>
              <a:rPr lang="fr-FR" sz="2800" b="1" dirty="0" err="1">
                <a:solidFill>
                  <a:srgbClr val="FFFF00"/>
                </a:solidFill>
              </a:rPr>
              <a:t>Tourreau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Sarians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503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  <p:sndAc>
          <p:stSnd loop="1">
            <p:snd r:embed="rId2" name="Chopin - Nocturne op.9 No.2.wav"/>
          </p:stSnd>
        </p:sndAc>
      </p:transition>
    </mc:Choice>
    <mc:Fallback xmlns="">
      <p:transition spd="slow" advClick="0" advTm="14000">
        <p:fade/>
        <p:sndAc>
          <p:stSnd loop="1">
            <p:snd r:embed="rId4" name="Chopin - Nocturne op.9 No.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88D460-9818-0025-19BD-BD219CADD8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53021EA-73AA-F9A5-0C57-9690A041801D}"/>
              </a:ext>
            </a:extLst>
          </p:cNvPr>
          <p:cNvSpPr txBox="1"/>
          <p:nvPr/>
        </p:nvSpPr>
        <p:spPr>
          <a:xfrm>
            <a:off x="539262" y="797510"/>
            <a:ext cx="1154723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En 1612, Paul </a:t>
            </a:r>
            <a:r>
              <a:rPr lang="fr-FR" sz="2800" b="1" dirty="0" err="1">
                <a:solidFill>
                  <a:srgbClr val="FFFF00"/>
                </a:solidFill>
              </a:rPr>
              <a:t>Tourreau</a:t>
            </a:r>
            <a:r>
              <a:rPr lang="fr-FR" sz="2800" b="1" dirty="0">
                <a:solidFill>
                  <a:srgbClr val="FFFF00"/>
                </a:solidFill>
              </a:rPr>
              <a:t>, riche avignonnais, fait l'acquisition du domaine situé non loin du bourg de Sarrians[2]. Il y fit construire un château et ses jardins. Dès 1614, il ajouta une chapelle à l'édifice, avec l’aide de son beau-frère, François de </a:t>
            </a:r>
            <a:r>
              <a:rPr lang="fr-FR" sz="2800" b="1" dirty="0" err="1">
                <a:solidFill>
                  <a:srgbClr val="FFFF00"/>
                </a:solidFill>
              </a:rPr>
              <a:t>Royers</a:t>
            </a:r>
            <a:r>
              <a:rPr lang="fr-FR" sz="2800" b="1" dirty="0">
                <a:solidFill>
                  <a:srgbClr val="FFFF00"/>
                </a:solidFill>
              </a:rPr>
              <a:t> de la </a:t>
            </a:r>
            <a:r>
              <a:rPr lang="fr-FR" sz="2800" b="1" dirty="0" err="1">
                <a:solidFill>
                  <a:srgbClr val="FFFF00"/>
                </a:solidFill>
              </a:rPr>
              <a:t>Valfrenière</a:t>
            </a:r>
            <a:r>
              <a:rPr lang="fr-FR" sz="2800" b="1" dirty="0">
                <a:solidFill>
                  <a:srgbClr val="FFFF00"/>
                </a:solidFill>
              </a:rPr>
              <a:t>.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En 1748, François-Bénezet de </a:t>
            </a:r>
            <a:r>
              <a:rPr lang="fr-FR" sz="2800" b="1" dirty="0" err="1">
                <a:solidFill>
                  <a:srgbClr val="FFFF00"/>
                </a:solidFill>
              </a:rPr>
              <a:t>Tourreau</a:t>
            </a:r>
            <a:r>
              <a:rPr lang="fr-FR" sz="2800" b="1" dirty="0">
                <a:solidFill>
                  <a:srgbClr val="FFFF00"/>
                </a:solidFill>
              </a:rPr>
              <a:t>, fils du précédent, décida de remplacer la bâtisse primitive. Le nouveau château, œuvre de l’architecte Esprit-Joseph Brun, est construit de 1748 à 1752. Néanmoins, les travaux ne furent totalement terminés qu'en 1779, avec la réfection totale de la chapelle par François-Paul Bénezet de </a:t>
            </a:r>
            <a:r>
              <a:rPr lang="fr-FR" sz="2800" b="1" dirty="0" err="1">
                <a:solidFill>
                  <a:srgbClr val="FFFF00"/>
                </a:solidFill>
              </a:rPr>
              <a:t>Tourreau</a:t>
            </a:r>
            <a:r>
              <a:rPr lang="fr-FR" sz="2800" b="1" dirty="0">
                <a:solidFill>
                  <a:srgbClr val="FFFF00"/>
                </a:solidFill>
              </a:rPr>
              <a:t>, héritier du domaine; en témoigne par l'inscription de cette date au dessus de l'entrée de celle-ci.</a:t>
            </a:r>
          </a:p>
        </p:txBody>
      </p:sp>
    </p:spTree>
    <p:extLst>
      <p:ext uri="{BB962C8B-B14F-4D97-AF65-F5344CB8AC3E}">
        <p14:creationId xmlns:p14="http://schemas.microsoft.com/office/powerpoint/2010/main" val="3348939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80137A-AC87-F324-6588-5B6825EF5A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F40B331-CF14-77D8-55AB-23F5132DCE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222476-10FB-BA44-1D41-84A036D2F983}"/>
              </a:ext>
            </a:extLst>
          </p:cNvPr>
          <p:cNvSpPr txBox="1"/>
          <p:nvPr/>
        </p:nvSpPr>
        <p:spPr>
          <a:xfrm>
            <a:off x="4716341" y="6073365"/>
            <a:ext cx="2774705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Allée principale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10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88F49B-50DC-3C60-9F23-F31C619A0D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34DFB6-27F7-3DD9-A89B-789E102D40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093" y="333000"/>
            <a:ext cx="10729814" cy="6192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5CB6805-BDE4-8DD1-AD77-C59D71C2B280}"/>
              </a:ext>
            </a:extLst>
          </p:cNvPr>
          <p:cNvSpPr txBox="1"/>
          <p:nvPr/>
        </p:nvSpPr>
        <p:spPr>
          <a:xfrm>
            <a:off x="731093" y="199293"/>
            <a:ext cx="8042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rgbClr val="FFFF00"/>
                </a:solidFill>
              </a:rPr>
              <a:t>Château de Tourreau - Provence, France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238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6B2DD2-B513-E6F0-7970-8AC2830F61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521EB7B-98F8-5513-46D2-1E62A8B9B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5954" y="279000"/>
            <a:ext cx="63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28ABB3-D3EE-A57A-D0B4-164D4FE8C473}"/>
              </a:ext>
            </a:extLst>
          </p:cNvPr>
          <p:cNvSpPr txBox="1"/>
          <p:nvPr/>
        </p:nvSpPr>
        <p:spPr>
          <a:xfrm>
            <a:off x="334108" y="2063262"/>
            <a:ext cx="24618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Chateau de </a:t>
            </a:r>
            <a:r>
              <a:rPr lang="fr-FR" sz="2800" b="1" dirty="0" err="1">
                <a:solidFill>
                  <a:srgbClr val="FFFF00"/>
                </a:solidFill>
              </a:rPr>
              <a:t>Tourreau</a:t>
            </a:r>
            <a:r>
              <a:rPr lang="fr-FR" sz="2800" b="1" dirty="0">
                <a:solidFill>
                  <a:srgbClr val="FFFF00"/>
                </a:solidFill>
              </a:rPr>
              <a:t>  à Suivre Plus Bas</a:t>
            </a:r>
          </a:p>
        </p:txBody>
      </p:sp>
    </p:spTree>
    <p:extLst>
      <p:ext uri="{BB962C8B-B14F-4D97-AF65-F5344CB8AC3E}">
        <p14:creationId xmlns:p14="http://schemas.microsoft.com/office/powerpoint/2010/main" val="2901503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BECB22-8858-6AC1-DC4C-3F979644A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62A7E3-DC65-8CF1-413B-E1D299C6B4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3893" y="261000"/>
            <a:ext cx="6336000" cy="63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020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E3F3047-9F45-6D6D-4B00-D553F8E705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4984" y="279000"/>
            <a:ext cx="6300000" cy="63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6E75F0F-375E-63BF-20AF-046B67048E2D}"/>
              </a:ext>
            </a:extLst>
          </p:cNvPr>
          <p:cNvSpPr txBox="1"/>
          <p:nvPr/>
        </p:nvSpPr>
        <p:spPr>
          <a:xfrm>
            <a:off x="9182678" y="2588455"/>
            <a:ext cx="3418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Chateau de </a:t>
            </a:r>
            <a:r>
              <a:rPr lang="fr-FR" sz="2800" b="1" dirty="0" err="1">
                <a:solidFill>
                  <a:srgbClr val="FFFF00"/>
                </a:solidFill>
              </a:rPr>
              <a:t>Tourreau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796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F879B-2855-EAEB-176F-52302DE1F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FE6C3C-B4ED-9D7C-7328-083C52BBAE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1830" y="279000"/>
            <a:ext cx="63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05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603C7-5E8D-CBA2-BCB9-95D376D26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91FAD2-DE5C-7D6F-D24C-8D137C3ABA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2508" y="279000"/>
            <a:ext cx="6300000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447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0E5026-932C-511A-10BB-141BCB6197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EF7B70-7AED-5665-EDCB-4EEAB595D9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4231" y="279000"/>
            <a:ext cx="63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506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3B0327-825F-F37F-2432-A032498C48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2F4562-82A1-2E65-C147-291C1DBE24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861" y="279000"/>
            <a:ext cx="63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52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76636C-9F50-B89F-B4AF-78E824EDD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AF8968-C3FC-D73E-4827-E2AEA9512E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9062" y="297000"/>
            <a:ext cx="6264000" cy="62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60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68E3EF-7FC5-4D87-8603-EFB7E31791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74DE68A-E591-3825-C52A-DB8811C697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4000" y="152399"/>
            <a:ext cx="6264000" cy="62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042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7759F2-B5CC-10A4-3272-FA7D281652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E0202C0-2AE3-02A7-A7D3-BE0E75D61F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02" y="279000"/>
            <a:ext cx="9445396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47231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26606C-C9BE-2062-0554-3509B2C5A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4B23EF-4CC6-2D6B-D6EB-25377611D7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3031" y="279000"/>
            <a:ext cx="8885937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161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2688EC-A0AB-E784-CE84-56CEE39123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CF1CCB2-8D95-B69A-8896-CDAD6882EA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2271" y="279000"/>
            <a:ext cx="6349219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971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2C8F42-615B-9B6E-C9BA-E4DF57027B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CEF8F4-AECC-5CCF-FAA9-0C77D2269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76212"/>
            <a:ext cx="9753600" cy="650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957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BF2887-C9F2-5952-6BAE-175C2F0654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2D84B4-C63C-BAFC-E121-83448E58E6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385" y="279000"/>
            <a:ext cx="6300000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3194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93DB32-AE66-7B86-4876-9C70E6C768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EF940E-45C2-5192-4410-C8BC93BCB3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6077" y="279000"/>
            <a:ext cx="6939846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522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502CFD-6EF6-FE17-CA41-86B0EEBA5B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364F39-2341-D8C2-67C4-7D165CAD08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5585" y="279000"/>
            <a:ext cx="63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50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9A5E10-1C72-0524-762B-A0B4FA217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B27FFE-CF1B-3CE9-B225-F9A9304DA1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2169" y="243000"/>
            <a:ext cx="6372000" cy="63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326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85F8B7-AA02-C946-677B-9DCF042D74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F4D4467-41F7-82A6-86D1-FF358DE8CF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4000" y="297000"/>
            <a:ext cx="6264000" cy="62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61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D17FA-D570-0149-4880-ED4CBC9A10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09B5DE-CA88-65B8-FB75-859BBACC7F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2508" y="279000"/>
            <a:ext cx="6300000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6482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F358B-0853-8C91-BF3B-46809DB1E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89B5A4-3C95-1971-AA75-785D7C48A1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6808" y="297000"/>
            <a:ext cx="8518384" cy="62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512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5ADF29-92FE-EE00-6148-156D62D748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961A2B-5564-14ED-171E-6D580E4872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569" y="297000"/>
            <a:ext cx="6264000" cy="62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41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FE39F5-1CB8-755C-2703-EB1499AE5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91EFC1-50CB-7252-F853-02F92D44A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933450"/>
            <a:ext cx="9753600" cy="499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9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066F0F-3764-D6DD-F62A-F8850FF63F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A6D3BF-35AD-FB6F-499F-059FAA8889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62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595FB-1B99-2C7D-572E-AF16236DB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A3D415-C929-C359-D2A2-3F41F23507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000" y="648000"/>
            <a:ext cx="11124000" cy="55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653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8CEEEB-72F5-2271-E96D-D0554F0DF5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98FAFF-5C85-ABFE-C7B5-59096BBD83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424" y="279000"/>
            <a:ext cx="3150000" cy="63000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4971C3C-933D-0ABB-D27D-295F128CFB4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017" y="279000"/>
            <a:ext cx="3150000" cy="63000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ED1D740-097D-E834-74AA-26CDE1A8971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5611" y="279000"/>
            <a:ext cx="4727965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0026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07EA77-040D-B9C0-F7DB-FB7DA3FD9A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97DC6AB-A290-F8F1-3ACF-05EBFBA7B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87161"/>
            <a:ext cx="3714750" cy="4191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4960734-68C0-B301-25C3-50C08D8116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4440" y="-131884"/>
            <a:ext cx="3714750" cy="419100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2D60087E-C3A6-F352-34BA-B139290AE3EA}"/>
              </a:ext>
            </a:extLst>
          </p:cNvPr>
          <p:cNvSpPr txBox="1"/>
          <p:nvPr/>
        </p:nvSpPr>
        <p:spPr>
          <a:xfrm>
            <a:off x="1430216" y="257908"/>
            <a:ext cx="814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Château De </a:t>
            </a:r>
            <a:r>
              <a:rPr lang="fr-FR" sz="2800" b="1" dirty="0" err="1">
                <a:solidFill>
                  <a:srgbClr val="FFFF00"/>
                </a:solidFill>
              </a:rPr>
              <a:t>Tourreau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3B9DC57-83D8-5937-9CC6-2C853717FA48}"/>
              </a:ext>
            </a:extLst>
          </p:cNvPr>
          <p:cNvSpPr txBox="1"/>
          <p:nvPr/>
        </p:nvSpPr>
        <p:spPr>
          <a:xfrm>
            <a:off x="3875210" y="986898"/>
            <a:ext cx="4689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À Sarrians en Provence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E5AF55-C3EF-86E0-A52E-355C4166E5B7}"/>
              </a:ext>
            </a:extLst>
          </p:cNvPr>
          <p:cNvSpPr txBox="1"/>
          <p:nvPr/>
        </p:nvSpPr>
        <p:spPr>
          <a:xfrm>
            <a:off x="3443288" y="2614246"/>
            <a:ext cx="5392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C52D1351-E210-7AE0-3960-D6886B5E1082}"/>
              </a:ext>
            </a:extLst>
          </p:cNvPr>
          <p:cNvSpPr txBox="1"/>
          <p:nvPr/>
        </p:nvSpPr>
        <p:spPr>
          <a:xfrm>
            <a:off x="4371243" y="4465643"/>
            <a:ext cx="4849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Réaliser Par Daniel</a:t>
            </a:r>
          </a:p>
        </p:txBody>
      </p:sp>
    </p:spTree>
    <p:extLst>
      <p:ext uri="{BB962C8B-B14F-4D97-AF65-F5344CB8AC3E}">
        <p14:creationId xmlns:p14="http://schemas.microsoft.com/office/powerpoint/2010/main" val="751517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Click="0" advTm="14000">
        <p15:prstTrans prst="pageCurlDouble"/>
      </p:transition>
    </mc:Choice>
    <mc:Fallback xmlns=""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207</Words>
  <Application>Microsoft Office PowerPoint</Application>
  <PresentationFormat>Grand écran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2026-04-19T08:08:23Z</dcterms:created>
  <dcterms:modified xsi:type="dcterms:W3CDTF">2026-04-20T08:10:40Z</dcterms:modified>
</cp:coreProperties>
</file>