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256" r:id="rId2"/>
    <p:sldId id="257" r:id="rId3"/>
    <p:sldId id="259" r:id="rId4"/>
    <p:sldId id="258" r:id="rId5"/>
    <p:sldId id="260" r:id="rId6"/>
    <p:sldId id="261" r:id="rId7"/>
    <p:sldId id="262" r:id="rId8"/>
    <p:sldId id="263" r:id="rId9"/>
    <p:sldId id="264" r:id="rId10"/>
    <p:sldId id="265" r:id="rId11"/>
    <p:sldId id="266" r:id="rId12"/>
    <p:sldId id="267" r:id="rId13"/>
    <p:sldId id="28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72" autoAdjust="0"/>
    <p:restoredTop sz="94660"/>
  </p:normalViewPr>
  <p:slideViewPr>
    <p:cSldViewPr snapToGrid="0">
      <p:cViewPr varScale="1">
        <p:scale>
          <a:sx n="71" d="100"/>
          <a:sy n="71" d="100"/>
        </p:scale>
        <p:origin x="374"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0B3C7F1-98DB-4370-A12D-2FB95DB930DA}" type="datetimeFigureOut">
              <a:rPr lang="fr-FR" smtClean="0"/>
              <a:t>20/04/2026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C417CC1-EECE-4489-82C0-2EEC9FD24C50}" type="slidenum">
              <a:rPr lang="fr-FR" smtClean="0"/>
              <a:t>‹N°›</a:t>
            </a:fld>
            <a:endParaRPr lang="fr-FR"/>
          </a:p>
        </p:txBody>
      </p:sp>
    </p:spTree>
    <p:extLst>
      <p:ext uri="{BB962C8B-B14F-4D97-AF65-F5344CB8AC3E}">
        <p14:creationId xmlns:p14="http://schemas.microsoft.com/office/powerpoint/2010/main" val="36195041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FC417CC1-EECE-4489-82C0-2EEC9FD24C50}" type="slidenum">
              <a:rPr lang="fr-FR" smtClean="0"/>
              <a:t>19</a:t>
            </a:fld>
            <a:endParaRPr lang="fr-FR"/>
          </a:p>
        </p:txBody>
      </p:sp>
    </p:spTree>
    <p:extLst>
      <p:ext uri="{BB962C8B-B14F-4D97-AF65-F5344CB8AC3E}">
        <p14:creationId xmlns:p14="http://schemas.microsoft.com/office/powerpoint/2010/main" val="25401559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FC417CC1-EECE-4489-82C0-2EEC9FD24C50}" type="slidenum">
              <a:rPr lang="fr-FR" smtClean="0"/>
              <a:t>20</a:t>
            </a:fld>
            <a:endParaRPr lang="fr-FR"/>
          </a:p>
        </p:txBody>
      </p:sp>
    </p:spTree>
    <p:extLst>
      <p:ext uri="{BB962C8B-B14F-4D97-AF65-F5344CB8AC3E}">
        <p14:creationId xmlns:p14="http://schemas.microsoft.com/office/powerpoint/2010/main" val="31077365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CCFA10B-99A6-08AD-A3B8-067F80D22C43}"/>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7C49AF5F-A7CA-1A2C-4325-AECF382A30A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EE99966F-D23B-3A2A-8AAC-D8D26B824DD8}"/>
              </a:ext>
            </a:extLst>
          </p:cNvPr>
          <p:cNvSpPr>
            <a:spLocks noGrp="1"/>
          </p:cNvSpPr>
          <p:nvPr>
            <p:ph type="dt" sz="half" idx="10"/>
          </p:nvPr>
        </p:nvSpPr>
        <p:spPr/>
        <p:txBody>
          <a:bodyPr/>
          <a:lstStyle/>
          <a:p>
            <a:fld id="{9DD064D8-86F3-48EE-810F-AFAF42166558}" type="datetimeFigureOut">
              <a:rPr lang="fr-FR" smtClean="0"/>
              <a:t>20/04/2026</a:t>
            </a:fld>
            <a:endParaRPr lang="fr-FR"/>
          </a:p>
        </p:txBody>
      </p:sp>
      <p:sp>
        <p:nvSpPr>
          <p:cNvPr id="5" name="Espace réservé du pied de page 4">
            <a:extLst>
              <a:ext uri="{FF2B5EF4-FFF2-40B4-BE49-F238E27FC236}">
                <a16:creationId xmlns:a16="http://schemas.microsoft.com/office/drawing/2014/main" id="{C1B9DBD5-972E-18CE-1C06-DB9116C7EB1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5AA69D1-8660-09AF-A606-D1050AA29640}"/>
              </a:ext>
            </a:extLst>
          </p:cNvPr>
          <p:cNvSpPr>
            <a:spLocks noGrp="1"/>
          </p:cNvSpPr>
          <p:nvPr>
            <p:ph type="sldNum" sz="quarter" idx="12"/>
          </p:nvPr>
        </p:nvSpPr>
        <p:spPr/>
        <p:txBody>
          <a:bodyPr/>
          <a:lstStyle/>
          <a:p>
            <a:fld id="{4100560D-94EA-44DB-9FF7-081E9D8D834E}" type="slidenum">
              <a:rPr lang="fr-FR" smtClean="0"/>
              <a:t>‹N°›</a:t>
            </a:fld>
            <a:endParaRPr lang="fr-FR"/>
          </a:p>
        </p:txBody>
      </p:sp>
    </p:spTree>
    <p:extLst>
      <p:ext uri="{BB962C8B-B14F-4D97-AF65-F5344CB8AC3E}">
        <p14:creationId xmlns:p14="http://schemas.microsoft.com/office/powerpoint/2010/main" val="72529491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3000">
        <p15:prstTrans prst="peelOff"/>
      </p:transition>
    </mc:Choice>
    <mc:Fallback>
      <p:transition spd="slow" advClick="0"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E447F5D-739A-F6DA-0447-7920175CD607}"/>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35C14601-C352-A072-EFF3-3C88579F01B6}"/>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696E544-BE31-5586-A673-1EBB453E502D}"/>
              </a:ext>
            </a:extLst>
          </p:cNvPr>
          <p:cNvSpPr>
            <a:spLocks noGrp="1"/>
          </p:cNvSpPr>
          <p:nvPr>
            <p:ph type="dt" sz="half" idx="10"/>
          </p:nvPr>
        </p:nvSpPr>
        <p:spPr/>
        <p:txBody>
          <a:bodyPr/>
          <a:lstStyle/>
          <a:p>
            <a:fld id="{9DD064D8-86F3-48EE-810F-AFAF42166558}" type="datetimeFigureOut">
              <a:rPr lang="fr-FR" smtClean="0"/>
              <a:t>20/04/2026</a:t>
            </a:fld>
            <a:endParaRPr lang="fr-FR"/>
          </a:p>
        </p:txBody>
      </p:sp>
      <p:sp>
        <p:nvSpPr>
          <p:cNvPr id="5" name="Espace réservé du pied de page 4">
            <a:extLst>
              <a:ext uri="{FF2B5EF4-FFF2-40B4-BE49-F238E27FC236}">
                <a16:creationId xmlns:a16="http://schemas.microsoft.com/office/drawing/2014/main" id="{C39594EB-B15A-9E9C-427B-85A2C67FEB8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B4532BC-9864-4F6E-E9FA-134AE03D45B0}"/>
              </a:ext>
            </a:extLst>
          </p:cNvPr>
          <p:cNvSpPr>
            <a:spLocks noGrp="1"/>
          </p:cNvSpPr>
          <p:nvPr>
            <p:ph type="sldNum" sz="quarter" idx="12"/>
          </p:nvPr>
        </p:nvSpPr>
        <p:spPr/>
        <p:txBody>
          <a:bodyPr/>
          <a:lstStyle/>
          <a:p>
            <a:fld id="{4100560D-94EA-44DB-9FF7-081E9D8D834E}" type="slidenum">
              <a:rPr lang="fr-FR" smtClean="0"/>
              <a:t>‹N°›</a:t>
            </a:fld>
            <a:endParaRPr lang="fr-FR"/>
          </a:p>
        </p:txBody>
      </p:sp>
    </p:spTree>
    <p:extLst>
      <p:ext uri="{BB962C8B-B14F-4D97-AF65-F5344CB8AC3E}">
        <p14:creationId xmlns:p14="http://schemas.microsoft.com/office/powerpoint/2010/main" val="122602172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3000">
        <p15:prstTrans prst="peelOff"/>
      </p:transition>
    </mc:Choice>
    <mc:Fallback>
      <p:transition spd="slow" advClick="0"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5EBBF17-54F9-44E0-0F5F-E77FDB09F783}"/>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70938E86-5667-4817-A1B2-35448AEACF0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B6A84DC6-E9EC-C59E-DEAF-0CA280142D48}"/>
              </a:ext>
            </a:extLst>
          </p:cNvPr>
          <p:cNvSpPr>
            <a:spLocks noGrp="1"/>
          </p:cNvSpPr>
          <p:nvPr>
            <p:ph type="dt" sz="half" idx="10"/>
          </p:nvPr>
        </p:nvSpPr>
        <p:spPr/>
        <p:txBody>
          <a:bodyPr/>
          <a:lstStyle/>
          <a:p>
            <a:fld id="{9DD064D8-86F3-48EE-810F-AFAF42166558}" type="datetimeFigureOut">
              <a:rPr lang="fr-FR" smtClean="0"/>
              <a:t>20/04/2026</a:t>
            </a:fld>
            <a:endParaRPr lang="fr-FR"/>
          </a:p>
        </p:txBody>
      </p:sp>
      <p:sp>
        <p:nvSpPr>
          <p:cNvPr id="5" name="Espace réservé du pied de page 4">
            <a:extLst>
              <a:ext uri="{FF2B5EF4-FFF2-40B4-BE49-F238E27FC236}">
                <a16:creationId xmlns:a16="http://schemas.microsoft.com/office/drawing/2014/main" id="{5DB69046-E4A7-4749-41C5-F348643FF07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70EA8C9-CD10-A017-998A-B0BE60D49668}"/>
              </a:ext>
            </a:extLst>
          </p:cNvPr>
          <p:cNvSpPr>
            <a:spLocks noGrp="1"/>
          </p:cNvSpPr>
          <p:nvPr>
            <p:ph type="sldNum" sz="quarter" idx="12"/>
          </p:nvPr>
        </p:nvSpPr>
        <p:spPr/>
        <p:txBody>
          <a:bodyPr/>
          <a:lstStyle/>
          <a:p>
            <a:fld id="{4100560D-94EA-44DB-9FF7-081E9D8D834E}" type="slidenum">
              <a:rPr lang="fr-FR" smtClean="0"/>
              <a:t>‹N°›</a:t>
            </a:fld>
            <a:endParaRPr lang="fr-FR"/>
          </a:p>
        </p:txBody>
      </p:sp>
    </p:spTree>
    <p:extLst>
      <p:ext uri="{BB962C8B-B14F-4D97-AF65-F5344CB8AC3E}">
        <p14:creationId xmlns:p14="http://schemas.microsoft.com/office/powerpoint/2010/main" val="423647981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3000">
        <p15:prstTrans prst="peelOff"/>
      </p:transition>
    </mc:Choice>
    <mc:Fallback>
      <p:transition spd="slow" advClick="0"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A4330CD-2593-7773-7BF4-08451B78A305}"/>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EB4DE15A-E41A-8E03-D675-336794D1483E}"/>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2D26EB03-7B51-3193-D559-1AD9A4D96753}"/>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54D1D2DC-C557-2F79-C6A4-7EA254A869A4}"/>
              </a:ext>
            </a:extLst>
          </p:cNvPr>
          <p:cNvSpPr>
            <a:spLocks noGrp="1"/>
          </p:cNvSpPr>
          <p:nvPr>
            <p:ph type="dt" sz="half" idx="10"/>
          </p:nvPr>
        </p:nvSpPr>
        <p:spPr/>
        <p:txBody>
          <a:bodyPr/>
          <a:lstStyle/>
          <a:p>
            <a:fld id="{9DD064D8-86F3-48EE-810F-AFAF42166558}" type="datetimeFigureOut">
              <a:rPr lang="fr-FR" smtClean="0"/>
              <a:t>20/04/2026</a:t>
            </a:fld>
            <a:endParaRPr lang="fr-FR"/>
          </a:p>
        </p:txBody>
      </p:sp>
      <p:sp>
        <p:nvSpPr>
          <p:cNvPr id="6" name="Espace réservé du pied de page 5">
            <a:extLst>
              <a:ext uri="{FF2B5EF4-FFF2-40B4-BE49-F238E27FC236}">
                <a16:creationId xmlns:a16="http://schemas.microsoft.com/office/drawing/2014/main" id="{F25E01CC-0BBF-9D39-1164-4DDE118EE6C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1D0F283-F315-FC51-3C86-8B098EBDE947}"/>
              </a:ext>
            </a:extLst>
          </p:cNvPr>
          <p:cNvSpPr>
            <a:spLocks noGrp="1"/>
          </p:cNvSpPr>
          <p:nvPr>
            <p:ph type="sldNum" sz="quarter" idx="12"/>
          </p:nvPr>
        </p:nvSpPr>
        <p:spPr/>
        <p:txBody>
          <a:bodyPr/>
          <a:lstStyle/>
          <a:p>
            <a:fld id="{4100560D-94EA-44DB-9FF7-081E9D8D834E}" type="slidenum">
              <a:rPr lang="fr-FR" smtClean="0"/>
              <a:t>‹N°›</a:t>
            </a:fld>
            <a:endParaRPr lang="fr-FR"/>
          </a:p>
        </p:txBody>
      </p:sp>
    </p:spTree>
    <p:extLst>
      <p:ext uri="{BB962C8B-B14F-4D97-AF65-F5344CB8AC3E}">
        <p14:creationId xmlns:p14="http://schemas.microsoft.com/office/powerpoint/2010/main" val="167618706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3000">
        <p15:prstTrans prst="peelOff"/>
      </p:transition>
    </mc:Choice>
    <mc:Fallback>
      <p:transition spd="slow" advClick="0"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3E58531-DF37-A708-E8CD-2DB4F6D6EC2D}"/>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05ED0751-0196-6023-134A-684838557FA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5363F588-9C73-BC79-6242-F5E20537FC3F}"/>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73562327-7282-C3C0-0D82-5995A2EC447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C1B58BD1-14E5-E18F-4E2F-C65D071A72A6}"/>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550BDCEE-7C27-84B6-EB45-B295B5DA4C0D}"/>
              </a:ext>
            </a:extLst>
          </p:cNvPr>
          <p:cNvSpPr>
            <a:spLocks noGrp="1"/>
          </p:cNvSpPr>
          <p:nvPr>
            <p:ph type="dt" sz="half" idx="10"/>
          </p:nvPr>
        </p:nvSpPr>
        <p:spPr/>
        <p:txBody>
          <a:bodyPr/>
          <a:lstStyle/>
          <a:p>
            <a:fld id="{9DD064D8-86F3-48EE-810F-AFAF42166558}" type="datetimeFigureOut">
              <a:rPr lang="fr-FR" smtClean="0"/>
              <a:t>20/04/2026</a:t>
            </a:fld>
            <a:endParaRPr lang="fr-FR"/>
          </a:p>
        </p:txBody>
      </p:sp>
      <p:sp>
        <p:nvSpPr>
          <p:cNvPr id="8" name="Espace réservé du pied de page 7">
            <a:extLst>
              <a:ext uri="{FF2B5EF4-FFF2-40B4-BE49-F238E27FC236}">
                <a16:creationId xmlns:a16="http://schemas.microsoft.com/office/drawing/2014/main" id="{909C5B81-DBE4-146B-D18D-4B60B3C93C0D}"/>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369C4AA1-7111-16FC-C9CE-0F7862DE66C2}"/>
              </a:ext>
            </a:extLst>
          </p:cNvPr>
          <p:cNvSpPr>
            <a:spLocks noGrp="1"/>
          </p:cNvSpPr>
          <p:nvPr>
            <p:ph type="sldNum" sz="quarter" idx="12"/>
          </p:nvPr>
        </p:nvSpPr>
        <p:spPr/>
        <p:txBody>
          <a:bodyPr/>
          <a:lstStyle/>
          <a:p>
            <a:fld id="{4100560D-94EA-44DB-9FF7-081E9D8D834E}" type="slidenum">
              <a:rPr lang="fr-FR" smtClean="0"/>
              <a:t>‹N°›</a:t>
            </a:fld>
            <a:endParaRPr lang="fr-FR"/>
          </a:p>
        </p:txBody>
      </p:sp>
    </p:spTree>
    <p:extLst>
      <p:ext uri="{BB962C8B-B14F-4D97-AF65-F5344CB8AC3E}">
        <p14:creationId xmlns:p14="http://schemas.microsoft.com/office/powerpoint/2010/main" val="339822305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3000">
        <p15:prstTrans prst="peelOff"/>
      </p:transition>
    </mc:Choice>
    <mc:Fallback>
      <p:transition spd="slow" advClick="0"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95F5972-4F48-BDEA-E30D-C4827DF6329B}"/>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BE19A4D-DAC1-AD36-BEAC-298BDA0F2E5C}"/>
              </a:ext>
            </a:extLst>
          </p:cNvPr>
          <p:cNvSpPr>
            <a:spLocks noGrp="1"/>
          </p:cNvSpPr>
          <p:nvPr>
            <p:ph type="dt" sz="half" idx="10"/>
          </p:nvPr>
        </p:nvSpPr>
        <p:spPr/>
        <p:txBody>
          <a:bodyPr/>
          <a:lstStyle/>
          <a:p>
            <a:fld id="{9DD064D8-86F3-48EE-810F-AFAF42166558}" type="datetimeFigureOut">
              <a:rPr lang="fr-FR" smtClean="0"/>
              <a:t>20/04/2026</a:t>
            </a:fld>
            <a:endParaRPr lang="fr-FR"/>
          </a:p>
        </p:txBody>
      </p:sp>
      <p:sp>
        <p:nvSpPr>
          <p:cNvPr id="4" name="Espace réservé du pied de page 3">
            <a:extLst>
              <a:ext uri="{FF2B5EF4-FFF2-40B4-BE49-F238E27FC236}">
                <a16:creationId xmlns:a16="http://schemas.microsoft.com/office/drawing/2014/main" id="{D728E9D3-C395-C2A7-E07C-28D952ACB9D5}"/>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15C03126-ECDC-20F1-57C3-33F2ADF691A9}"/>
              </a:ext>
            </a:extLst>
          </p:cNvPr>
          <p:cNvSpPr>
            <a:spLocks noGrp="1"/>
          </p:cNvSpPr>
          <p:nvPr>
            <p:ph type="sldNum" sz="quarter" idx="12"/>
          </p:nvPr>
        </p:nvSpPr>
        <p:spPr/>
        <p:txBody>
          <a:bodyPr/>
          <a:lstStyle/>
          <a:p>
            <a:fld id="{4100560D-94EA-44DB-9FF7-081E9D8D834E}" type="slidenum">
              <a:rPr lang="fr-FR" smtClean="0"/>
              <a:t>‹N°›</a:t>
            </a:fld>
            <a:endParaRPr lang="fr-FR"/>
          </a:p>
        </p:txBody>
      </p:sp>
    </p:spTree>
    <p:extLst>
      <p:ext uri="{BB962C8B-B14F-4D97-AF65-F5344CB8AC3E}">
        <p14:creationId xmlns:p14="http://schemas.microsoft.com/office/powerpoint/2010/main" val="361644864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3000">
        <p15:prstTrans prst="peelOff"/>
      </p:transition>
    </mc:Choice>
    <mc:Fallback>
      <p:transition spd="slow" advClick="0"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8204DD3F-3703-EB28-BEB8-9068C7B2464E}"/>
              </a:ext>
            </a:extLst>
          </p:cNvPr>
          <p:cNvSpPr>
            <a:spLocks noGrp="1"/>
          </p:cNvSpPr>
          <p:nvPr>
            <p:ph type="dt" sz="half" idx="10"/>
          </p:nvPr>
        </p:nvSpPr>
        <p:spPr/>
        <p:txBody>
          <a:bodyPr/>
          <a:lstStyle/>
          <a:p>
            <a:fld id="{9DD064D8-86F3-48EE-810F-AFAF42166558}" type="datetimeFigureOut">
              <a:rPr lang="fr-FR" smtClean="0"/>
              <a:t>20/04/2026</a:t>
            </a:fld>
            <a:endParaRPr lang="fr-FR"/>
          </a:p>
        </p:txBody>
      </p:sp>
      <p:sp>
        <p:nvSpPr>
          <p:cNvPr id="3" name="Espace réservé du pied de page 2">
            <a:extLst>
              <a:ext uri="{FF2B5EF4-FFF2-40B4-BE49-F238E27FC236}">
                <a16:creationId xmlns:a16="http://schemas.microsoft.com/office/drawing/2014/main" id="{FA1A0420-09DD-0AB7-B39A-E34C873644E8}"/>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DFBAB345-01B0-8800-9C30-8B506B8922A8}"/>
              </a:ext>
            </a:extLst>
          </p:cNvPr>
          <p:cNvSpPr>
            <a:spLocks noGrp="1"/>
          </p:cNvSpPr>
          <p:nvPr>
            <p:ph type="sldNum" sz="quarter" idx="12"/>
          </p:nvPr>
        </p:nvSpPr>
        <p:spPr/>
        <p:txBody>
          <a:bodyPr/>
          <a:lstStyle/>
          <a:p>
            <a:fld id="{4100560D-94EA-44DB-9FF7-081E9D8D834E}" type="slidenum">
              <a:rPr lang="fr-FR" smtClean="0"/>
              <a:t>‹N°›</a:t>
            </a:fld>
            <a:endParaRPr lang="fr-FR"/>
          </a:p>
        </p:txBody>
      </p:sp>
    </p:spTree>
    <p:extLst>
      <p:ext uri="{BB962C8B-B14F-4D97-AF65-F5344CB8AC3E}">
        <p14:creationId xmlns:p14="http://schemas.microsoft.com/office/powerpoint/2010/main" val="406976403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3000">
        <p15:prstTrans prst="peelOff"/>
      </p:transition>
    </mc:Choice>
    <mc:Fallback>
      <p:transition spd="slow" advClick="0"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E6E7F5C-BE63-5BF6-88F0-928189D2EA11}"/>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98B3807E-2944-429E-53F3-C27B10C6121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B82FA173-DAC0-DC82-850F-2CAC11C53B2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BF82882-78E0-0341-E16B-912B16C5021B}"/>
              </a:ext>
            </a:extLst>
          </p:cNvPr>
          <p:cNvSpPr>
            <a:spLocks noGrp="1"/>
          </p:cNvSpPr>
          <p:nvPr>
            <p:ph type="dt" sz="half" idx="10"/>
          </p:nvPr>
        </p:nvSpPr>
        <p:spPr/>
        <p:txBody>
          <a:bodyPr/>
          <a:lstStyle/>
          <a:p>
            <a:fld id="{9DD064D8-86F3-48EE-810F-AFAF42166558}" type="datetimeFigureOut">
              <a:rPr lang="fr-FR" smtClean="0"/>
              <a:t>20/04/2026</a:t>
            </a:fld>
            <a:endParaRPr lang="fr-FR"/>
          </a:p>
        </p:txBody>
      </p:sp>
      <p:sp>
        <p:nvSpPr>
          <p:cNvPr id="6" name="Espace réservé du pied de page 5">
            <a:extLst>
              <a:ext uri="{FF2B5EF4-FFF2-40B4-BE49-F238E27FC236}">
                <a16:creationId xmlns:a16="http://schemas.microsoft.com/office/drawing/2014/main" id="{1C849FE6-9F1B-3B6D-B934-04B8E7888D68}"/>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5BF1914-F1DD-8B3C-5616-1BA7004828A0}"/>
              </a:ext>
            </a:extLst>
          </p:cNvPr>
          <p:cNvSpPr>
            <a:spLocks noGrp="1"/>
          </p:cNvSpPr>
          <p:nvPr>
            <p:ph type="sldNum" sz="quarter" idx="12"/>
          </p:nvPr>
        </p:nvSpPr>
        <p:spPr/>
        <p:txBody>
          <a:bodyPr/>
          <a:lstStyle/>
          <a:p>
            <a:fld id="{4100560D-94EA-44DB-9FF7-081E9D8D834E}" type="slidenum">
              <a:rPr lang="fr-FR" smtClean="0"/>
              <a:t>‹N°›</a:t>
            </a:fld>
            <a:endParaRPr lang="fr-FR"/>
          </a:p>
        </p:txBody>
      </p:sp>
    </p:spTree>
    <p:extLst>
      <p:ext uri="{BB962C8B-B14F-4D97-AF65-F5344CB8AC3E}">
        <p14:creationId xmlns:p14="http://schemas.microsoft.com/office/powerpoint/2010/main" val="71442684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3000">
        <p15:prstTrans prst="peelOff"/>
      </p:transition>
    </mc:Choice>
    <mc:Fallback>
      <p:transition spd="slow" advClick="0"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B001F43-DF12-BA7F-777C-426DC238725A}"/>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0288B6E0-C811-B0BB-3A27-D273E49926A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37CD29E9-2D39-4137-CD49-64CF4A35104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71CC193B-774F-8579-9211-35B17A6C9A26}"/>
              </a:ext>
            </a:extLst>
          </p:cNvPr>
          <p:cNvSpPr>
            <a:spLocks noGrp="1"/>
          </p:cNvSpPr>
          <p:nvPr>
            <p:ph type="dt" sz="half" idx="10"/>
          </p:nvPr>
        </p:nvSpPr>
        <p:spPr/>
        <p:txBody>
          <a:bodyPr/>
          <a:lstStyle/>
          <a:p>
            <a:fld id="{9DD064D8-86F3-48EE-810F-AFAF42166558}" type="datetimeFigureOut">
              <a:rPr lang="fr-FR" smtClean="0"/>
              <a:t>20/04/2026</a:t>
            </a:fld>
            <a:endParaRPr lang="fr-FR"/>
          </a:p>
        </p:txBody>
      </p:sp>
      <p:sp>
        <p:nvSpPr>
          <p:cNvPr id="6" name="Espace réservé du pied de page 5">
            <a:extLst>
              <a:ext uri="{FF2B5EF4-FFF2-40B4-BE49-F238E27FC236}">
                <a16:creationId xmlns:a16="http://schemas.microsoft.com/office/drawing/2014/main" id="{25915C0A-50EB-0210-C91A-8EB5C348273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AA7E52E-BEA4-0812-9B83-78AF53D7EB5C}"/>
              </a:ext>
            </a:extLst>
          </p:cNvPr>
          <p:cNvSpPr>
            <a:spLocks noGrp="1"/>
          </p:cNvSpPr>
          <p:nvPr>
            <p:ph type="sldNum" sz="quarter" idx="12"/>
          </p:nvPr>
        </p:nvSpPr>
        <p:spPr/>
        <p:txBody>
          <a:bodyPr/>
          <a:lstStyle/>
          <a:p>
            <a:fld id="{4100560D-94EA-44DB-9FF7-081E9D8D834E}" type="slidenum">
              <a:rPr lang="fr-FR" smtClean="0"/>
              <a:t>‹N°›</a:t>
            </a:fld>
            <a:endParaRPr lang="fr-FR"/>
          </a:p>
        </p:txBody>
      </p:sp>
    </p:spTree>
    <p:extLst>
      <p:ext uri="{BB962C8B-B14F-4D97-AF65-F5344CB8AC3E}">
        <p14:creationId xmlns:p14="http://schemas.microsoft.com/office/powerpoint/2010/main" val="324034058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3000">
        <p15:prstTrans prst="peelOff"/>
      </p:transition>
    </mc:Choice>
    <mc:Fallback>
      <p:transition spd="slow" advClick="0"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F51C254-CA46-1A8A-1339-55D0D8D51C37}"/>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2A7728E7-BE59-C52D-78A3-B694C06670DE}"/>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7E142C8-DBC1-AD09-D53C-749DD37B31DE}"/>
              </a:ext>
            </a:extLst>
          </p:cNvPr>
          <p:cNvSpPr>
            <a:spLocks noGrp="1"/>
          </p:cNvSpPr>
          <p:nvPr>
            <p:ph type="dt" sz="half" idx="10"/>
          </p:nvPr>
        </p:nvSpPr>
        <p:spPr/>
        <p:txBody>
          <a:bodyPr/>
          <a:lstStyle/>
          <a:p>
            <a:fld id="{9DD064D8-86F3-48EE-810F-AFAF42166558}" type="datetimeFigureOut">
              <a:rPr lang="fr-FR" smtClean="0"/>
              <a:t>20/04/2026</a:t>
            </a:fld>
            <a:endParaRPr lang="fr-FR"/>
          </a:p>
        </p:txBody>
      </p:sp>
      <p:sp>
        <p:nvSpPr>
          <p:cNvPr id="5" name="Espace réservé du pied de page 4">
            <a:extLst>
              <a:ext uri="{FF2B5EF4-FFF2-40B4-BE49-F238E27FC236}">
                <a16:creationId xmlns:a16="http://schemas.microsoft.com/office/drawing/2014/main" id="{DC218223-3AA2-F6AC-9D0A-008939E9037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0A1DA7B-14C4-4082-A7EC-A00D0F772467}"/>
              </a:ext>
            </a:extLst>
          </p:cNvPr>
          <p:cNvSpPr>
            <a:spLocks noGrp="1"/>
          </p:cNvSpPr>
          <p:nvPr>
            <p:ph type="sldNum" sz="quarter" idx="12"/>
          </p:nvPr>
        </p:nvSpPr>
        <p:spPr/>
        <p:txBody>
          <a:bodyPr/>
          <a:lstStyle/>
          <a:p>
            <a:fld id="{4100560D-94EA-44DB-9FF7-081E9D8D834E}" type="slidenum">
              <a:rPr lang="fr-FR" smtClean="0"/>
              <a:t>‹N°›</a:t>
            </a:fld>
            <a:endParaRPr lang="fr-FR"/>
          </a:p>
        </p:txBody>
      </p:sp>
    </p:spTree>
    <p:extLst>
      <p:ext uri="{BB962C8B-B14F-4D97-AF65-F5344CB8AC3E}">
        <p14:creationId xmlns:p14="http://schemas.microsoft.com/office/powerpoint/2010/main" val="178186575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3000">
        <p15:prstTrans prst="peelOff"/>
      </p:transition>
    </mc:Choice>
    <mc:Fallback>
      <p:transition spd="slow" advClick="0"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4B0CCCF7-2DE8-7D50-68D4-42C8BC9D48AA}"/>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5EBFF243-5DD8-2DA7-2005-B5302599197F}"/>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84CD9AE-9FD5-ED51-1D13-465C3906729B}"/>
              </a:ext>
            </a:extLst>
          </p:cNvPr>
          <p:cNvSpPr>
            <a:spLocks noGrp="1"/>
          </p:cNvSpPr>
          <p:nvPr>
            <p:ph type="dt" sz="half" idx="10"/>
          </p:nvPr>
        </p:nvSpPr>
        <p:spPr/>
        <p:txBody>
          <a:bodyPr/>
          <a:lstStyle/>
          <a:p>
            <a:fld id="{9DD064D8-86F3-48EE-810F-AFAF42166558}" type="datetimeFigureOut">
              <a:rPr lang="fr-FR" smtClean="0"/>
              <a:t>20/04/2026</a:t>
            </a:fld>
            <a:endParaRPr lang="fr-FR"/>
          </a:p>
        </p:txBody>
      </p:sp>
      <p:sp>
        <p:nvSpPr>
          <p:cNvPr id="5" name="Espace réservé du pied de page 4">
            <a:extLst>
              <a:ext uri="{FF2B5EF4-FFF2-40B4-BE49-F238E27FC236}">
                <a16:creationId xmlns:a16="http://schemas.microsoft.com/office/drawing/2014/main" id="{B15815A2-55FB-CE82-4ED3-97A7FA52C26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8653B0D-11AB-65D8-E214-F834A05CADDA}"/>
              </a:ext>
            </a:extLst>
          </p:cNvPr>
          <p:cNvSpPr>
            <a:spLocks noGrp="1"/>
          </p:cNvSpPr>
          <p:nvPr>
            <p:ph type="sldNum" sz="quarter" idx="12"/>
          </p:nvPr>
        </p:nvSpPr>
        <p:spPr/>
        <p:txBody>
          <a:bodyPr/>
          <a:lstStyle/>
          <a:p>
            <a:fld id="{4100560D-94EA-44DB-9FF7-081E9D8D834E}" type="slidenum">
              <a:rPr lang="fr-FR" smtClean="0"/>
              <a:t>‹N°›</a:t>
            </a:fld>
            <a:endParaRPr lang="fr-FR"/>
          </a:p>
        </p:txBody>
      </p:sp>
    </p:spTree>
    <p:extLst>
      <p:ext uri="{BB962C8B-B14F-4D97-AF65-F5344CB8AC3E}">
        <p14:creationId xmlns:p14="http://schemas.microsoft.com/office/powerpoint/2010/main" val="352215288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3000">
        <p15:prstTrans prst="peelOff"/>
      </p:transition>
    </mc:Choice>
    <mc:Fallback>
      <p:transition spd="slow" advClick="0"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75">
          <a:fgClr>
            <a:srgbClr val="7030A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B8816D8D-2FEC-AEBF-EB34-807CCC2C075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E9164F9A-7B49-1526-1931-484D52CAEFE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FE1387B-5D53-E0AA-892A-442F7B42F27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9DD064D8-86F3-48EE-810F-AFAF42166558}" type="datetimeFigureOut">
              <a:rPr lang="fr-FR" smtClean="0"/>
              <a:t>20/04/2026</a:t>
            </a:fld>
            <a:endParaRPr lang="fr-FR"/>
          </a:p>
        </p:txBody>
      </p:sp>
      <p:sp>
        <p:nvSpPr>
          <p:cNvPr id="5" name="Espace réservé du pied de page 4">
            <a:extLst>
              <a:ext uri="{FF2B5EF4-FFF2-40B4-BE49-F238E27FC236}">
                <a16:creationId xmlns:a16="http://schemas.microsoft.com/office/drawing/2014/main" id="{9F6C5D71-1532-47F7-9290-DBD0C42A388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E324F895-F79A-D431-76C0-6961C34AF1D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100560D-94EA-44DB-9FF7-081E9D8D834E}" type="slidenum">
              <a:rPr lang="fr-FR" smtClean="0"/>
              <a:t>‹N°›</a:t>
            </a:fld>
            <a:endParaRPr lang="fr-FR"/>
          </a:p>
        </p:txBody>
      </p:sp>
    </p:spTree>
    <p:extLst>
      <p:ext uri="{BB962C8B-B14F-4D97-AF65-F5344CB8AC3E}">
        <p14:creationId xmlns:p14="http://schemas.microsoft.com/office/powerpoint/2010/main" val="12437488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5250" advClick="0" advTm="13000">
        <p15:prstTrans prst="peelOff"/>
      </p:transition>
    </mc:Choice>
    <mc:Fallback>
      <p:transition spd="slow" advClick="0" advTm="13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6.gif"/><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0.gif"/><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3.gif"/><Relationship Id="rId2" Type="http://schemas.openxmlformats.org/officeDocument/2006/relationships/image" Target="../media/image32.gif"/><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2982C640-0B5E-B2C1-7AF8-6E9D23658E2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40606" y="279000"/>
            <a:ext cx="6631579" cy="630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721B0E3F-71C0-6103-1847-3195BC4FCD9A}"/>
              </a:ext>
            </a:extLst>
          </p:cNvPr>
          <p:cNvSpPr txBox="1"/>
          <p:nvPr/>
        </p:nvSpPr>
        <p:spPr>
          <a:xfrm>
            <a:off x="7756263" y="797510"/>
            <a:ext cx="3980330" cy="5262979"/>
          </a:xfrm>
          <a:prstGeom prst="rect">
            <a:avLst/>
          </a:prstGeom>
          <a:noFill/>
        </p:spPr>
        <p:txBody>
          <a:bodyPr wrap="square" rtlCol="0">
            <a:spAutoFit/>
          </a:bodyPr>
          <a:lstStyle/>
          <a:p>
            <a:r>
              <a:rPr lang="fr-FR" sz="2800" b="1">
                <a:solidFill>
                  <a:schemeClr val="bg1"/>
                </a:solidFill>
              </a:rPr>
              <a:t>Face visible de la Lune : mosaïque d'images réalisées par Lunar Reconnaissance Orbiter . Ces images ont été prises par la caméra grand angle (WAC), en visée nadir, durant deux semaines à la mi-décembre 2010. Elles sont centrées sur les coordonnées</a:t>
            </a:r>
            <a:endParaRPr lang="fr-FR" sz="2800" b="1" dirty="0">
              <a:solidFill>
                <a:schemeClr val="bg1"/>
              </a:solidFill>
            </a:endParaRPr>
          </a:p>
        </p:txBody>
      </p:sp>
      <p:sp>
        <p:nvSpPr>
          <p:cNvPr id="7" name="ZoneTexte 6">
            <a:extLst>
              <a:ext uri="{FF2B5EF4-FFF2-40B4-BE49-F238E27FC236}">
                <a16:creationId xmlns:a16="http://schemas.microsoft.com/office/drawing/2014/main" id="{C828F285-A91A-EFE9-3AC9-E70995CEF406}"/>
              </a:ext>
            </a:extLst>
          </p:cNvPr>
          <p:cNvSpPr txBox="1"/>
          <p:nvPr/>
        </p:nvSpPr>
        <p:spPr>
          <a:xfrm>
            <a:off x="3281083" y="204016"/>
            <a:ext cx="5912326" cy="646331"/>
          </a:xfrm>
          <a:prstGeom prst="rect">
            <a:avLst/>
          </a:prstGeom>
          <a:noFill/>
        </p:spPr>
        <p:txBody>
          <a:bodyPr wrap="square" rtlCol="0">
            <a:spAutoFit/>
          </a:bodyPr>
          <a:lstStyle/>
          <a:p>
            <a:r>
              <a:rPr lang="fr-FR" sz="3600" b="1" dirty="0">
                <a:solidFill>
                  <a:schemeClr val="bg1"/>
                </a:solidFill>
              </a:rPr>
              <a:t>La Lune</a:t>
            </a:r>
          </a:p>
        </p:txBody>
      </p:sp>
    </p:spTree>
    <p:extLst>
      <p:ext uri="{BB962C8B-B14F-4D97-AF65-F5344CB8AC3E}">
        <p14:creationId xmlns:p14="http://schemas.microsoft.com/office/powerpoint/2010/main" val="206210548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3000">
        <p15:prstTrans prst="peelOff"/>
        <p:sndAc>
          <p:stSnd loop="1">
            <p:snd r:embed="rId2" name="Le soleil et la lune - Charles Trenet.wav"/>
          </p:stSnd>
        </p:sndAc>
      </p:transition>
    </mc:Choice>
    <mc:Fallback>
      <p:transition spd="slow" advClick="0" advTm="13000">
        <p:fade/>
        <p:sndAc>
          <p:stSnd loop="1">
            <p:snd r:embed="rId2" name="Le soleil et la lune - Charles Trenet.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BBCF5-303C-BAB4-25CB-9264336C8336}"/>
            </a:ext>
          </a:extLst>
        </p:cNvPr>
        <p:cNvGrpSpPr/>
        <p:nvPr/>
      </p:nvGrpSpPr>
      <p:grpSpPr>
        <a:xfrm>
          <a:off x="0" y="0"/>
          <a:ext cx="0" cy="0"/>
          <a:chOff x="0" y="0"/>
          <a:chExt cx="0" cy="0"/>
        </a:xfrm>
      </p:grpSpPr>
      <p:sp>
        <p:nvSpPr>
          <p:cNvPr id="2" name="ZoneTexte 1">
            <a:extLst>
              <a:ext uri="{FF2B5EF4-FFF2-40B4-BE49-F238E27FC236}">
                <a16:creationId xmlns:a16="http://schemas.microsoft.com/office/drawing/2014/main" id="{54517502-B106-5D8F-B0C1-84E3F25EA694}"/>
              </a:ext>
            </a:extLst>
          </p:cNvPr>
          <p:cNvSpPr txBox="1"/>
          <p:nvPr/>
        </p:nvSpPr>
        <p:spPr>
          <a:xfrm>
            <a:off x="211567" y="428178"/>
            <a:ext cx="11768866" cy="6001643"/>
          </a:xfrm>
          <a:prstGeom prst="rect">
            <a:avLst/>
          </a:prstGeom>
          <a:noFill/>
        </p:spPr>
        <p:txBody>
          <a:bodyPr wrap="square" rtlCol="0">
            <a:spAutoFit/>
          </a:bodyPr>
          <a:lstStyle/>
          <a:p>
            <a:r>
              <a:rPr lang="fr-FR" sz="3200" b="1" dirty="0">
                <a:solidFill>
                  <a:schemeClr val="bg1"/>
                </a:solidFill>
              </a:rPr>
              <a:t>La Lune[a], ou Terre I[b], est l'unique satellite naturel permanent de la planète Terre. Il s'agit du cinquième plus grand satellite naturel du Système solaire, et du plus grand des satellites planétaires par rapport à la taille de la planète autour de laquelle il orbite. C'est le deuxième satellite le plus dense du Système solaire après Io, un satellite de Jupiter[c].</a:t>
            </a:r>
          </a:p>
          <a:p>
            <a:endParaRPr lang="fr-FR" sz="3200" b="1" dirty="0">
              <a:solidFill>
                <a:schemeClr val="bg1"/>
              </a:solidFill>
            </a:endParaRPr>
          </a:p>
          <a:p>
            <a:r>
              <a:rPr lang="fr-FR" sz="3200" b="1" dirty="0">
                <a:solidFill>
                  <a:schemeClr val="bg1"/>
                </a:solidFill>
              </a:rPr>
              <a:t>La Lune est en rotation synchrone avec la Terre, lui montrant donc constamment la même face. Celle-ci, appelée face visible, est marquée par des mers lunaires volcaniques sombres qui remplissent les espaces entre les hautes terres claires et ses cratères d'impact proéminents.</a:t>
            </a:r>
          </a:p>
        </p:txBody>
      </p:sp>
    </p:spTree>
    <p:extLst>
      <p:ext uri="{BB962C8B-B14F-4D97-AF65-F5344CB8AC3E}">
        <p14:creationId xmlns:p14="http://schemas.microsoft.com/office/powerpoint/2010/main" val="187861896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3000">
        <p15:prstTrans prst="peelOff"/>
      </p:transition>
    </mc:Choice>
    <mc:Fallback>
      <p:transition spd="slow" advClick="0" advTm="13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4EA3E7-32F9-7331-F85D-7F0AE9D86B98}"/>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32938AEC-B9AB-88B1-3BB6-81B8CBAD483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53062" y="279000"/>
            <a:ext cx="6300000" cy="630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746B7C05-8C83-35E0-B18F-47CDA2A6FD86}"/>
              </a:ext>
            </a:extLst>
          </p:cNvPr>
          <p:cNvSpPr txBox="1"/>
          <p:nvPr/>
        </p:nvSpPr>
        <p:spPr>
          <a:xfrm>
            <a:off x="344244" y="2775472"/>
            <a:ext cx="2571078" cy="954107"/>
          </a:xfrm>
          <a:prstGeom prst="rect">
            <a:avLst/>
          </a:prstGeom>
          <a:noFill/>
        </p:spPr>
        <p:txBody>
          <a:bodyPr wrap="square" rtlCol="0">
            <a:spAutoFit/>
          </a:bodyPr>
          <a:lstStyle/>
          <a:p>
            <a:r>
              <a:rPr lang="fr-FR" sz="2800" b="1">
                <a:solidFill>
                  <a:schemeClr val="bg1"/>
                </a:solidFill>
              </a:rPr>
              <a:t>Face cachée de la Lune.</a:t>
            </a:r>
            <a:endParaRPr lang="fr-FR" sz="2800" b="1" dirty="0">
              <a:solidFill>
                <a:schemeClr val="bg1"/>
              </a:solidFill>
            </a:endParaRPr>
          </a:p>
        </p:txBody>
      </p:sp>
    </p:spTree>
    <p:extLst>
      <p:ext uri="{BB962C8B-B14F-4D97-AF65-F5344CB8AC3E}">
        <p14:creationId xmlns:p14="http://schemas.microsoft.com/office/powerpoint/2010/main" val="387228695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3000">
        <p15:prstTrans prst="peelOff"/>
      </p:transition>
    </mc:Choice>
    <mc:Fallback>
      <p:transition spd="slow" advClick="0" advTm="13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DACC02-6C13-E628-8396-67DF6585E131}"/>
            </a:ext>
          </a:extLst>
        </p:cNvPr>
        <p:cNvGrpSpPr/>
        <p:nvPr/>
      </p:nvGrpSpPr>
      <p:grpSpPr>
        <a:xfrm>
          <a:off x="0" y="0"/>
          <a:ext cx="0" cy="0"/>
          <a:chOff x="0" y="0"/>
          <a:chExt cx="0" cy="0"/>
        </a:xfrm>
      </p:grpSpPr>
      <p:pic>
        <p:nvPicPr>
          <p:cNvPr id="5" name="Image 4">
            <a:extLst>
              <a:ext uri="{FF2B5EF4-FFF2-40B4-BE49-F238E27FC236}">
                <a16:creationId xmlns:a16="http://schemas.microsoft.com/office/drawing/2014/main" id="{04ABB24C-586A-EB78-84F4-05D1E0F3067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31546" y="279000"/>
            <a:ext cx="6300000" cy="6300000"/>
          </a:xfrm>
          <a:prstGeom prst="rect">
            <a:avLst/>
          </a:prstGeom>
          <a:ln>
            <a:noFill/>
          </a:ln>
          <a:effectLst>
            <a:outerShdw blurRad="190500" algn="tl" rotWithShape="0">
              <a:srgbClr val="000000">
                <a:alpha val="70000"/>
              </a:srgbClr>
            </a:outerShdw>
          </a:effectLst>
        </p:spPr>
      </p:pic>
      <p:sp>
        <p:nvSpPr>
          <p:cNvPr id="6" name="ZoneTexte 5">
            <a:extLst>
              <a:ext uri="{FF2B5EF4-FFF2-40B4-BE49-F238E27FC236}">
                <a16:creationId xmlns:a16="http://schemas.microsoft.com/office/drawing/2014/main" id="{9B1E6470-402E-2F3A-2166-29EB84E6BBAE}"/>
              </a:ext>
            </a:extLst>
          </p:cNvPr>
          <p:cNvSpPr txBox="1"/>
          <p:nvPr/>
        </p:nvSpPr>
        <p:spPr>
          <a:xfrm>
            <a:off x="9197788" y="2966422"/>
            <a:ext cx="2786231" cy="954107"/>
          </a:xfrm>
          <a:prstGeom prst="rect">
            <a:avLst/>
          </a:prstGeom>
          <a:noFill/>
        </p:spPr>
        <p:txBody>
          <a:bodyPr wrap="square" rtlCol="0">
            <a:spAutoFit/>
          </a:bodyPr>
          <a:lstStyle/>
          <a:p>
            <a:r>
              <a:rPr lang="fr-FR" sz="2800" b="1">
                <a:solidFill>
                  <a:schemeClr val="bg1"/>
                </a:solidFill>
              </a:rPr>
              <a:t>Pôle Nord de la Lune.</a:t>
            </a:r>
            <a:endParaRPr lang="fr-FR" sz="2800" b="1" dirty="0">
              <a:solidFill>
                <a:schemeClr val="bg1"/>
              </a:solidFill>
            </a:endParaRPr>
          </a:p>
        </p:txBody>
      </p:sp>
    </p:spTree>
    <p:extLst>
      <p:ext uri="{BB962C8B-B14F-4D97-AF65-F5344CB8AC3E}">
        <p14:creationId xmlns:p14="http://schemas.microsoft.com/office/powerpoint/2010/main" val="385759038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3000">
        <p15:prstTrans prst="peelOff"/>
      </p:transition>
    </mc:Choice>
    <mc:Fallback>
      <p:transition spd="slow" advClick="0" advTm="13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0F2FC1-87B8-0C3C-AF61-F904A8BB9F49}"/>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1ED05587-97B7-4391-2CA6-E310FC6C825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53062" y="279000"/>
            <a:ext cx="6300000" cy="630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54D04958-812F-8D6E-84DA-270EA20E5CFD}"/>
              </a:ext>
            </a:extLst>
          </p:cNvPr>
          <p:cNvSpPr txBox="1"/>
          <p:nvPr/>
        </p:nvSpPr>
        <p:spPr>
          <a:xfrm>
            <a:off x="258184" y="2829261"/>
            <a:ext cx="2334409" cy="954107"/>
          </a:xfrm>
          <a:prstGeom prst="rect">
            <a:avLst/>
          </a:prstGeom>
          <a:noFill/>
        </p:spPr>
        <p:txBody>
          <a:bodyPr wrap="square" rtlCol="0">
            <a:spAutoFit/>
          </a:bodyPr>
          <a:lstStyle/>
          <a:p>
            <a:r>
              <a:rPr lang="fr-FR" sz="2800" b="1">
                <a:solidFill>
                  <a:schemeClr val="bg1"/>
                </a:solidFill>
              </a:rPr>
              <a:t>Pôle Sud de la Lune.</a:t>
            </a:r>
            <a:endParaRPr lang="fr-FR" sz="2800" b="1" dirty="0">
              <a:solidFill>
                <a:schemeClr val="bg1"/>
              </a:solidFill>
            </a:endParaRPr>
          </a:p>
        </p:txBody>
      </p:sp>
    </p:spTree>
    <p:extLst>
      <p:ext uri="{BB962C8B-B14F-4D97-AF65-F5344CB8AC3E}">
        <p14:creationId xmlns:p14="http://schemas.microsoft.com/office/powerpoint/2010/main" val="1474313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3000">
        <p15:prstTrans prst="peelOff"/>
      </p:transition>
    </mc:Choice>
    <mc:Fallback>
      <p:transition spd="slow" advClick="0" advTm="13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2C20CA-AD84-D14A-316F-EDD910A8E23A}"/>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3685131E-48D5-30A8-B1E1-22C6430CFF5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58870" y="279000"/>
            <a:ext cx="8400000" cy="630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4C3DA336-6EF3-5B90-79C0-CD2AD34A1FCC}"/>
              </a:ext>
            </a:extLst>
          </p:cNvPr>
          <p:cNvSpPr txBox="1"/>
          <p:nvPr/>
        </p:nvSpPr>
        <p:spPr>
          <a:xfrm>
            <a:off x="9255162" y="2173045"/>
            <a:ext cx="2936838" cy="1815882"/>
          </a:xfrm>
          <a:prstGeom prst="rect">
            <a:avLst/>
          </a:prstGeom>
          <a:noFill/>
        </p:spPr>
        <p:txBody>
          <a:bodyPr wrap="square" rtlCol="0">
            <a:spAutoFit/>
          </a:bodyPr>
          <a:lstStyle/>
          <a:p>
            <a:r>
              <a:rPr lang="fr-FR" sz="2800" b="1" dirty="0">
                <a:solidFill>
                  <a:schemeClr val="bg1"/>
                </a:solidFill>
              </a:rPr>
              <a:t>Carte du champ gravitationnel de la Lune réalisée par le GRAIL</a:t>
            </a:r>
          </a:p>
        </p:txBody>
      </p:sp>
    </p:spTree>
    <p:extLst>
      <p:ext uri="{BB962C8B-B14F-4D97-AF65-F5344CB8AC3E}">
        <p14:creationId xmlns:p14="http://schemas.microsoft.com/office/powerpoint/2010/main" val="12892373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3000">
        <p15:prstTrans prst="peelOff"/>
      </p:transition>
    </mc:Choice>
    <mc:Fallback>
      <p:transition spd="slow" advClick="0" advTm="13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a:extLst>
            <a:ext uri="{FF2B5EF4-FFF2-40B4-BE49-F238E27FC236}">
              <a16:creationId xmlns:a16="http://schemas.microsoft.com/office/drawing/2014/main" id="{B7645528-07AC-E960-B1FC-D87985DEF8EB}"/>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A34C1FCB-B655-CE40-555A-095939698C2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93089" y="279000"/>
            <a:ext cx="6896238" cy="6300000"/>
          </a:xfrm>
          <a:prstGeom prst="rect">
            <a:avLst/>
          </a:prstGeom>
        </p:spPr>
      </p:pic>
    </p:spTree>
    <p:extLst>
      <p:ext uri="{BB962C8B-B14F-4D97-AF65-F5344CB8AC3E}">
        <p14:creationId xmlns:p14="http://schemas.microsoft.com/office/powerpoint/2010/main" val="137408605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3000">
        <p15:prstTrans prst="peelOff"/>
      </p:transition>
    </mc:Choice>
    <mc:Fallback>
      <p:transition spd="slow" advClick="0" advTm="13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4559C3-75EE-888D-6C0B-76EB41620D00}"/>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BEC3B5AB-AA10-24CF-30D8-97F7743F0F6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26397" y="278999"/>
            <a:ext cx="6300000" cy="630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B272472F-6E2D-9EB6-5CA2-431D8E1C3334}"/>
              </a:ext>
            </a:extLst>
          </p:cNvPr>
          <p:cNvSpPr txBox="1"/>
          <p:nvPr/>
        </p:nvSpPr>
        <p:spPr>
          <a:xfrm>
            <a:off x="408790" y="582067"/>
            <a:ext cx="2614108" cy="5693866"/>
          </a:xfrm>
          <a:prstGeom prst="rect">
            <a:avLst/>
          </a:prstGeom>
          <a:noFill/>
        </p:spPr>
        <p:txBody>
          <a:bodyPr wrap="square" rtlCol="0">
            <a:spAutoFit/>
          </a:bodyPr>
          <a:lstStyle/>
          <a:p>
            <a:r>
              <a:rPr lang="fr-FR" sz="2800" b="1" dirty="0">
                <a:solidFill>
                  <a:schemeClr val="bg1"/>
                </a:solidFill>
              </a:rPr>
              <a:t>Image en couleurs saturées de la surface lunaire. Le brun rougeâtre et rouille provient de minerais de fer et le bleuâtre de minerais d'oxyde de titane.</a:t>
            </a:r>
          </a:p>
        </p:txBody>
      </p:sp>
    </p:spTree>
    <p:extLst>
      <p:ext uri="{BB962C8B-B14F-4D97-AF65-F5344CB8AC3E}">
        <p14:creationId xmlns:p14="http://schemas.microsoft.com/office/powerpoint/2010/main" val="237748271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3000">
        <p15:prstTrans prst="peelOff"/>
      </p:transition>
    </mc:Choice>
    <mc:Fallback>
      <p:transition spd="slow" advClick="0" advTm="13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61C94D-FA49-D64C-E016-0F38ABE89D8E}"/>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38DBBDF6-0AC2-EA3F-90B3-54424B57874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83307" y="279000"/>
            <a:ext cx="5628111" cy="630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A933A5E-3AAB-97F7-5A82-58DF2267D33B}"/>
              </a:ext>
            </a:extLst>
          </p:cNvPr>
          <p:cNvSpPr txBox="1"/>
          <p:nvPr/>
        </p:nvSpPr>
        <p:spPr>
          <a:xfrm>
            <a:off x="8961119" y="2226833"/>
            <a:ext cx="2978912" cy="1815882"/>
          </a:xfrm>
          <a:prstGeom prst="rect">
            <a:avLst/>
          </a:prstGeom>
          <a:noFill/>
        </p:spPr>
        <p:txBody>
          <a:bodyPr wrap="square" rtlCol="0">
            <a:spAutoFit/>
          </a:bodyPr>
          <a:lstStyle/>
          <a:p>
            <a:r>
              <a:rPr lang="fr-FR" sz="2800" b="1" dirty="0" err="1">
                <a:solidFill>
                  <a:schemeClr val="bg1"/>
                </a:solidFill>
              </a:rPr>
              <a:t>Rimae</a:t>
            </a:r>
            <a:r>
              <a:rPr lang="fr-FR" sz="2800" b="1" dirty="0">
                <a:solidFill>
                  <a:schemeClr val="bg1"/>
                </a:solidFill>
              </a:rPr>
              <a:t> </a:t>
            </a:r>
            <a:r>
              <a:rPr lang="fr-FR" sz="2800" b="1" dirty="0" err="1">
                <a:solidFill>
                  <a:schemeClr val="bg1"/>
                </a:solidFill>
              </a:rPr>
              <a:t>Sirsalis</a:t>
            </a:r>
            <a:r>
              <a:rPr lang="fr-FR" sz="2800" b="1" dirty="0">
                <a:solidFill>
                  <a:schemeClr val="bg1"/>
                </a:solidFill>
              </a:rPr>
              <a:t>, une zone lunaire relativement magnétisée</a:t>
            </a:r>
          </a:p>
        </p:txBody>
      </p:sp>
    </p:spTree>
    <p:extLst>
      <p:ext uri="{BB962C8B-B14F-4D97-AF65-F5344CB8AC3E}">
        <p14:creationId xmlns:p14="http://schemas.microsoft.com/office/powerpoint/2010/main" val="36637257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3000">
        <p15:prstTrans prst="peelOff"/>
      </p:transition>
    </mc:Choice>
    <mc:Fallback>
      <p:transition spd="slow" advClick="0" advTm="13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9AC02B-7895-5C66-1F40-56545CD983D4}"/>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C197C2A2-1374-6414-84C1-75A75431530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194654" y="279000"/>
            <a:ext cx="8470588" cy="6300000"/>
          </a:xfrm>
          <a:prstGeom prst="rect">
            <a:avLst/>
          </a:prstGeom>
          <a:ln>
            <a:noFill/>
          </a:ln>
          <a:effectLst>
            <a:outerShdw blurRad="190500" algn="tl" rotWithShape="0">
              <a:srgbClr val="000000">
                <a:alpha val="70000"/>
              </a:srgbClr>
            </a:outerShdw>
          </a:effectLst>
        </p:spPr>
      </p:pic>
      <p:sp>
        <p:nvSpPr>
          <p:cNvPr id="4" name="ZoneTexte 3">
            <a:extLst>
              <a:ext uri="{FF2B5EF4-FFF2-40B4-BE49-F238E27FC236}">
                <a16:creationId xmlns:a16="http://schemas.microsoft.com/office/drawing/2014/main" id="{A3922F49-C75A-A3FD-E3AA-F2A8D0D45DCC}"/>
              </a:ext>
            </a:extLst>
          </p:cNvPr>
          <p:cNvSpPr txBox="1"/>
          <p:nvPr/>
        </p:nvSpPr>
        <p:spPr>
          <a:xfrm>
            <a:off x="215154" y="2269864"/>
            <a:ext cx="2840018" cy="2246769"/>
          </a:xfrm>
          <a:prstGeom prst="rect">
            <a:avLst/>
          </a:prstGeom>
          <a:noFill/>
        </p:spPr>
        <p:txBody>
          <a:bodyPr wrap="square" rtlCol="0">
            <a:spAutoFit/>
          </a:bodyPr>
          <a:lstStyle/>
          <a:p>
            <a:r>
              <a:rPr lang="fr-FR" sz="2800" b="1" dirty="0">
                <a:solidFill>
                  <a:schemeClr val="bg1"/>
                </a:solidFill>
              </a:rPr>
              <a:t>Carte topographique à partir des données du LRO 2010</a:t>
            </a:r>
          </a:p>
        </p:txBody>
      </p:sp>
    </p:spTree>
    <p:extLst>
      <p:ext uri="{BB962C8B-B14F-4D97-AF65-F5344CB8AC3E}">
        <p14:creationId xmlns:p14="http://schemas.microsoft.com/office/powerpoint/2010/main" val="204817472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3000">
        <p15:prstTrans prst="peelOff"/>
      </p:transition>
    </mc:Choice>
    <mc:Fallback>
      <p:transition spd="slow" advClick="0" advTm="13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C43E5E-9892-984F-3DC2-6C248CC16A74}"/>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3EE1EE86-723A-8819-19D8-39A95DF6449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50663" y="279000"/>
            <a:ext cx="8400000" cy="6300000"/>
          </a:xfrm>
          <a:prstGeom prst="rect">
            <a:avLst/>
          </a:prstGeom>
        </p:spPr>
      </p:pic>
      <p:sp>
        <p:nvSpPr>
          <p:cNvPr id="4" name="ZoneTexte 3">
            <a:extLst>
              <a:ext uri="{FF2B5EF4-FFF2-40B4-BE49-F238E27FC236}">
                <a16:creationId xmlns:a16="http://schemas.microsoft.com/office/drawing/2014/main" id="{4B669953-3855-B2B0-61A5-D49840B93E5D}"/>
              </a:ext>
            </a:extLst>
          </p:cNvPr>
          <p:cNvSpPr txBox="1"/>
          <p:nvPr/>
        </p:nvSpPr>
        <p:spPr>
          <a:xfrm>
            <a:off x="9450663" y="2090172"/>
            <a:ext cx="2420471" cy="2677656"/>
          </a:xfrm>
          <a:prstGeom prst="rect">
            <a:avLst/>
          </a:prstGeom>
          <a:noFill/>
        </p:spPr>
        <p:txBody>
          <a:bodyPr wrap="square" rtlCol="0">
            <a:spAutoFit/>
          </a:bodyPr>
          <a:lstStyle/>
          <a:p>
            <a:r>
              <a:rPr lang="fr-FR" sz="2800" b="1">
                <a:solidFill>
                  <a:schemeClr val="bg1"/>
                </a:solidFill>
              </a:rPr>
              <a:t>Face visible montrant les principales mers et cratères annotés.</a:t>
            </a:r>
            <a:endParaRPr lang="fr-FR" sz="2800" b="1" dirty="0">
              <a:solidFill>
                <a:schemeClr val="bg1"/>
              </a:solidFill>
            </a:endParaRPr>
          </a:p>
        </p:txBody>
      </p:sp>
    </p:spTree>
    <p:extLst>
      <p:ext uri="{BB962C8B-B14F-4D97-AF65-F5344CB8AC3E}">
        <p14:creationId xmlns:p14="http://schemas.microsoft.com/office/powerpoint/2010/main" val="50459511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3000">
        <p15:prstTrans prst="peelOff"/>
      </p:transition>
    </mc:Choice>
    <mc:Fallback>
      <p:transition spd="slow" advClick="0" advTm="13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AC5085-43DA-5717-38DC-B3045EF21FF3}"/>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E594519E-5CF1-D711-8BE4-FFF25A7D394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60637" y="279000"/>
            <a:ext cx="6300000" cy="6300000"/>
          </a:xfrm>
          <a:prstGeom prst="rect">
            <a:avLst/>
          </a:prstGeom>
        </p:spPr>
      </p:pic>
      <p:sp>
        <p:nvSpPr>
          <p:cNvPr id="4" name="ZoneTexte 3">
            <a:extLst>
              <a:ext uri="{FF2B5EF4-FFF2-40B4-BE49-F238E27FC236}">
                <a16:creationId xmlns:a16="http://schemas.microsoft.com/office/drawing/2014/main" id="{F9F56565-62BA-521C-1E52-E3DB3EE30EF9}"/>
              </a:ext>
            </a:extLst>
          </p:cNvPr>
          <p:cNvSpPr txBox="1"/>
          <p:nvPr/>
        </p:nvSpPr>
        <p:spPr>
          <a:xfrm>
            <a:off x="172121" y="1527586"/>
            <a:ext cx="2688515" cy="3970318"/>
          </a:xfrm>
          <a:prstGeom prst="rect">
            <a:avLst/>
          </a:prstGeom>
          <a:noFill/>
        </p:spPr>
        <p:txBody>
          <a:bodyPr wrap="square" rtlCol="0">
            <a:spAutoFit/>
          </a:bodyPr>
          <a:lstStyle/>
          <a:p>
            <a:r>
              <a:rPr lang="fr-FR" sz="2800" b="1">
                <a:solidFill>
                  <a:schemeClr val="bg1"/>
                </a:solidFill>
              </a:rPr>
              <a:t>Images du LRO de dépôts rocheux géologiquement jeunes, preuves d'un volcanisme récent sur la Lune</a:t>
            </a:r>
            <a:endParaRPr lang="fr-FR" sz="2800" b="1" dirty="0">
              <a:solidFill>
                <a:schemeClr val="bg1"/>
              </a:solidFill>
            </a:endParaRPr>
          </a:p>
        </p:txBody>
      </p:sp>
    </p:spTree>
    <p:extLst>
      <p:ext uri="{BB962C8B-B14F-4D97-AF65-F5344CB8AC3E}">
        <p14:creationId xmlns:p14="http://schemas.microsoft.com/office/powerpoint/2010/main" val="6364025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3000">
        <p15:prstTrans prst="peelOff"/>
      </p:transition>
    </mc:Choice>
    <mc:Fallback>
      <p:transition spd="slow" advClick="0" advTm="13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842922EA-0799-73CE-C4DD-AB1A53F8543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755471" y="279000"/>
            <a:ext cx="6447237" cy="6300000"/>
          </a:xfrm>
          <a:prstGeom prst="rect">
            <a:avLst/>
          </a:prstGeom>
          <a:ln>
            <a:noFill/>
          </a:ln>
          <a:effectLst>
            <a:outerShdw blurRad="190500" algn="tl" rotWithShape="0">
              <a:srgbClr val="000000">
                <a:alpha val="70000"/>
              </a:srgbClr>
            </a:outerShdw>
          </a:effectLst>
        </p:spPr>
      </p:pic>
      <p:sp>
        <p:nvSpPr>
          <p:cNvPr id="6" name="ZoneTexte 5">
            <a:extLst>
              <a:ext uri="{FF2B5EF4-FFF2-40B4-BE49-F238E27FC236}">
                <a16:creationId xmlns:a16="http://schemas.microsoft.com/office/drawing/2014/main" id="{70DD65C7-3498-F7DE-BD6E-8BD54085663C}"/>
              </a:ext>
            </a:extLst>
          </p:cNvPr>
          <p:cNvSpPr txBox="1"/>
          <p:nvPr/>
        </p:nvSpPr>
        <p:spPr>
          <a:xfrm>
            <a:off x="9391425" y="1847627"/>
            <a:ext cx="2635623" cy="2677656"/>
          </a:xfrm>
          <a:prstGeom prst="rect">
            <a:avLst/>
          </a:prstGeom>
          <a:noFill/>
        </p:spPr>
        <p:txBody>
          <a:bodyPr wrap="square" rtlCol="0">
            <a:spAutoFit/>
          </a:bodyPr>
          <a:lstStyle/>
          <a:p>
            <a:r>
              <a:rPr lang="fr-FR" sz="2800" b="1">
                <a:solidFill>
                  <a:schemeClr val="bg1"/>
                </a:solidFill>
              </a:rPr>
              <a:t>La cratère lunaire Daedalus vu par Apollo 11 sur la face cachée[</a:t>
            </a:r>
            <a:endParaRPr lang="fr-FR" sz="2800" b="1" dirty="0">
              <a:solidFill>
                <a:schemeClr val="bg1"/>
              </a:solidFill>
            </a:endParaRPr>
          </a:p>
        </p:txBody>
      </p:sp>
    </p:spTree>
    <p:extLst>
      <p:ext uri="{BB962C8B-B14F-4D97-AF65-F5344CB8AC3E}">
        <p14:creationId xmlns:p14="http://schemas.microsoft.com/office/powerpoint/2010/main" val="38211611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3000">
        <p15:prstTrans prst="peelOff"/>
      </p:transition>
    </mc:Choice>
    <mc:Fallback>
      <p:transition spd="slow" advClick="0" advTm="13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846080-97FA-9C6E-D5DE-21EF72D8211D}"/>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53AB55C6-25C6-527B-18CA-E54D076C96A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40953" y="296999"/>
            <a:ext cx="6976149" cy="6264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3483F9D-F154-71C9-55A8-4680F0176CB2}"/>
              </a:ext>
            </a:extLst>
          </p:cNvPr>
          <p:cNvSpPr txBox="1"/>
          <p:nvPr/>
        </p:nvSpPr>
        <p:spPr>
          <a:xfrm>
            <a:off x="211691" y="1874727"/>
            <a:ext cx="2829262" cy="3108543"/>
          </a:xfrm>
          <a:prstGeom prst="rect">
            <a:avLst/>
          </a:prstGeom>
          <a:noFill/>
        </p:spPr>
        <p:txBody>
          <a:bodyPr wrap="square" rtlCol="0">
            <a:spAutoFit/>
          </a:bodyPr>
          <a:lstStyle/>
          <a:p>
            <a:r>
              <a:rPr lang="fr-FR" sz="2800" b="1" dirty="0">
                <a:solidFill>
                  <a:schemeClr val="bg1"/>
                </a:solidFill>
              </a:rPr>
              <a:t>Vue d’Apollo 17 de la mer des Pluies. Au premier plan le cratère </a:t>
            </a:r>
            <a:r>
              <a:rPr lang="fr-FR" sz="2800" b="1" dirty="0" err="1">
                <a:solidFill>
                  <a:schemeClr val="bg1"/>
                </a:solidFill>
              </a:rPr>
              <a:t>Pytheas</a:t>
            </a:r>
            <a:r>
              <a:rPr lang="fr-FR" sz="2800" b="1" dirty="0">
                <a:solidFill>
                  <a:schemeClr val="bg1"/>
                </a:solidFill>
              </a:rPr>
              <a:t> et au second plan Copernic.</a:t>
            </a:r>
          </a:p>
        </p:txBody>
      </p:sp>
    </p:spTree>
    <p:extLst>
      <p:ext uri="{BB962C8B-B14F-4D97-AF65-F5344CB8AC3E}">
        <p14:creationId xmlns:p14="http://schemas.microsoft.com/office/powerpoint/2010/main" val="211474632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3000">
        <p15:prstTrans prst="peelOff"/>
      </p:transition>
    </mc:Choice>
    <mc:Fallback>
      <p:transition spd="slow" advClick="0" advTm="13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70072A-8D5E-A7C9-E655-01555BBC41FD}"/>
            </a:ext>
          </a:extLst>
        </p:cNvPr>
        <p:cNvGrpSpPr/>
        <p:nvPr/>
      </p:nvGrpSpPr>
      <p:grpSpPr>
        <a:xfrm>
          <a:off x="0" y="0"/>
          <a:ext cx="0" cy="0"/>
          <a:chOff x="0" y="0"/>
          <a:chExt cx="0" cy="0"/>
        </a:xfrm>
      </p:grpSpPr>
      <p:pic>
        <p:nvPicPr>
          <p:cNvPr id="5" name="Image 4">
            <a:extLst>
              <a:ext uri="{FF2B5EF4-FFF2-40B4-BE49-F238E27FC236}">
                <a16:creationId xmlns:a16="http://schemas.microsoft.com/office/drawing/2014/main" id="{23AEF54C-FD9F-22CE-F22D-2F620AB963A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21399" y="279000"/>
            <a:ext cx="7016239" cy="6300000"/>
          </a:xfrm>
          <a:prstGeom prst="rect">
            <a:avLst/>
          </a:prstGeom>
        </p:spPr>
      </p:pic>
      <p:sp>
        <p:nvSpPr>
          <p:cNvPr id="6" name="ZoneTexte 5">
            <a:extLst>
              <a:ext uri="{FF2B5EF4-FFF2-40B4-BE49-F238E27FC236}">
                <a16:creationId xmlns:a16="http://schemas.microsoft.com/office/drawing/2014/main" id="{92D8B8D5-2ACD-0D41-D091-007DF374EC46}"/>
              </a:ext>
            </a:extLst>
          </p:cNvPr>
          <p:cNvSpPr txBox="1"/>
          <p:nvPr/>
        </p:nvSpPr>
        <p:spPr>
          <a:xfrm>
            <a:off x="9337638" y="1863971"/>
            <a:ext cx="3068315" cy="2246769"/>
          </a:xfrm>
          <a:prstGeom prst="rect">
            <a:avLst/>
          </a:prstGeom>
          <a:noFill/>
        </p:spPr>
        <p:txBody>
          <a:bodyPr wrap="square" rtlCol="0">
            <a:spAutoFit/>
          </a:bodyPr>
          <a:lstStyle/>
          <a:p>
            <a:r>
              <a:rPr lang="fr-FR" sz="2800" b="1" dirty="0">
                <a:solidFill>
                  <a:schemeClr val="bg1"/>
                </a:solidFill>
              </a:rPr>
              <a:t>Tourbillons lunaires de Reiner Gamma, vus par </a:t>
            </a:r>
            <a:r>
              <a:rPr lang="fr-FR" sz="2800" b="1" dirty="0" err="1">
                <a:solidFill>
                  <a:schemeClr val="bg1"/>
                </a:solidFill>
              </a:rPr>
              <a:t>Clementine</a:t>
            </a:r>
            <a:r>
              <a:rPr lang="fr-FR" sz="2800" b="1" dirty="0">
                <a:solidFill>
                  <a:schemeClr val="bg1"/>
                </a:solidFill>
              </a:rPr>
              <a:t>[79].</a:t>
            </a:r>
          </a:p>
        </p:txBody>
      </p:sp>
    </p:spTree>
    <p:extLst>
      <p:ext uri="{BB962C8B-B14F-4D97-AF65-F5344CB8AC3E}">
        <p14:creationId xmlns:p14="http://schemas.microsoft.com/office/powerpoint/2010/main" val="120087983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3000">
        <p15:prstTrans prst="peelOff"/>
      </p:transition>
    </mc:Choice>
    <mc:Fallback>
      <p:transition spd="slow" advClick="0" advTm="13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196017-BF9C-8694-F2ED-15A7B5819B76}"/>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EC7DC96F-492C-3AED-90C8-8BC597230AF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29262" y="260999"/>
            <a:ext cx="6336000" cy="6336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39D27C99-A77A-F5EA-9927-85A702CC35B1}"/>
              </a:ext>
            </a:extLst>
          </p:cNvPr>
          <p:cNvSpPr txBox="1"/>
          <p:nvPr/>
        </p:nvSpPr>
        <p:spPr>
          <a:xfrm>
            <a:off x="430306" y="1228397"/>
            <a:ext cx="2398956" cy="4401205"/>
          </a:xfrm>
          <a:prstGeom prst="rect">
            <a:avLst/>
          </a:prstGeom>
          <a:noFill/>
        </p:spPr>
        <p:txBody>
          <a:bodyPr wrap="square" rtlCol="0">
            <a:spAutoFit/>
          </a:bodyPr>
          <a:lstStyle/>
          <a:p>
            <a:r>
              <a:rPr lang="fr-FR" sz="2800" b="1">
                <a:solidFill>
                  <a:schemeClr val="bg1"/>
                </a:solidFill>
              </a:rPr>
              <a:t>Image de la Lune prise par le Moon Mineralogy Mapper. Le bleu révèle la signature spectrale de l'hydroxyde[86].</a:t>
            </a:r>
            <a:endParaRPr lang="fr-FR" sz="2800" b="1" dirty="0">
              <a:solidFill>
                <a:schemeClr val="bg1"/>
              </a:solidFill>
            </a:endParaRPr>
          </a:p>
        </p:txBody>
      </p:sp>
    </p:spTree>
    <p:extLst>
      <p:ext uri="{BB962C8B-B14F-4D97-AF65-F5344CB8AC3E}">
        <p14:creationId xmlns:p14="http://schemas.microsoft.com/office/powerpoint/2010/main" val="73480373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3000">
        <p15:prstTrans prst="peelOff"/>
      </p:transition>
    </mc:Choice>
    <mc:Fallback>
      <p:transition spd="slow" advClick="0" advTm="13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F4F35B-3A4B-5E2E-808B-E458C23BEAE4}"/>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0752B509-A0B8-3791-F03A-29312AB5BFF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635128" y="279000"/>
            <a:ext cx="4572577" cy="6300000"/>
          </a:xfrm>
          <a:prstGeom prst="rect">
            <a:avLst/>
          </a:prstGeom>
        </p:spPr>
      </p:pic>
      <p:sp>
        <p:nvSpPr>
          <p:cNvPr id="4" name="ZoneTexte 3">
            <a:extLst>
              <a:ext uri="{FF2B5EF4-FFF2-40B4-BE49-F238E27FC236}">
                <a16:creationId xmlns:a16="http://schemas.microsoft.com/office/drawing/2014/main" id="{10FED03B-B195-D746-4D4F-E6A73C8E9F39}"/>
              </a:ext>
            </a:extLst>
          </p:cNvPr>
          <p:cNvSpPr txBox="1"/>
          <p:nvPr/>
        </p:nvSpPr>
        <p:spPr>
          <a:xfrm>
            <a:off x="8412481" y="2521059"/>
            <a:ext cx="3367143" cy="1815882"/>
          </a:xfrm>
          <a:prstGeom prst="rect">
            <a:avLst/>
          </a:prstGeom>
          <a:noFill/>
        </p:spPr>
        <p:txBody>
          <a:bodyPr wrap="square" rtlCol="0">
            <a:spAutoFit/>
          </a:bodyPr>
          <a:lstStyle/>
          <a:p>
            <a:r>
              <a:rPr lang="fr-FR" sz="2800" b="1">
                <a:solidFill>
                  <a:schemeClr val="bg1"/>
                </a:solidFill>
              </a:rPr>
              <a:t>Croquis des poussières lunaires par les astronautes d’Apollo 17.</a:t>
            </a:r>
            <a:endParaRPr lang="fr-FR" sz="2800" b="1" dirty="0">
              <a:solidFill>
                <a:schemeClr val="bg1"/>
              </a:solidFill>
            </a:endParaRPr>
          </a:p>
        </p:txBody>
      </p:sp>
    </p:spTree>
    <p:extLst>
      <p:ext uri="{BB962C8B-B14F-4D97-AF65-F5344CB8AC3E}">
        <p14:creationId xmlns:p14="http://schemas.microsoft.com/office/powerpoint/2010/main" val="386259381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3000">
        <p15:prstTrans prst="peelOff"/>
      </p:transition>
    </mc:Choice>
    <mc:Fallback>
      <p:transition spd="slow" advClick="0" advTm="13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E0A2B5-66FA-2E6F-3CA9-A0D9CB0B9FAD}"/>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2011D049-196A-94E3-F128-5CF3848D1D1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58500" y="279000"/>
            <a:ext cx="7875000" cy="630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B9224FF8-0440-DA06-1694-F3DCD4E8332C}"/>
              </a:ext>
            </a:extLst>
          </p:cNvPr>
          <p:cNvSpPr txBox="1"/>
          <p:nvPr/>
        </p:nvSpPr>
        <p:spPr>
          <a:xfrm>
            <a:off x="279699" y="1874728"/>
            <a:ext cx="2158500" cy="3108543"/>
          </a:xfrm>
          <a:prstGeom prst="rect">
            <a:avLst/>
          </a:prstGeom>
          <a:noFill/>
        </p:spPr>
        <p:txBody>
          <a:bodyPr wrap="square" rtlCol="0">
            <a:spAutoFit/>
          </a:bodyPr>
          <a:lstStyle/>
          <a:p>
            <a:r>
              <a:rPr lang="fr-FR" sz="2800" b="1">
                <a:solidFill>
                  <a:schemeClr val="bg1"/>
                </a:solidFill>
              </a:rPr>
              <a:t>Vue d'artiste d'une collision similaire à l'impact géant.</a:t>
            </a:r>
            <a:endParaRPr lang="fr-FR" sz="2800" b="1" dirty="0">
              <a:solidFill>
                <a:schemeClr val="bg1"/>
              </a:solidFill>
            </a:endParaRPr>
          </a:p>
        </p:txBody>
      </p:sp>
    </p:spTree>
    <p:extLst>
      <p:ext uri="{BB962C8B-B14F-4D97-AF65-F5344CB8AC3E}">
        <p14:creationId xmlns:p14="http://schemas.microsoft.com/office/powerpoint/2010/main" val="19550562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3000">
        <p15:prstTrans prst="peelOff"/>
      </p:transition>
    </mc:Choice>
    <mc:Fallback>
      <p:transition spd="slow" advClick="0" advTm="13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92A23D-4F24-FA68-4877-1F5351D5BF43}"/>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84651AE2-D8D7-6474-ACB0-6E612846B39E}"/>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67024" y="1495088"/>
            <a:ext cx="11257952" cy="3312000"/>
          </a:xfrm>
          <a:prstGeom prst="rect">
            <a:avLst/>
          </a:prstGeom>
        </p:spPr>
      </p:pic>
      <p:sp>
        <p:nvSpPr>
          <p:cNvPr id="4" name="ZoneTexte 3">
            <a:extLst>
              <a:ext uri="{FF2B5EF4-FFF2-40B4-BE49-F238E27FC236}">
                <a16:creationId xmlns:a16="http://schemas.microsoft.com/office/drawing/2014/main" id="{9A3FFE96-CADB-90EC-8C8B-B0BE94DECE0C}"/>
              </a:ext>
            </a:extLst>
          </p:cNvPr>
          <p:cNvSpPr txBox="1"/>
          <p:nvPr/>
        </p:nvSpPr>
        <p:spPr>
          <a:xfrm>
            <a:off x="2884784" y="4839692"/>
            <a:ext cx="9307216" cy="523220"/>
          </a:xfrm>
          <a:prstGeom prst="rect">
            <a:avLst/>
          </a:prstGeom>
          <a:noFill/>
        </p:spPr>
        <p:txBody>
          <a:bodyPr wrap="square" rtlCol="0">
            <a:spAutoFit/>
          </a:bodyPr>
          <a:lstStyle/>
          <a:p>
            <a:r>
              <a:rPr lang="fr-FR" sz="2800" b="1">
                <a:solidFill>
                  <a:schemeClr val="bg1"/>
                </a:solidFill>
              </a:rPr>
              <a:t>Schéma de l'hypothétique impact géant.</a:t>
            </a:r>
            <a:endParaRPr lang="fr-FR" sz="2800" b="1" dirty="0">
              <a:solidFill>
                <a:schemeClr val="bg1"/>
              </a:solidFill>
            </a:endParaRPr>
          </a:p>
        </p:txBody>
      </p:sp>
    </p:spTree>
    <p:extLst>
      <p:ext uri="{BB962C8B-B14F-4D97-AF65-F5344CB8AC3E}">
        <p14:creationId xmlns:p14="http://schemas.microsoft.com/office/powerpoint/2010/main" val="63616292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3000">
        <p15:prstTrans prst="peelOff"/>
      </p:transition>
    </mc:Choice>
    <mc:Fallback>
      <p:transition spd="slow" advClick="0" advTm="13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FC79A4-A841-8FA5-242A-7187F7688C77}"/>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6AB5AE15-54AB-DCD9-03A4-0129A442254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45846" y="279000"/>
            <a:ext cx="9333334" cy="630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6163F66-E3C4-65D3-1EA3-F6AE37FC6F74}"/>
              </a:ext>
            </a:extLst>
          </p:cNvPr>
          <p:cNvSpPr txBox="1"/>
          <p:nvPr/>
        </p:nvSpPr>
        <p:spPr>
          <a:xfrm>
            <a:off x="9929309" y="1874728"/>
            <a:ext cx="2086984" cy="3108543"/>
          </a:xfrm>
          <a:prstGeom prst="rect">
            <a:avLst/>
          </a:prstGeom>
          <a:noFill/>
        </p:spPr>
        <p:txBody>
          <a:bodyPr wrap="square" rtlCol="0">
            <a:spAutoFit/>
          </a:bodyPr>
          <a:lstStyle/>
          <a:p>
            <a:r>
              <a:rPr lang="fr-FR" sz="2800" b="1">
                <a:solidFill>
                  <a:schemeClr val="bg1"/>
                </a:solidFill>
              </a:rPr>
              <a:t>omparaison des tailles de la Terre, la Lune, Pluton et Charon.</a:t>
            </a:r>
            <a:endParaRPr lang="fr-FR" sz="2800" b="1" dirty="0">
              <a:solidFill>
                <a:schemeClr val="bg1"/>
              </a:solidFill>
            </a:endParaRPr>
          </a:p>
        </p:txBody>
      </p:sp>
    </p:spTree>
    <p:extLst>
      <p:ext uri="{BB962C8B-B14F-4D97-AF65-F5344CB8AC3E}">
        <p14:creationId xmlns:p14="http://schemas.microsoft.com/office/powerpoint/2010/main" val="111038427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3000">
        <p15:prstTrans prst="peelOff"/>
      </p:transition>
    </mc:Choice>
    <mc:Fallback>
      <p:transition spd="slow" advClick="0" advTm="13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E5EFEF-1299-E433-ADF4-A4F339D71EA7}"/>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9C99D65D-A8B4-EF52-F7F7-4CE9E7730EA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445101" y="279000"/>
            <a:ext cx="8400000" cy="6300000"/>
          </a:xfrm>
          <a:prstGeom prst="rect">
            <a:avLst/>
          </a:prstGeom>
        </p:spPr>
      </p:pic>
      <p:sp>
        <p:nvSpPr>
          <p:cNvPr id="4" name="ZoneTexte 3">
            <a:extLst>
              <a:ext uri="{FF2B5EF4-FFF2-40B4-BE49-F238E27FC236}">
                <a16:creationId xmlns:a16="http://schemas.microsoft.com/office/drawing/2014/main" id="{1FCBDBA9-E1F7-28E1-4842-C438D18FB0CB}"/>
              </a:ext>
            </a:extLst>
          </p:cNvPr>
          <p:cNvSpPr txBox="1"/>
          <p:nvPr/>
        </p:nvSpPr>
        <p:spPr>
          <a:xfrm>
            <a:off x="648113" y="1871831"/>
            <a:ext cx="2796988" cy="1938992"/>
          </a:xfrm>
          <a:prstGeom prst="rect">
            <a:avLst/>
          </a:prstGeom>
          <a:noFill/>
        </p:spPr>
        <p:txBody>
          <a:bodyPr wrap="square" rtlCol="0">
            <a:spAutoFit/>
          </a:bodyPr>
          <a:lstStyle/>
          <a:p>
            <a:r>
              <a:rPr lang="fr-FR" sz="2400" b="1">
                <a:solidFill>
                  <a:schemeClr val="bg1"/>
                </a:solidFill>
              </a:rPr>
              <a:t>Animation de l'orbite de la Lune autour de la Terre de 2018 à 2027. Lune Terre</a:t>
            </a:r>
            <a:endParaRPr lang="fr-FR" sz="2400" b="1" dirty="0">
              <a:solidFill>
                <a:schemeClr val="bg1"/>
              </a:solidFill>
            </a:endParaRPr>
          </a:p>
        </p:txBody>
      </p:sp>
    </p:spTree>
    <p:extLst>
      <p:ext uri="{BB962C8B-B14F-4D97-AF65-F5344CB8AC3E}">
        <p14:creationId xmlns:p14="http://schemas.microsoft.com/office/powerpoint/2010/main" val="12206110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3000">
        <p15:prstTrans prst="peelOff"/>
      </p:transition>
    </mc:Choice>
    <mc:Fallback>
      <p:transition spd="slow" advClick="0" advTm="13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a:extLst>
            <a:ext uri="{FF2B5EF4-FFF2-40B4-BE49-F238E27FC236}">
              <a16:creationId xmlns:a16="http://schemas.microsoft.com/office/drawing/2014/main" id="{EB85CC00-552E-C041-1BF8-4BC673AD93E7}"/>
            </a:ext>
          </a:extLst>
        </p:cNvPr>
        <p:cNvGrpSpPr/>
        <p:nvPr/>
      </p:nvGrpSpPr>
      <p:grpSpPr>
        <a:xfrm>
          <a:off x="0" y="0"/>
          <a:ext cx="0" cy="0"/>
          <a:chOff x="0" y="0"/>
          <a:chExt cx="0" cy="0"/>
        </a:xfrm>
      </p:grpSpPr>
      <p:pic>
        <p:nvPicPr>
          <p:cNvPr id="7" name="Image 6">
            <a:extLst>
              <a:ext uri="{FF2B5EF4-FFF2-40B4-BE49-F238E27FC236}">
                <a16:creationId xmlns:a16="http://schemas.microsoft.com/office/drawing/2014/main" id="{261A3CFF-C68B-1CEF-F9AC-653E765E34B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88856" y="261000"/>
            <a:ext cx="5494634" cy="6336000"/>
          </a:xfrm>
          <a:prstGeom prst="rect">
            <a:avLst/>
          </a:prstGeom>
        </p:spPr>
      </p:pic>
      <p:sp>
        <p:nvSpPr>
          <p:cNvPr id="10" name="ZoneTexte 9">
            <a:extLst>
              <a:ext uri="{FF2B5EF4-FFF2-40B4-BE49-F238E27FC236}">
                <a16:creationId xmlns:a16="http://schemas.microsoft.com/office/drawing/2014/main" id="{78609659-14F1-2A9E-78E7-BF19556B7CB9}"/>
              </a:ext>
            </a:extLst>
          </p:cNvPr>
          <p:cNvSpPr txBox="1"/>
          <p:nvPr/>
        </p:nvSpPr>
        <p:spPr>
          <a:xfrm>
            <a:off x="8821271" y="947586"/>
            <a:ext cx="3370729" cy="4401205"/>
          </a:xfrm>
          <a:prstGeom prst="rect">
            <a:avLst/>
          </a:prstGeom>
          <a:noFill/>
        </p:spPr>
        <p:txBody>
          <a:bodyPr wrap="square">
            <a:spAutoFit/>
          </a:bodyPr>
          <a:lstStyle/>
          <a:p>
            <a:r>
              <a:rPr lang="fr-FR" sz="2800" b="1" dirty="0">
                <a:solidFill>
                  <a:schemeClr val="bg1"/>
                </a:solidFill>
              </a:rPr>
              <a:t>Mécanisme des marées : A. Syzygie ; B. Quadrature 1. Soleil ; 2. Terre ; 3. Lune 4. Direction de l'attraction par le Soleil 5. Direction de l'attraction par la Lune.</a:t>
            </a:r>
          </a:p>
        </p:txBody>
      </p:sp>
    </p:spTree>
    <p:extLst>
      <p:ext uri="{BB962C8B-B14F-4D97-AF65-F5344CB8AC3E}">
        <p14:creationId xmlns:p14="http://schemas.microsoft.com/office/powerpoint/2010/main" val="69354821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3000">
        <p15:prstTrans prst="peelOff"/>
      </p:transition>
    </mc:Choice>
    <mc:Fallback>
      <p:transition spd="slow" advClick="0" advTm="13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0598E4-8EBF-9015-4F29-BD00AF69F6C8}"/>
            </a:ext>
          </a:extLst>
        </p:cNvPr>
        <p:cNvGrpSpPr/>
        <p:nvPr/>
      </p:nvGrpSpPr>
      <p:grpSpPr>
        <a:xfrm>
          <a:off x="0" y="0"/>
          <a:ext cx="0" cy="0"/>
          <a:chOff x="0" y="0"/>
          <a:chExt cx="0" cy="0"/>
        </a:xfrm>
      </p:grpSpPr>
      <p:pic>
        <p:nvPicPr>
          <p:cNvPr id="9" name="Image 8">
            <a:extLst>
              <a:ext uri="{FF2B5EF4-FFF2-40B4-BE49-F238E27FC236}">
                <a16:creationId xmlns:a16="http://schemas.microsoft.com/office/drawing/2014/main" id="{9138E43D-1E57-639D-1A07-6B2B82B67ED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25553" y="279000"/>
            <a:ext cx="8400000" cy="6300000"/>
          </a:xfrm>
          <a:prstGeom prst="rect">
            <a:avLst/>
          </a:prstGeom>
        </p:spPr>
      </p:pic>
      <p:sp>
        <p:nvSpPr>
          <p:cNvPr id="10" name="ZoneTexte 9">
            <a:extLst>
              <a:ext uri="{FF2B5EF4-FFF2-40B4-BE49-F238E27FC236}">
                <a16:creationId xmlns:a16="http://schemas.microsoft.com/office/drawing/2014/main" id="{A58B2B02-168B-2BCA-298D-59021B7E67EB}"/>
              </a:ext>
            </a:extLst>
          </p:cNvPr>
          <p:cNvSpPr txBox="1"/>
          <p:nvPr/>
        </p:nvSpPr>
        <p:spPr>
          <a:xfrm>
            <a:off x="301213" y="2244631"/>
            <a:ext cx="2807747" cy="2677656"/>
          </a:xfrm>
          <a:prstGeom prst="rect">
            <a:avLst/>
          </a:prstGeom>
          <a:noFill/>
        </p:spPr>
        <p:txBody>
          <a:bodyPr wrap="square" rtlCol="0">
            <a:spAutoFit/>
          </a:bodyPr>
          <a:lstStyle/>
          <a:p>
            <a:r>
              <a:rPr lang="fr-FR" sz="2800" b="1" dirty="0">
                <a:solidFill>
                  <a:schemeClr val="bg1"/>
                </a:solidFill>
              </a:rPr>
              <a:t>Grande marée près de l'équinoxe d'automne à Wimereux, en France.</a:t>
            </a:r>
          </a:p>
        </p:txBody>
      </p:sp>
    </p:spTree>
    <p:extLst>
      <p:ext uri="{BB962C8B-B14F-4D97-AF65-F5344CB8AC3E}">
        <p14:creationId xmlns:p14="http://schemas.microsoft.com/office/powerpoint/2010/main" val="415669375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3000">
        <p15:prstTrans prst="peelOff"/>
      </p:transition>
    </mc:Choice>
    <mc:Fallback>
      <p:transition spd="slow" advClick="0" advTm="13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5043BB-E0B8-2DF8-F483-6FDD0157511E}"/>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ABEC758F-351E-29C1-D88B-5BC6ACABCD9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23047" y="279000"/>
            <a:ext cx="6300000" cy="6300000"/>
          </a:xfrm>
          <a:prstGeom prst="rect">
            <a:avLst/>
          </a:prstGeom>
        </p:spPr>
      </p:pic>
      <p:sp>
        <p:nvSpPr>
          <p:cNvPr id="4" name="ZoneTexte 3">
            <a:extLst>
              <a:ext uri="{FF2B5EF4-FFF2-40B4-BE49-F238E27FC236}">
                <a16:creationId xmlns:a16="http://schemas.microsoft.com/office/drawing/2014/main" id="{FC396A6D-0F57-49E2-B52C-D82434A11C9D}"/>
              </a:ext>
            </a:extLst>
          </p:cNvPr>
          <p:cNvSpPr txBox="1"/>
          <p:nvPr/>
        </p:nvSpPr>
        <p:spPr>
          <a:xfrm>
            <a:off x="7379746" y="773852"/>
            <a:ext cx="4812254" cy="4832092"/>
          </a:xfrm>
          <a:prstGeom prst="rect">
            <a:avLst/>
          </a:prstGeom>
          <a:noFill/>
        </p:spPr>
        <p:txBody>
          <a:bodyPr wrap="square" rtlCol="0">
            <a:spAutoFit/>
          </a:bodyPr>
          <a:lstStyle/>
          <a:p>
            <a:r>
              <a:rPr lang="fr-FR" sz="2800" b="1" dirty="0">
                <a:solidFill>
                  <a:schemeClr val="bg1"/>
                </a:solidFill>
              </a:rPr>
              <a:t>La Terre et la Lune photographiées en 2007 depuis Mars par la sonde Mars Reconnaissance Orbiter. Depuis l'espace, la Terre présente des phases similaires à celles de la Lune. Au moment où l'image a été prise, la Terre se trouvait à 142 millions de kilomètres de Mars.</a:t>
            </a:r>
          </a:p>
        </p:txBody>
      </p:sp>
    </p:spTree>
    <p:extLst>
      <p:ext uri="{BB962C8B-B14F-4D97-AF65-F5344CB8AC3E}">
        <p14:creationId xmlns:p14="http://schemas.microsoft.com/office/powerpoint/2010/main" val="150777565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3000">
        <p15:prstTrans prst="peelOff"/>
      </p:transition>
    </mc:Choice>
    <mc:Fallback>
      <p:transition spd="slow" advClick="0" advTm="13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413096-3E86-0CF9-8C82-B0069755DB9E}"/>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668C0A2C-7052-BC69-BA33-6E1E9943E40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781708" y="279000"/>
            <a:ext cx="7200012" cy="6300000"/>
          </a:xfrm>
          <a:prstGeom prst="rect">
            <a:avLst/>
          </a:prstGeom>
        </p:spPr>
      </p:pic>
      <p:sp>
        <p:nvSpPr>
          <p:cNvPr id="4" name="ZoneTexte 3">
            <a:extLst>
              <a:ext uri="{FF2B5EF4-FFF2-40B4-BE49-F238E27FC236}">
                <a16:creationId xmlns:a16="http://schemas.microsoft.com/office/drawing/2014/main" id="{CDD28F69-D935-358B-D9A3-7511E22DC6C6}"/>
              </a:ext>
            </a:extLst>
          </p:cNvPr>
          <p:cNvSpPr txBox="1"/>
          <p:nvPr/>
        </p:nvSpPr>
        <p:spPr>
          <a:xfrm>
            <a:off x="501087" y="2245660"/>
            <a:ext cx="2280621" cy="1815882"/>
          </a:xfrm>
          <a:prstGeom prst="rect">
            <a:avLst/>
          </a:prstGeom>
          <a:noFill/>
        </p:spPr>
        <p:txBody>
          <a:bodyPr wrap="square" rtlCol="0">
            <a:spAutoFit/>
          </a:bodyPr>
          <a:lstStyle/>
          <a:p>
            <a:r>
              <a:rPr lang="fr-FR" sz="2800" b="1">
                <a:solidFill>
                  <a:schemeClr val="bg1"/>
                </a:solidFill>
              </a:rPr>
              <a:t>Animation d'une marée atmosphérique exagérée.</a:t>
            </a:r>
            <a:endParaRPr lang="fr-FR" sz="2800" b="1" dirty="0">
              <a:solidFill>
                <a:schemeClr val="bg1"/>
              </a:solidFill>
            </a:endParaRPr>
          </a:p>
        </p:txBody>
      </p:sp>
    </p:spTree>
    <p:extLst>
      <p:ext uri="{BB962C8B-B14F-4D97-AF65-F5344CB8AC3E}">
        <p14:creationId xmlns:p14="http://schemas.microsoft.com/office/powerpoint/2010/main" val="15826430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3000">
        <p15:prstTrans prst="peelOff"/>
      </p:transition>
    </mc:Choice>
    <mc:Fallback>
      <p:transition spd="slow" advClick="0" advTm="13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EED3CC-98F2-8358-FC65-437ECC65CFC5}"/>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03BECFFC-32DB-8E39-D573-9C2E8CD8ADC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4909" y="279000"/>
            <a:ext cx="8910494" cy="630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ZoneTexte 4">
            <a:extLst>
              <a:ext uri="{FF2B5EF4-FFF2-40B4-BE49-F238E27FC236}">
                <a16:creationId xmlns:a16="http://schemas.microsoft.com/office/drawing/2014/main" id="{79DE8A26-9915-79E2-7D95-31C466E5A791}"/>
              </a:ext>
            </a:extLst>
          </p:cNvPr>
          <p:cNvSpPr txBox="1"/>
          <p:nvPr/>
        </p:nvSpPr>
        <p:spPr>
          <a:xfrm>
            <a:off x="9416527" y="999763"/>
            <a:ext cx="2725271" cy="5324535"/>
          </a:xfrm>
          <a:prstGeom prst="rect">
            <a:avLst/>
          </a:prstGeom>
          <a:noFill/>
        </p:spPr>
        <p:txBody>
          <a:bodyPr wrap="square" rtlCol="0">
            <a:spAutoFit/>
          </a:bodyPr>
          <a:lstStyle/>
          <a:p>
            <a:r>
              <a:rPr lang="fr-FR" sz="2000" b="1">
                <a:solidFill>
                  <a:schemeClr val="bg1"/>
                </a:solidFill>
              </a:rPr>
              <a:t>Des astronomes profitent du coucher de soleil à Paranal, sur la plateforme du Très Grand Télescope de l'ESO, juste avant le début de leurs observations nocturnes. Le dôme d'un des télescopes auxiliaires du VLT est visible au premier plan. Le croissant de Lune et, à sa gauche, la planète Vénus, composent un magnifique paysage.</a:t>
            </a:r>
            <a:endParaRPr lang="fr-FR" sz="2000" b="1" dirty="0">
              <a:solidFill>
                <a:schemeClr val="bg1"/>
              </a:solidFill>
            </a:endParaRPr>
          </a:p>
        </p:txBody>
      </p:sp>
    </p:spTree>
    <p:extLst>
      <p:ext uri="{BB962C8B-B14F-4D97-AF65-F5344CB8AC3E}">
        <p14:creationId xmlns:p14="http://schemas.microsoft.com/office/powerpoint/2010/main" val="200355177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3000">
        <p15:prstTrans prst="peelOff"/>
      </p:transition>
    </mc:Choice>
    <mc:Fallback>
      <p:transition spd="slow" advClick="0" advTm="13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C22DB1-224E-A178-DC96-689936ABC6B5}"/>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B5B4E5F2-60BE-4B33-9CC9-42167CC7A74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03300" y="278999"/>
            <a:ext cx="6293446" cy="6300000"/>
          </a:xfrm>
          <a:prstGeom prst="rect">
            <a:avLst/>
          </a:prstGeom>
        </p:spPr>
      </p:pic>
      <p:sp>
        <p:nvSpPr>
          <p:cNvPr id="4" name="ZoneTexte 3">
            <a:extLst>
              <a:ext uri="{FF2B5EF4-FFF2-40B4-BE49-F238E27FC236}">
                <a16:creationId xmlns:a16="http://schemas.microsoft.com/office/drawing/2014/main" id="{C5A2967C-5CF2-F2FD-0DA2-B9CDE8C3CBCF}"/>
              </a:ext>
            </a:extLst>
          </p:cNvPr>
          <p:cNvSpPr txBox="1"/>
          <p:nvPr/>
        </p:nvSpPr>
        <p:spPr>
          <a:xfrm>
            <a:off x="411460" y="1075423"/>
            <a:ext cx="3095533" cy="3785652"/>
          </a:xfrm>
          <a:prstGeom prst="rect">
            <a:avLst/>
          </a:prstGeom>
          <a:noFill/>
        </p:spPr>
        <p:txBody>
          <a:bodyPr wrap="square" rtlCol="0">
            <a:spAutoFit/>
          </a:bodyPr>
          <a:lstStyle/>
          <a:p>
            <a:r>
              <a:rPr lang="fr-FR" sz="2400" b="1" dirty="0">
                <a:solidFill>
                  <a:schemeClr val="bg1"/>
                </a:solidFill>
              </a:rPr>
              <a:t>La super lune du 14 novembre 2016 se trouvait à 356 511 km du centre de la Terre[1], l'occurrence la plus proche depuis 1948. Elle ne sera pas encore plus proche avant 2034.</a:t>
            </a:r>
          </a:p>
        </p:txBody>
      </p:sp>
    </p:spTree>
    <p:extLst>
      <p:ext uri="{BB962C8B-B14F-4D97-AF65-F5344CB8AC3E}">
        <p14:creationId xmlns:p14="http://schemas.microsoft.com/office/powerpoint/2010/main" val="20280842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3000">
        <p15:prstTrans prst="peelOff"/>
      </p:transition>
    </mc:Choice>
    <mc:Fallback>
      <p:transition spd="slow" advClick="0" advTm="13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1FEEC4-65BF-8DAF-17C2-E19F0D59DD3B}"/>
            </a:ext>
          </a:extLst>
        </p:cNvPr>
        <p:cNvGrpSpPr/>
        <p:nvPr/>
      </p:nvGrpSpPr>
      <p:grpSpPr>
        <a:xfrm>
          <a:off x="0" y="0"/>
          <a:ext cx="0" cy="0"/>
          <a:chOff x="0" y="0"/>
          <a:chExt cx="0" cy="0"/>
        </a:xfrm>
      </p:grpSpPr>
      <p:pic>
        <p:nvPicPr>
          <p:cNvPr id="5" name="Image 4">
            <a:extLst>
              <a:ext uri="{FF2B5EF4-FFF2-40B4-BE49-F238E27FC236}">
                <a16:creationId xmlns:a16="http://schemas.microsoft.com/office/drawing/2014/main" id="{9676B70C-E10E-8BD3-64B6-C7513BFA9F2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8993" y="279000"/>
            <a:ext cx="8400000" cy="6300000"/>
          </a:xfrm>
          <a:prstGeom prst="rect">
            <a:avLst/>
          </a:prstGeom>
        </p:spPr>
      </p:pic>
      <p:sp>
        <p:nvSpPr>
          <p:cNvPr id="6" name="ZoneTexte 5">
            <a:extLst>
              <a:ext uri="{FF2B5EF4-FFF2-40B4-BE49-F238E27FC236}">
                <a16:creationId xmlns:a16="http://schemas.microsoft.com/office/drawing/2014/main" id="{A698E006-B21A-9D2D-9DD2-E5FD02413243}"/>
              </a:ext>
            </a:extLst>
          </p:cNvPr>
          <p:cNvSpPr txBox="1"/>
          <p:nvPr/>
        </p:nvSpPr>
        <p:spPr>
          <a:xfrm>
            <a:off x="8858993" y="2643693"/>
            <a:ext cx="3221845" cy="954107"/>
          </a:xfrm>
          <a:prstGeom prst="rect">
            <a:avLst/>
          </a:prstGeom>
          <a:noFill/>
        </p:spPr>
        <p:txBody>
          <a:bodyPr wrap="square" rtlCol="0">
            <a:spAutoFit/>
          </a:bodyPr>
          <a:lstStyle/>
          <a:p>
            <a:r>
              <a:rPr lang="fr-FR" sz="2800" b="1">
                <a:solidFill>
                  <a:schemeClr val="bg1"/>
                </a:solidFill>
              </a:rPr>
              <a:t>Lune-croissante-decroissante</a:t>
            </a:r>
            <a:endParaRPr lang="fr-FR" sz="2800" b="1" dirty="0">
              <a:solidFill>
                <a:schemeClr val="bg1"/>
              </a:solidFill>
            </a:endParaRPr>
          </a:p>
        </p:txBody>
      </p:sp>
    </p:spTree>
    <p:extLst>
      <p:ext uri="{BB962C8B-B14F-4D97-AF65-F5344CB8AC3E}">
        <p14:creationId xmlns:p14="http://schemas.microsoft.com/office/powerpoint/2010/main" val="41986152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3000">
        <p15:prstTrans prst="peelOff"/>
      </p:transition>
    </mc:Choice>
    <mc:Fallback>
      <p:transition spd="slow" advClick="0" advTm="13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2D1F80-0D36-CE09-86AA-DC62F7553A56}"/>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77E64C40-D01F-051A-9D51-3F5156EC2EF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95683" y="245118"/>
            <a:ext cx="11392234" cy="6192000"/>
          </a:xfrm>
          <a:prstGeom prst="rect">
            <a:avLst/>
          </a:prstGeom>
        </p:spPr>
      </p:pic>
      <p:sp>
        <p:nvSpPr>
          <p:cNvPr id="4" name="ZoneTexte 3">
            <a:extLst>
              <a:ext uri="{FF2B5EF4-FFF2-40B4-BE49-F238E27FC236}">
                <a16:creationId xmlns:a16="http://schemas.microsoft.com/office/drawing/2014/main" id="{A3894AED-B811-3F65-AE6A-E4A246D4D163}"/>
              </a:ext>
            </a:extLst>
          </p:cNvPr>
          <p:cNvSpPr txBox="1"/>
          <p:nvPr/>
        </p:nvSpPr>
        <p:spPr>
          <a:xfrm>
            <a:off x="295683" y="4128794"/>
            <a:ext cx="4991549" cy="2308324"/>
          </a:xfrm>
          <a:prstGeom prst="rect">
            <a:avLst/>
          </a:prstGeom>
          <a:noFill/>
        </p:spPr>
        <p:txBody>
          <a:bodyPr wrap="square" rtlCol="0">
            <a:spAutoFit/>
          </a:bodyPr>
          <a:lstStyle/>
          <a:p>
            <a:r>
              <a:rPr lang="fr-FR" sz="2400" b="1" dirty="0">
                <a:solidFill>
                  <a:schemeClr val="bg1"/>
                </a:solidFill>
              </a:rPr>
              <a:t>Lorsque la Lune se trouve entre la Terre et le Soleil, elle n’est pas visible dans le ciel nocturne. C’est ce qu’on appelle la nouvelle lune (2), qui est symboliquement représentée par un disque noir.</a:t>
            </a:r>
          </a:p>
        </p:txBody>
      </p:sp>
    </p:spTree>
    <p:extLst>
      <p:ext uri="{BB962C8B-B14F-4D97-AF65-F5344CB8AC3E}">
        <p14:creationId xmlns:p14="http://schemas.microsoft.com/office/powerpoint/2010/main" val="366015748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3000">
        <p15:prstTrans prst="peelOff"/>
      </p:transition>
    </mc:Choice>
    <mc:Fallback>
      <p:transition spd="slow" advClick="0" advTm="13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FC8E69-A107-4AB6-3EC9-E62C28451EFE}"/>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18E94E36-C141-ECBA-F87B-1CA89ACD26A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42042" y="279000"/>
            <a:ext cx="8400000" cy="6300000"/>
          </a:xfrm>
          <a:prstGeom prst="rect">
            <a:avLst/>
          </a:prstGeom>
        </p:spPr>
      </p:pic>
      <p:sp>
        <p:nvSpPr>
          <p:cNvPr id="4" name="ZoneTexte 3">
            <a:extLst>
              <a:ext uri="{FF2B5EF4-FFF2-40B4-BE49-F238E27FC236}">
                <a16:creationId xmlns:a16="http://schemas.microsoft.com/office/drawing/2014/main" id="{80E8B122-673C-6E25-A9A1-CD2E7DF0EF88}"/>
              </a:ext>
            </a:extLst>
          </p:cNvPr>
          <p:cNvSpPr txBox="1"/>
          <p:nvPr/>
        </p:nvSpPr>
        <p:spPr>
          <a:xfrm>
            <a:off x="60960" y="2840019"/>
            <a:ext cx="3281082" cy="1384995"/>
          </a:xfrm>
          <a:prstGeom prst="rect">
            <a:avLst/>
          </a:prstGeom>
          <a:noFill/>
        </p:spPr>
        <p:txBody>
          <a:bodyPr wrap="square" rtlCol="0">
            <a:spAutoFit/>
          </a:bodyPr>
          <a:lstStyle/>
          <a:p>
            <a:r>
              <a:rPr lang="fr-FR" sz="2800" b="1">
                <a:solidFill>
                  <a:schemeClr val="bg1"/>
                </a:solidFill>
              </a:rPr>
              <a:t>LUNE CROISSANTE ET LUNE DÉCROISSANTE</a:t>
            </a:r>
            <a:endParaRPr lang="fr-FR" sz="2800" b="1" dirty="0">
              <a:solidFill>
                <a:schemeClr val="bg1"/>
              </a:solidFill>
            </a:endParaRPr>
          </a:p>
        </p:txBody>
      </p:sp>
    </p:spTree>
    <p:extLst>
      <p:ext uri="{BB962C8B-B14F-4D97-AF65-F5344CB8AC3E}">
        <p14:creationId xmlns:p14="http://schemas.microsoft.com/office/powerpoint/2010/main" val="214546472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3000">
        <p15:prstTrans prst="peelOff"/>
      </p:transition>
    </mc:Choice>
    <mc:Fallback>
      <p:transition spd="slow" advClick="0" advTm="13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1EF086-1455-4288-490C-C872B13D28C9}"/>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1B41F202-0798-29CF-8C7C-D09AE35EFDF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553244" y="-117659"/>
            <a:ext cx="3714750" cy="4191000"/>
          </a:xfrm>
          <a:prstGeom prst="rect">
            <a:avLst/>
          </a:prstGeom>
        </p:spPr>
      </p:pic>
      <p:pic>
        <p:nvPicPr>
          <p:cNvPr id="5" name="Image 4">
            <a:extLst>
              <a:ext uri="{FF2B5EF4-FFF2-40B4-BE49-F238E27FC236}">
                <a16:creationId xmlns:a16="http://schemas.microsoft.com/office/drawing/2014/main" id="{33C54B9A-8EC5-380E-FE61-FD126AB17731}"/>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2773456"/>
            <a:ext cx="3810000" cy="4000500"/>
          </a:xfrm>
          <a:prstGeom prst="rect">
            <a:avLst/>
          </a:prstGeom>
        </p:spPr>
      </p:pic>
      <p:sp>
        <p:nvSpPr>
          <p:cNvPr id="6" name="ZoneTexte 5">
            <a:extLst>
              <a:ext uri="{FF2B5EF4-FFF2-40B4-BE49-F238E27FC236}">
                <a16:creationId xmlns:a16="http://schemas.microsoft.com/office/drawing/2014/main" id="{CACD2624-38F1-DDFC-F4A1-FB0900B1145F}"/>
              </a:ext>
            </a:extLst>
          </p:cNvPr>
          <p:cNvSpPr txBox="1"/>
          <p:nvPr/>
        </p:nvSpPr>
        <p:spPr>
          <a:xfrm>
            <a:off x="3281979" y="247425"/>
            <a:ext cx="6873240" cy="523220"/>
          </a:xfrm>
          <a:prstGeom prst="rect">
            <a:avLst/>
          </a:prstGeom>
          <a:noFill/>
        </p:spPr>
        <p:txBody>
          <a:bodyPr wrap="square" rtlCol="0">
            <a:spAutoFit/>
          </a:bodyPr>
          <a:lstStyle/>
          <a:p>
            <a:r>
              <a:rPr lang="fr-FR" sz="2800" b="1" dirty="0">
                <a:solidFill>
                  <a:schemeClr val="bg1"/>
                </a:solidFill>
              </a:rPr>
              <a:t>Lorient Vous A Présenté La Lune</a:t>
            </a:r>
          </a:p>
        </p:txBody>
      </p:sp>
      <p:sp>
        <p:nvSpPr>
          <p:cNvPr id="7" name="ZoneTexte 6">
            <a:extLst>
              <a:ext uri="{FF2B5EF4-FFF2-40B4-BE49-F238E27FC236}">
                <a16:creationId xmlns:a16="http://schemas.microsoft.com/office/drawing/2014/main" id="{100A0BE2-9166-1405-49B7-E5977F2AB201}"/>
              </a:ext>
            </a:extLst>
          </p:cNvPr>
          <p:cNvSpPr txBox="1"/>
          <p:nvPr/>
        </p:nvSpPr>
        <p:spPr>
          <a:xfrm>
            <a:off x="3810000" y="2279325"/>
            <a:ext cx="5981252" cy="523220"/>
          </a:xfrm>
          <a:prstGeom prst="rect">
            <a:avLst/>
          </a:prstGeom>
          <a:noFill/>
        </p:spPr>
        <p:txBody>
          <a:bodyPr wrap="square" rtlCol="0">
            <a:spAutoFit/>
          </a:bodyPr>
          <a:lstStyle/>
          <a:p>
            <a:r>
              <a:rPr lang="fr-FR" sz="2800" b="1" dirty="0">
                <a:solidFill>
                  <a:schemeClr val="bg1"/>
                </a:solidFill>
              </a:rPr>
              <a:t>Les Images Et Le Son Du Net</a:t>
            </a:r>
          </a:p>
        </p:txBody>
      </p:sp>
      <p:sp>
        <p:nvSpPr>
          <p:cNvPr id="8" name="ZoneTexte 7">
            <a:extLst>
              <a:ext uri="{FF2B5EF4-FFF2-40B4-BE49-F238E27FC236}">
                <a16:creationId xmlns:a16="http://schemas.microsoft.com/office/drawing/2014/main" id="{8F192F93-B551-2F3A-BC76-65B45B209226}"/>
              </a:ext>
            </a:extLst>
          </p:cNvPr>
          <p:cNvSpPr txBox="1"/>
          <p:nvPr/>
        </p:nvSpPr>
        <p:spPr>
          <a:xfrm>
            <a:off x="4558459" y="4834445"/>
            <a:ext cx="6831106" cy="523220"/>
          </a:xfrm>
          <a:prstGeom prst="rect">
            <a:avLst/>
          </a:prstGeom>
          <a:noFill/>
        </p:spPr>
        <p:txBody>
          <a:bodyPr wrap="square" rtlCol="0">
            <a:spAutoFit/>
          </a:bodyPr>
          <a:lstStyle/>
          <a:p>
            <a:r>
              <a:rPr lang="fr-FR" sz="2800" b="1" dirty="0">
                <a:solidFill>
                  <a:schemeClr val="bg1"/>
                </a:solidFill>
              </a:rPr>
              <a:t>Réaliser Par Daniel</a:t>
            </a:r>
          </a:p>
        </p:txBody>
      </p:sp>
    </p:spTree>
    <p:extLst>
      <p:ext uri="{BB962C8B-B14F-4D97-AF65-F5344CB8AC3E}">
        <p14:creationId xmlns:p14="http://schemas.microsoft.com/office/powerpoint/2010/main" val="197710371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250" advClick="0" advTm="13000">
        <p15:prstTrans prst="peelOff"/>
      </p:transition>
    </mc:Choice>
    <mc:Fallback>
      <p:transition spd="slow" advClick="0" advTm="13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86</TotalTime>
  <Words>665</Words>
  <Application>Microsoft Office PowerPoint</Application>
  <PresentationFormat>Grand écran</PresentationFormat>
  <Paragraphs>37</Paragraphs>
  <Slides>31</Slides>
  <Notes>2</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31</vt:i4>
      </vt:variant>
    </vt:vector>
  </HeadingPairs>
  <TitlesOfParts>
    <vt:vector size="35"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2</cp:revision>
  <dcterms:created xsi:type="dcterms:W3CDTF">2026-04-20T03:27:49Z</dcterms:created>
  <dcterms:modified xsi:type="dcterms:W3CDTF">2026-04-20T05:00:25Z</dcterms:modified>
</cp:coreProperties>
</file>