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56" r:id="rId3"/>
    <p:sldId id="257" r:id="rId4"/>
    <p:sldId id="258" r:id="rId5"/>
    <p:sldId id="259" r:id="rId6"/>
    <p:sldId id="260"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 id="278" r:id="rId24"/>
    <p:sldId id="276"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7" autoAdjust="0"/>
    <p:restoredTop sz="94660"/>
  </p:normalViewPr>
  <p:slideViewPr>
    <p:cSldViewPr snapToGrid="0">
      <p:cViewPr varScale="1">
        <p:scale>
          <a:sx n="82" d="100"/>
          <a:sy n="82" d="100"/>
        </p:scale>
        <p:origin x="41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6D0D45-A050-5D16-AD79-44B69F33AA8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29B119D-A2E6-516F-E381-26C88D1D27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C73C742-59B9-CA07-64C5-9B188C7879D7}"/>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FC3DC0ED-CE3A-F695-0175-2FC7FA7E92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7C29EA7-1172-AE87-5CD0-97816AE77728}"/>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2778834899"/>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2F305A-95BC-28BB-F1DC-226B63DBFD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B2ADF5C-F51C-10BB-76DD-6D1A5642661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B32D53D-B906-359E-7DB5-6BF1240610E8}"/>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304E1C94-5393-8EE1-286D-5C668E42E76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4B3F47C-45CE-C945-761A-D18A4D9C18A5}"/>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3137562230"/>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6216C7-A0CF-584A-3CFA-0A98B383083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7DA48E9-7AF3-DB65-045B-EDC0053910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BAC3624-6F14-AD64-A539-2E106DDD8C45}"/>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EE68E766-31BC-78B2-669A-AD5388AE923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8DED31-75A1-320F-1B39-EBA35A187D3B}"/>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337054780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1ACDCD-DCC0-375C-4CCB-87BFE6B9CC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9297E54-E6DA-F9AE-7D1D-BA265166192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095AE9F-9A2D-7D2E-BD19-745BB838230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7E02B91-D48A-4D80-51CC-35EDA9A58AB1}"/>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1E0AA7FC-9D48-CE1F-1586-358A185EA6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0F04C2-B8DA-438C-5300-D85FE8A27437}"/>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1248481779"/>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A81039-3FDE-3616-A8BC-53F42C7C888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4BC9F3-EA05-EF72-4DB4-C610CF203F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A1262BB-5B16-06A4-F8DC-D43538DA62A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EA0BC1E-4C00-FA84-1E0E-6B50E72669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DD3C59-18DB-2409-66A1-0B52B21BFB8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08A293E-2F50-877F-7A4A-18F271D61F4D}"/>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8" name="Espace réservé du pied de page 7">
            <a:extLst>
              <a:ext uri="{FF2B5EF4-FFF2-40B4-BE49-F238E27FC236}">
                <a16:creationId xmlns:a16="http://schemas.microsoft.com/office/drawing/2014/main" id="{D2AE0C09-BAAE-ACF0-D800-09FE7AD3F3B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3EDAF80-53B5-D0B4-6999-23698F72556D}"/>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1562982591"/>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D9CA45-3C7C-99B2-5BBC-D49D55E26F2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F7253F6-096A-4AE0-6019-680EFDEF3C17}"/>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4" name="Espace réservé du pied de page 3">
            <a:extLst>
              <a:ext uri="{FF2B5EF4-FFF2-40B4-BE49-F238E27FC236}">
                <a16:creationId xmlns:a16="http://schemas.microsoft.com/office/drawing/2014/main" id="{C707AC16-C7AF-DFC6-4171-FBE73762C67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62ECB0A-3BC3-6AFC-4EB8-15036FDFE27A}"/>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3431042443"/>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82FDDAF-EDE8-2F1D-5CBC-CD2180E94CE6}"/>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3" name="Espace réservé du pied de page 2">
            <a:extLst>
              <a:ext uri="{FF2B5EF4-FFF2-40B4-BE49-F238E27FC236}">
                <a16:creationId xmlns:a16="http://schemas.microsoft.com/office/drawing/2014/main" id="{2C78F7FB-6067-D2F4-A994-71B4B53D718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BA2F26A-91FF-2F19-421D-429416EC5649}"/>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179571618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DAE08A-8122-6922-F700-3CB484F34C7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FCE645D-817B-502A-CCFD-121C793B28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9570AEB-E8EC-8282-A558-33474089AB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C1D9065-D4C3-274E-C33C-A6733B4A5B94}"/>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B2F623BC-845E-A1DC-621E-86C961BE92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9BDE037-E444-FE78-E8F3-0D54A9994CA8}"/>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2662598780"/>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5F7771-4AF4-C188-DAF3-5515FEB4E08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37FB976-F0DA-EAA8-60EC-9E29EA8B8B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B0A059A-CD06-5784-B33C-5DE2FEC214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3C8E732-FA29-42F7-3F3A-DDE646856DD4}"/>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6" name="Espace réservé du pied de page 5">
            <a:extLst>
              <a:ext uri="{FF2B5EF4-FFF2-40B4-BE49-F238E27FC236}">
                <a16:creationId xmlns:a16="http://schemas.microsoft.com/office/drawing/2014/main" id="{AE703D1A-2A52-0E23-5BF6-65CC974475E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1D0367-B535-863A-8A85-00BA55C34363}"/>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319708676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1CFAB2-C95D-0227-50B7-61A72A65707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CF0A0-26B4-7688-B0FA-790679208AB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33270CA-81D9-EAB7-10AF-51FC65F16250}"/>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C0D1DB14-C92D-48D7-A299-4D0B6D40AA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93498E9-A405-2FEC-CC21-4C06919C33B1}"/>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770749537"/>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114A260-31B9-A1EA-1662-1DD51C1DA5D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40A95DF-C09E-AD99-FB98-3F72688C98F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8888FC-B3C6-5250-8C87-C9CFF3CA6968}"/>
              </a:ext>
            </a:extLst>
          </p:cNvPr>
          <p:cNvSpPr>
            <a:spLocks noGrp="1"/>
          </p:cNvSpPr>
          <p:nvPr>
            <p:ph type="dt" sz="half" idx="10"/>
          </p:nvPr>
        </p:nvSpPr>
        <p:spPr/>
        <p:txBody>
          <a:body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6CF0FB6B-2E6A-CC1E-68F8-09EAFD8DE4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902E009-FFA9-793F-49CF-BE2F3C45B6A4}"/>
              </a:ext>
            </a:extLst>
          </p:cNvPr>
          <p:cNvSpPr>
            <a:spLocks noGrp="1"/>
          </p:cNvSpPr>
          <p:nvPr>
            <p:ph type="sldNum" sz="quarter" idx="12"/>
          </p:nvPr>
        </p:nvSpPr>
        <p:spPr/>
        <p:txBody>
          <a:bodyPr/>
          <a:lstStyle/>
          <a:p>
            <a:fld id="{761D55A3-F462-49DB-83D0-50AF1BD0FAF5}" type="slidenum">
              <a:rPr lang="fr-FR" smtClean="0"/>
              <a:t>‹N°›</a:t>
            </a:fld>
            <a:endParaRPr lang="fr-FR"/>
          </a:p>
        </p:txBody>
      </p:sp>
    </p:spTree>
    <p:extLst>
      <p:ext uri="{BB962C8B-B14F-4D97-AF65-F5344CB8AC3E}">
        <p14:creationId xmlns:p14="http://schemas.microsoft.com/office/powerpoint/2010/main" val="1290732109"/>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5FA5FC9-8390-9486-034E-B3EE765433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DBA18C6-D285-B8E2-D5A6-278A33B45F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3D88229-AA95-CD34-81D9-7682B836F8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F03C8DB-5A5A-41D5-892A-8FB9B2962310}" type="datetimeFigureOut">
              <a:rPr lang="fr-FR" smtClean="0"/>
              <a:t>19/04/2026</a:t>
            </a:fld>
            <a:endParaRPr lang="fr-FR"/>
          </a:p>
        </p:txBody>
      </p:sp>
      <p:sp>
        <p:nvSpPr>
          <p:cNvPr id="5" name="Espace réservé du pied de page 4">
            <a:extLst>
              <a:ext uri="{FF2B5EF4-FFF2-40B4-BE49-F238E27FC236}">
                <a16:creationId xmlns:a16="http://schemas.microsoft.com/office/drawing/2014/main" id="{EF5EB0F7-D2AF-B62B-C0AF-4D85E081F3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E49108-ECCC-4887-EE89-6638E63BBA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61D55A3-F462-49DB-83D0-50AF1BD0FAF5}" type="slidenum">
              <a:rPr lang="fr-FR" smtClean="0"/>
              <a:t>‹N°›</a:t>
            </a:fld>
            <a:endParaRPr lang="fr-FR"/>
          </a:p>
        </p:txBody>
      </p:sp>
    </p:spTree>
    <p:extLst>
      <p:ext uri="{BB962C8B-B14F-4D97-AF65-F5344CB8AC3E}">
        <p14:creationId xmlns:p14="http://schemas.microsoft.com/office/powerpoint/2010/main" val="1164927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AB6E9-3DFF-DD20-2BED-B19E3AEF93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FCC4F9C-316B-22D0-C60B-FCDAAFB67F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29933" y="279000"/>
            <a:ext cx="4736102" cy="6300000"/>
          </a:xfrm>
          <a:prstGeom prst="rect">
            <a:avLst/>
          </a:prstGeom>
        </p:spPr>
      </p:pic>
      <p:sp>
        <p:nvSpPr>
          <p:cNvPr id="4" name="ZoneTexte 3">
            <a:extLst>
              <a:ext uri="{FF2B5EF4-FFF2-40B4-BE49-F238E27FC236}">
                <a16:creationId xmlns:a16="http://schemas.microsoft.com/office/drawing/2014/main" id="{59381E05-C657-BB02-F3E0-1847735E37F5}"/>
              </a:ext>
            </a:extLst>
          </p:cNvPr>
          <p:cNvSpPr txBox="1"/>
          <p:nvPr/>
        </p:nvSpPr>
        <p:spPr>
          <a:xfrm>
            <a:off x="8487508" y="2661138"/>
            <a:ext cx="3446584" cy="954107"/>
          </a:xfrm>
          <a:prstGeom prst="rect">
            <a:avLst/>
          </a:prstGeom>
          <a:noFill/>
        </p:spPr>
        <p:txBody>
          <a:bodyPr wrap="square" rtlCol="0">
            <a:spAutoFit/>
          </a:bodyPr>
          <a:lstStyle/>
          <a:p>
            <a:r>
              <a:rPr lang="fr-FR" sz="2800" b="1">
                <a:solidFill>
                  <a:srgbClr val="FFFF00"/>
                </a:solidFill>
              </a:rPr>
              <a:t> Édouard Manet, en buste, de face </a:t>
            </a:r>
            <a:endParaRPr lang="fr-FR" sz="2800" b="1" dirty="0">
              <a:solidFill>
                <a:srgbClr val="FFFF00"/>
              </a:solidFill>
            </a:endParaRPr>
          </a:p>
        </p:txBody>
      </p:sp>
      <p:sp>
        <p:nvSpPr>
          <p:cNvPr id="5" name="ZoneTexte 4">
            <a:extLst>
              <a:ext uri="{FF2B5EF4-FFF2-40B4-BE49-F238E27FC236}">
                <a16:creationId xmlns:a16="http://schemas.microsoft.com/office/drawing/2014/main" id="{DBC0CD68-6F2E-8181-D2C4-F6B9444B77C8}"/>
              </a:ext>
            </a:extLst>
          </p:cNvPr>
          <p:cNvSpPr txBox="1"/>
          <p:nvPr/>
        </p:nvSpPr>
        <p:spPr>
          <a:xfrm>
            <a:off x="3727949" y="6023136"/>
            <a:ext cx="4736102" cy="523220"/>
          </a:xfrm>
          <a:prstGeom prst="rect">
            <a:avLst/>
          </a:prstGeom>
          <a:noFill/>
        </p:spPr>
        <p:txBody>
          <a:bodyPr wrap="square" rtlCol="0">
            <a:spAutoFit/>
          </a:bodyPr>
          <a:lstStyle/>
          <a:p>
            <a:r>
              <a:rPr lang="fr-FR" sz="2800" b="1" dirty="0">
                <a:solidFill>
                  <a:srgbClr val="FFFF00"/>
                </a:solidFill>
              </a:rPr>
              <a:t> Édouard Manet, en buste, </a:t>
            </a:r>
          </a:p>
        </p:txBody>
      </p:sp>
    </p:spTree>
    <p:extLst>
      <p:ext uri="{BB962C8B-B14F-4D97-AF65-F5344CB8AC3E}">
        <p14:creationId xmlns:p14="http://schemas.microsoft.com/office/powerpoint/2010/main" val="277350282"/>
      </p:ext>
    </p:extLst>
  </p:cSld>
  <p:clrMapOvr>
    <a:masterClrMapping/>
  </p:clrMapOvr>
  <mc:AlternateContent xmlns:mc="http://schemas.openxmlformats.org/markup-compatibility/2006" xmlns:p14="http://schemas.microsoft.com/office/powerpoint/2010/main">
    <mc:Choice Requires="p14">
      <p:transition spd="slow" p14:dur="5500" advClick="0" advTm="13000">
        <p14:shred/>
        <p:sndAc>
          <p:stSnd loop="1">
            <p:snd r:embed="rId2" name="LA ROSE L’éclosion sacrée de la douceur incarnée, La Reine silencieuse du cœur vivant.wav"/>
          </p:stSnd>
        </p:sndAc>
      </p:transition>
    </mc:Choice>
    <mc:Fallback xmlns="">
      <p:transition spd="slow" advClick="0" advTm="13000">
        <p:fade/>
        <p:sndAc>
          <p:stSnd loop="1">
            <p:snd r:embed="rId4" name="LA ROSE L’éclosion sacrée de la douceur incarnée, La Reine silencieuse du cœur vivan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71DA2E2-E1C5-AE58-2FA1-9344D4AB7385}"/>
              </a:ext>
            </a:extLst>
          </p:cNvPr>
          <p:cNvSpPr txBox="1"/>
          <p:nvPr/>
        </p:nvSpPr>
        <p:spPr>
          <a:xfrm>
            <a:off x="257908" y="0"/>
            <a:ext cx="11840307" cy="6863417"/>
          </a:xfrm>
          <a:prstGeom prst="rect">
            <a:avLst/>
          </a:prstGeom>
          <a:noFill/>
        </p:spPr>
        <p:txBody>
          <a:bodyPr wrap="square" rtlCol="0">
            <a:spAutoFit/>
          </a:bodyPr>
          <a:lstStyle/>
          <a:p>
            <a:r>
              <a:rPr lang="fr-FR" sz="4000" b="1" dirty="0">
                <a:solidFill>
                  <a:srgbClr val="FFFF00"/>
                </a:solidFill>
              </a:rPr>
              <a:t>Édouard Manet, né le 23 janvier 1832 à Paris et mort le 30 avril 1883 dans la même ville, est un peintre et graveur français majeur de la fin du XIXe siècle. Précurseur de la peinture moderne, qu'il affranchit de l'académisme[note 1], Édouard Manet est à tort considéré comme l'un des pères de l'impressionnisme[note 2] : il s'en distingue en effet par une facture soucieuse du réel qui n'utilise pas (ou peu) les nouvelles techniques de la couleur et le traitement particulier de la lumière. </a:t>
            </a:r>
          </a:p>
        </p:txBody>
      </p:sp>
    </p:spTree>
    <p:extLst>
      <p:ext uri="{BB962C8B-B14F-4D97-AF65-F5344CB8AC3E}">
        <p14:creationId xmlns:p14="http://schemas.microsoft.com/office/powerpoint/2010/main" val="157114372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882C5-792F-2327-E218-DF91AFC300B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55F87AB-539E-12B7-D126-004CD2209B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7697" y="279000"/>
            <a:ext cx="4725000" cy="6300000"/>
          </a:xfrm>
          <a:prstGeom prst="rect">
            <a:avLst/>
          </a:prstGeom>
        </p:spPr>
      </p:pic>
      <p:sp>
        <p:nvSpPr>
          <p:cNvPr id="4" name="ZoneTexte 3">
            <a:extLst>
              <a:ext uri="{FF2B5EF4-FFF2-40B4-BE49-F238E27FC236}">
                <a16:creationId xmlns:a16="http://schemas.microsoft.com/office/drawing/2014/main" id="{09727784-7596-0B40-2ABD-942AFA53CA6C}"/>
              </a:ext>
            </a:extLst>
          </p:cNvPr>
          <p:cNvSpPr txBox="1"/>
          <p:nvPr/>
        </p:nvSpPr>
        <p:spPr>
          <a:xfrm>
            <a:off x="257908" y="2016370"/>
            <a:ext cx="3165230" cy="2246769"/>
          </a:xfrm>
          <a:prstGeom prst="rect">
            <a:avLst/>
          </a:prstGeom>
          <a:noFill/>
        </p:spPr>
        <p:txBody>
          <a:bodyPr wrap="square" rtlCol="0">
            <a:spAutoFit/>
          </a:bodyPr>
          <a:lstStyle/>
          <a:p>
            <a:r>
              <a:rPr lang="fr-FR" sz="2800" b="1">
                <a:solidFill>
                  <a:srgbClr val="FFFF00"/>
                </a:solidFill>
              </a:rPr>
              <a:t>La tombe de Édouard Manet (1832 - 1883) au cimetière parisien de Passy.</a:t>
            </a:r>
            <a:endParaRPr lang="fr-FR" sz="2800" b="1" dirty="0">
              <a:solidFill>
                <a:srgbClr val="FFFF00"/>
              </a:solidFill>
            </a:endParaRPr>
          </a:p>
        </p:txBody>
      </p:sp>
    </p:spTree>
    <p:extLst>
      <p:ext uri="{BB962C8B-B14F-4D97-AF65-F5344CB8AC3E}">
        <p14:creationId xmlns:p14="http://schemas.microsoft.com/office/powerpoint/2010/main" val="2681727128"/>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A363E-AD4A-E75B-22C4-A9E5146F18F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2157599-006A-04D8-26EA-5A4CA54FFD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41286" y="261000"/>
            <a:ext cx="4709427" cy="6336000"/>
          </a:xfrm>
          <a:prstGeom prst="rect">
            <a:avLst/>
          </a:prstGeom>
        </p:spPr>
      </p:pic>
      <p:sp>
        <p:nvSpPr>
          <p:cNvPr id="4" name="ZoneTexte 3">
            <a:extLst>
              <a:ext uri="{FF2B5EF4-FFF2-40B4-BE49-F238E27FC236}">
                <a16:creationId xmlns:a16="http://schemas.microsoft.com/office/drawing/2014/main" id="{8888786F-AE60-5827-4D97-DB088696BE5C}"/>
              </a:ext>
            </a:extLst>
          </p:cNvPr>
          <p:cNvSpPr txBox="1"/>
          <p:nvPr/>
        </p:nvSpPr>
        <p:spPr>
          <a:xfrm>
            <a:off x="8552764" y="2090172"/>
            <a:ext cx="3376246" cy="2677656"/>
          </a:xfrm>
          <a:prstGeom prst="rect">
            <a:avLst/>
          </a:prstGeom>
          <a:noFill/>
        </p:spPr>
        <p:txBody>
          <a:bodyPr wrap="square" rtlCol="0">
            <a:spAutoFit/>
          </a:bodyPr>
          <a:lstStyle/>
          <a:p>
            <a:r>
              <a:rPr lang="fr-FR" sz="2800" b="1">
                <a:solidFill>
                  <a:srgbClr val="FFFF00"/>
                </a:solidFill>
              </a:rPr>
              <a:t>Portrait_of_M._and_Mme._Auguste_Manet_(1860)_-_Edouard_Manet_(Musée_d'Orsay,_Paris)</a:t>
            </a:r>
            <a:endParaRPr lang="fr-FR" sz="2800" b="1" dirty="0">
              <a:solidFill>
                <a:srgbClr val="FFFF00"/>
              </a:solidFill>
            </a:endParaRPr>
          </a:p>
        </p:txBody>
      </p:sp>
    </p:spTree>
    <p:extLst>
      <p:ext uri="{BB962C8B-B14F-4D97-AF65-F5344CB8AC3E}">
        <p14:creationId xmlns:p14="http://schemas.microsoft.com/office/powerpoint/2010/main" val="302894306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EAB1E-CFF4-6F1A-8218-8CA9717457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FBEF2FF-B700-15EF-AEF0-46EF32E78E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0980" y="279000"/>
            <a:ext cx="4850040" cy="6300000"/>
          </a:xfrm>
          <a:prstGeom prst="rect">
            <a:avLst/>
          </a:prstGeom>
        </p:spPr>
      </p:pic>
      <p:sp>
        <p:nvSpPr>
          <p:cNvPr id="4" name="ZoneTexte 3">
            <a:extLst>
              <a:ext uri="{FF2B5EF4-FFF2-40B4-BE49-F238E27FC236}">
                <a16:creationId xmlns:a16="http://schemas.microsoft.com/office/drawing/2014/main" id="{46C89E05-24A0-9EBE-95EA-A8950B9E9656}"/>
              </a:ext>
            </a:extLst>
          </p:cNvPr>
          <p:cNvSpPr txBox="1"/>
          <p:nvPr/>
        </p:nvSpPr>
        <p:spPr>
          <a:xfrm>
            <a:off x="4054529" y="5517738"/>
            <a:ext cx="4466491" cy="954107"/>
          </a:xfrm>
          <a:prstGeom prst="rect">
            <a:avLst/>
          </a:prstGeom>
          <a:noFill/>
        </p:spPr>
        <p:txBody>
          <a:bodyPr wrap="square" rtlCol="0">
            <a:spAutoFit/>
          </a:bodyPr>
          <a:lstStyle/>
          <a:p>
            <a:r>
              <a:rPr lang="fr-FR" sz="2800" b="1" dirty="0">
                <a:solidFill>
                  <a:srgbClr val="FFFF00"/>
                </a:solidFill>
              </a:rPr>
              <a:t>Plaque_Édouard_Manet,_5_rue_Bonaparte,_Paris_6</a:t>
            </a:r>
          </a:p>
        </p:txBody>
      </p:sp>
    </p:spTree>
    <p:extLst>
      <p:ext uri="{BB962C8B-B14F-4D97-AF65-F5344CB8AC3E}">
        <p14:creationId xmlns:p14="http://schemas.microsoft.com/office/powerpoint/2010/main" val="326796932"/>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D2CED-8008-25DB-A181-7BF99DFEFB0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1F13D38-A684-7770-4DED-148C6864B5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0084" y="279000"/>
            <a:ext cx="7698574" cy="6300000"/>
          </a:xfrm>
          <a:prstGeom prst="rect">
            <a:avLst/>
          </a:prstGeom>
        </p:spPr>
      </p:pic>
      <p:sp>
        <p:nvSpPr>
          <p:cNvPr id="4" name="ZoneTexte 3">
            <a:extLst>
              <a:ext uri="{FF2B5EF4-FFF2-40B4-BE49-F238E27FC236}">
                <a16:creationId xmlns:a16="http://schemas.microsoft.com/office/drawing/2014/main" id="{56670F6D-CC2F-06D1-5580-F78D40517032}"/>
              </a:ext>
            </a:extLst>
          </p:cNvPr>
          <p:cNvSpPr txBox="1"/>
          <p:nvPr/>
        </p:nvSpPr>
        <p:spPr>
          <a:xfrm>
            <a:off x="416946" y="1969477"/>
            <a:ext cx="3481754" cy="2677656"/>
          </a:xfrm>
          <a:prstGeom prst="rect">
            <a:avLst/>
          </a:prstGeom>
          <a:noFill/>
        </p:spPr>
        <p:txBody>
          <a:bodyPr wrap="square" rtlCol="0">
            <a:spAutoFit/>
          </a:bodyPr>
          <a:lstStyle/>
          <a:p>
            <a:r>
              <a:rPr lang="fr-FR" sz="2800" b="1">
                <a:solidFill>
                  <a:srgbClr val="FFFF00"/>
                </a:solidFill>
              </a:rPr>
              <a:t>Copie d'après La Barque de Dante de Delacroix, entre 1854 et 1858, musée des beaux-arts de Lyon.</a:t>
            </a:r>
            <a:endParaRPr lang="fr-FR" sz="2800" b="1" dirty="0">
              <a:solidFill>
                <a:srgbClr val="FFFF00"/>
              </a:solidFill>
            </a:endParaRPr>
          </a:p>
        </p:txBody>
      </p:sp>
    </p:spTree>
    <p:extLst>
      <p:ext uri="{BB962C8B-B14F-4D97-AF65-F5344CB8AC3E}">
        <p14:creationId xmlns:p14="http://schemas.microsoft.com/office/powerpoint/2010/main" val="304147149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EB809-E303-E5D0-7A26-B56C8213673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7572651-8D90-F60F-435F-F3BC832F0E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654" y="297000"/>
            <a:ext cx="5034691" cy="6264000"/>
          </a:xfrm>
          <a:prstGeom prst="rect">
            <a:avLst/>
          </a:prstGeom>
        </p:spPr>
      </p:pic>
      <p:sp>
        <p:nvSpPr>
          <p:cNvPr id="4" name="ZoneTexte 3">
            <a:extLst>
              <a:ext uri="{FF2B5EF4-FFF2-40B4-BE49-F238E27FC236}">
                <a16:creationId xmlns:a16="http://schemas.microsoft.com/office/drawing/2014/main" id="{8765F4CD-B120-DBE0-6C69-33220E408F4C}"/>
              </a:ext>
            </a:extLst>
          </p:cNvPr>
          <p:cNvSpPr txBox="1"/>
          <p:nvPr/>
        </p:nvSpPr>
        <p:spPr>
          <a:xfrm>
            <a:off x="8745415" y="1659285"/>
            <a:ext cx="2930770" cy="3539430"/>
          </a:xfrm>
          <a:prstGeom prst="rect">
            <a:avLst/>
          </a:prstGeom>
          <a:noFill/>
        </p:spPr>
        <p:txBody>
          <a:bodyPr wrap="square" rtlCol="0">
            <a:spAutoFit/>
          </a:bodyPr>
          <a:lstStyle/>
          <a:p>
            <a:r>
              <a:rPr lang="fr-FR" sz="2800" b="1">
                <a:solidFill>
                  <a:srgbClr val="FFFF00"/>
                </a:solidFill>
              </a:rPr>
              <a:t>Portrait du Tintoret par lui-même, d'après le tableau du Louvre, 1854 (61 × 51 cm), musée des beaux-arts de Dijon.</a:t>
            </a:r>
            <a:endParaRPr lang="fr-FR" sz="2800" b="1" dirty="0">
              <a:solidFill>
                <a:srgbClr val="FFFF00"/>
              </a:solidFill>
            </a:endParaRPr>
          </a:p>
        </p:txBody>
      </p:sp>
    </p:spTree>
    <p:extLst>
      <p:ext uri="{BB962C8B-B14F-4D97-AF65-F5344CB8AC3E}">
        <p14:creationId xmlns:p14="http://schemas.microsoft.com/office/powerpoint/2010/main" val="77225939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FC553-F682-3ADA-D700-DEFA9F49243A}"/>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ECD166CF-7063-0A85-F2D0-8567721AC9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31969" y="279000"/>
            <a:ext cx="8330578" cy="6300000"/>
          </a:xfrm>
          <a:prstGeom prst="rect">
            <a:avLst/>
          </a:prstGeom>
        </p:spPr>
      </p:pic>
      <p:sp>
        <p:nvSpPr>
          <p:cNvPr id="8" name="ZoneTexte 7">
            <a:extLst>
              <a:ext uri="{FF2B5EF4-FFF2-40B4-BE49-F238E27FC236}">
                <a16:creationId xmlns:a16="http://schemas.microsoft.com/office/drawing/2014/main" id="{C6ABF522-9416-9B63-6E9B-0D6822C21DFE}"/>
              </a:ext>
            </a:extLst>
          </p:cNvPr>
          <p:cNvSpPr txBox="1"/>
          <p:nvPr/>
        </p:nvSpPr>
        <p:spPr>
          <a:xfrm>
            <a:off x="386861" y="1887415"/>
            <a:ext cx="3036277" cy="2246769"/>
          </a:xfrm>
          <a:prstGeom prst="rect">
            <a:avLst/>
          </a:prstGeom>
          <a:noFill/>
        </p:spPr>
        <p:txBody>
          <a:bodyPr wrap="square" rtlCol="0">
            <a:spAutoFit/>
          </a:bodyPr>
          <a:lstStyle/>
          <a:p>
            <a:r>
              <a:rPr lang="en-US" sz="2800" b="1">
                <a:solidFill>
                  <a:srgbClr val="FFFF00"/>
                </a:solidFill>
              </a:rPr>
              <a:t>Le Vieux Musicien, 1862 National Gallery of Art Washington.</a:t>
            </a:r>
            <a:endParaRPr lang="fr-FR" sz="2800" b="1" dirty="0">
              <a:solidFill>
                <a:srgbClr val="FFFF00"/>
              </a:solidFill>
            </a:endParaRPr>
          </a:p>
        </p:txBody>
      </p:sp>
    </p:spTree>
    <p:extLst>
      <p:ext uri="{BB962C8B-B14F-4D97-AF65-F5344CB8AC3E}">
        <p14:creationId xmlns:p14="http://schemas.microsoft.com/office/powerpoint/2010/main" val="3039603611"/>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C65AF-3044-301B-7C27-9F0F45B3859F}"/>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851960DE-9DBC-B02B-0089-956599277F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8055" y="279000"/>
            <a:ext cx="4188370" cy="6300000"/>
          </a:xfrm>
          <a:prstGeom prst="rect">
            <a:avLst/>
          </a:prstGeom>
        </p:spPr>
      </p:pic>
      <p:sp>
        <p:nvSpPr>
          <p:cNvPr id="6" name="ZoneTexte 5">
            <a:extLst>
              <a:ext uri="{FF2B5EF4-FFF2-40B4-BE49-F238E27FC236}">
                <a16:creationId xmlns:a16="http://schemas.microsoft.com/office/drawing/2014/main" id="{1CB24DB4-2A20-3138-7DEA-701BE4249EEB}"/>
              </a:ext>
            </a:extLst>
          </p:cNvPr>
          <p:cNvSpPr txBox="1"/>
          <p:nvPr/>
        </p:nvSpPr>
        <p:spPr>
          <a:xfrm>
            <a:off x="8016425" y="1875692"/>
            <a:ext cx="3200400" cy="2677656"/>
          </a:xfrm>
          <a:prstGeom prst="rect">
            <a:avLst/>
          </a:prstGeom>
          <a:noFill/>
        </p:spPr>
        <p:txBody>
          <a:bodyPr wrap="square" rtlCol="0">
            <a:spAutoFit/>
          </a:bodyPr>
          <a:lstStyle/>
          <a:p>
            <a:r>
              <a:rPr lang="fr-FR" sz="2800" b="1">
                <a:solidFill>
                  <a:srgbClr val="FFFF00"/>
                </a:solidFill>
              </a:rPr>
              <a:t>Jeune Homme en costume de majo, 1863, 188 × 125 cm), NY, Metropolitan Museum of Art.</a:t>
            </a:r>
            <a:endParaRPr lang="fr-FR" sz="2800" b="1" dirty="0">
              <a:solidFill>
                <a:srgbClr val="FFFF00"/>
              </a:solidFill>
            </a:endParaRPr>
          </a:p>
        </p:txBody>
      </p:sp>
    </p:spTree>
    <p:extLst>
      <p:ext uri="{BB962C8B-B14F-4D97-AF65-F5344CB8AC3E}">
        <p14:creationId xmlns:p14="http://schemas.microsoft.com/office/powerpoint/2010/main" val="1842749289"/>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A53B7-F7CD-B573-5D28-ECBED87E44A6}"/>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216F1F23-F140-0D6F-2C95-D26FA65277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1950" y="297000"/>
            <a:ext cx="4830072" cy="6264000"/>
          </a:xfrm>
          <a:prstGeom prst="rect">
            <a:avLst/>
          </a:prstGeom>
        </p:spPr>
      </p:pic>
      <p:sp>
        <p:nvSpPr>
          <p:cNvPr id="6" name="ZoneTexte 5">
            <a:extLst>
              <a:ext uri="{FF2B5EF4-FFF2-40B4-BE49-F238E27FC236}">
                <a16:creationId xmlns:a16="http://schemas.microsoft.com/office/drawing/2014/main" id="{BEB2536E-D0F6-CCB7-20DD-366002016EB1}"/>
              </a:ext>
            </a:extLst>
          </p:cNvPr>
          <p:cNvSpPr txBox="1"/>
          <p:nvPr/>
        </p:nvSpPr>
        <p:spPr>
          <a:xfrm>
            <a:off x="633046" y="1500555"/>
            <a:ext cx="2532185" cy="3539430"/>
          </a:xfrm>
          <a:prstGeom prst="rect">
            <a:avLst/>
          </a:prstGeom>
          <a:noFill/>
        </p:spPr>
        <p:txBody>
          <a:bodyPr wrap="square" rtlCol="0">
            <a:spAutoFit/>
          </a:bodyPr>
          <a:lstStyle/>
          <a:p>
            <a:r>
              <a:rPr lang="fr-FR" sz="2800" b="1">
                <a:solidFill>
                  <a:srgbClr val="FFFF00"/>
                </a:solidFill>
              </a:rPr>
              <a:t>Mlle V. en costume d'espada, 1862, (165,1 × 127,6 cm), NY, Metropolitan Museum of Art.</a:t>
            </a:r>
            <a:endParaRPr lang="fr-FR" sz="2800" b="1" dirty="0">
              <a:solidFill>
                <a:srgbClr val="FFFF00"/>
              </a:solidFill>
            </a:endParaRPr>
          </a:p>
        </p:txBody>
      </p:sp>
    </p:spTree>
    <p:extLst>
      <p:ext uri="{BB962C8B-B14F-4D97-AF65-F5344CB8AC3E}">
        <p14:creationId xmlns:p14="http://schemas.microsoft.com/office/powerpoint/2010/main" val="3592423326"/>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39471-AC24-1500-1182-8D83AF6D5D42}"/>
            </a:ext>
          </a:extLst>
        </p:cNvPr>
        <p:cNvGrpSpPr/>
        <p:nvPr/>
      </p:nvGrpSpPr>
      <p:grpSpPr>
        <a:xfrm>
          <a:off x="0" y="0"/>
          <a:ext cx="0" cy="0"/>
          <a:chOff x="0" y="0"/>
          <a:chExt cx="0" cy="0"/>
        </a:xfrm>
      </p:grpSpPr>
      <p:pic>
        <p:nvPicPr>
          <p:cNvPr id="8" name="Image 7">
            <a:extLst>
              <a:ext uri="{FF2B5EF4-FFF2-40B4-BE49-F238E27FC236}">
                <a16:creationId xmlns:a16="http://schemas.microsoft.com/office/drawing/2014/main" id="{671B6012-17A5-65FD-8AA7-7C777757D7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1753" y="279000"/>
            <a:ext cx="4846159" cy="6300000"/>
          </a:xfrm>
          <a:prstGeom prst="rect">
            <a:avLst/>
          </a:prstGeom>
        </p:spPr>
      </p:pic>
      <p:sp>
        <p:nvSpPr>
          <p:cNvPr id="9" name="ZoneTexte 8">
            <a:extLst>
              <a:ext uri="{FF2B5EF4-FFF2-40B4-BE49-F238E27FC236}">
                <a16:creationId xmlns:a16="http://schemas.microsoft.com/office/drawing/2014/main" id="{BB628ACF-C5F4-702B-78E5-B5E5295E9CC4}"/>
              </a:ext>
            </a:extLst>
          </p:cNvPr>
          <p:cNvSpPr txBox="1"/>
          <p:nvPr/>
        </p:nvSpPr>
        <p:spPr>
          <a:xfrm>
            <a:off x="8327912" y="1992923"/>
            <a:ext cx="3688242" cy="2677656"/>
          </a:xfrm>
          <a:prstGeom prst="rect">
            <a:avLst/>
          </a:prstGeom>
          <a:noFill/>
        </p:spPr>
        <p:txBody>
          <a:bodyPr wrap="square" rtlCol="0">
            <a:spAutoFit/>
          </a:bodyPr>
          <a:lstStyle/>
          <a:p>
            <a:r>
              <a:rPr lang="fr-FR" sz="2800" b="1">
                <a:solidFill>
                  <a:srgbClr val="FFFF00"/>
                </a:solidFill>
              </a:rPr>
              <a:t>Portrait_de_Théodore_Duret_(1868)_-_Edouard_Manet_(_Musée_des_Beaux-Arts_de_la_ville_de_Paris)</a:t>
            </a:r>
            <a:endParaRPr lang="fr-FR" sz="2800" b="1" dirty="0">
              <a:solidFill>
                <a:srgbClr val="FFFF00"/>
              </a:solidFill>
            </a:endParaRPr>
          </a:p>
        </p:txBody>
      </p:sp>
    </p:spTree>
    <p:extLst>
      <p:ext uri="{BB962C8B-B14F-4D97-AF65-F5344CB8AC3E}">
        <p14:creationId xmlns:p14="http://schemas.microsoft.com/office/powerpoint/2010/main" val="1281015446"/>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C20D8-9D7B-D062-04A2-9E1AAD85C2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FF7455C-BA4C-1D33-0E48-D465D0483A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5191" y="279000"/>
            <a:ext cx="3641617" cy="6300000"/>
          </a:xfrm>
          <a:prstGeom prst="rect">
            <a:avLst/>
          </a:prstGeom>
        </p:spPr>
      </p:pic>
      <p:sp>
        <p:nvSpPr>
          <p:cNvPr id="4" name="ZoneTexte 3">
            <a:extLst>
              <a:ext uri="{FF2B5EF4-FFF2-40B4-BE49-F238E27FC236}">
                <a16:creationId xmlns:a16="http://schemas.microsoft.com/office/drawing/2014/main" id="{171BA193-E805-14F8-B7F8-8A911B7614EE}"/>
              </a:ext>
            </a:extLst>
          </p:cNvPr>
          <p:cNvSpPr txBox="1"/>
          <p:nvPr/>
        </p:nvSpPr>
        <p:spPr>
          <a:xfrm>
            <a:off x="1123549" y="1957754"/>
            <a:ext cx="3106615" cy="3108543"/>
          </a:xfrm>
          <a:prstGeom prst="rect">
            <a:avLst/>
          </a:prstGeom>
          <a:noFill/>
        </p:spPr>
        <p:txBody>
          <a:bodyPr wrap="square" rtlCol="0">
            <a:spAutoFit/>
          </a:bodyPr>
          <a:lstStyle/>
          <a:p>
            <a:r>
              <a:rPr lang="fr-FR" sz="2800" b="1">
                <a:solidFill>
                  <a:srgbClr val="FFFF00"/>
                </a:solidFill>
              </a:rPr>
              <a:t>Le Buveur d'absinthe, 1858-1859 (180,5 × 105,6 cm), Copenhague, Ny Carlsberg Glyptotek.</a:t>
            </a:r>
            <a:endParaRPr lang="fr-FR" sz="2800" b="1" dirty="0">
              <a:solidFill>
                <a:srgbClr val="FFFF00"/>
              </a:solidFill>
            </a:endParaRPr>
          </a:p>
        </p:txBody>
      </p:sp>
    </p:spTree>
    <p:extLst>
      <p:ext uri="{BB962C8B-B14F-4D97-AF65-F5344CB8AC3E}">
        <p14:creationId xmlns:p14="http://schemas.microsoft.com/office/powerpoint/2010/main" val="422339172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CC53E-BEE6-8EAC-C528-350AC5801E9A}"/>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6C29CE8C-0851-5DB9-ECC6-E0170EDBB1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8350" y="261000"/>
            <a:ext cx="4675299" cy="6336000"/>
          </a:xfrm>
          <a:prstGeom prst="rect">
            <a:avLst/>
          </a:prstGeom>
        </p:spPr>
      </p:pic>
      <p:sp>
        <p:nvSpPr>
          <p:cNvPr id="6" name="ZoneTexte 5">
            <a:extLst>
              <a:ext uri="{FF2B5EF4-FFF2-40B4-BE49-F238E27FC236}">
                <a16:creationId xmlns:a16="http://schemas.microsoft.com/office/drawing/2014/main" id="{11E158FB-38B7-0947-3B97-B7E09DDB7237}"/>
              </a:ext>
            </a:extLst>
          </p:cNvPr>
          <p:cNvSpPr txBox="1"/>
          <p:nvPr/>
        </p:nvSpPr>
        <p:spPr>
          <a:xfrm>
            <a:off x="8503987" y="2039816"/>
            <a:ext cx="3570782" cy="1815882"/>
          </a:xfrm>
          <a:prstGeom prst="rect">
            <a:avLst/>
          </a:prstGeom>
          <a:noFill/>
        </p:spPr>
        <p:txBody>
          <a:bodyPr wrap="square" rtlCol="0">
            <a:spAutoFit/>
          </a:bodyPr>
          <a:lstStyle/>
          <a:p>
            <a:r>
              <a:rPr lang="fr-FR" sz="2800" b="1">
                <a:solidFill>
                  <a:srgbClr val="FFFF00"/>
                </a:solidFill>
              </a:rPr>
              <a:t>Lola_de_Valence_(1862)_-_Edouard_Manet_(Musée_d'Orsay,_Paris)</a:t>
            </a:r>
            <a:endParaRPr lang="fr-FR" sz="2800" b="1" dirty="0">
              <a:solidFill>
                <a:srgbClr val="FFFF00"/>
              </a:solidFill>
            </a:endParaRPr>
          </a:p>
        </p:txBody>
      </p:sp>
    </p:spTree>
    <p:extLst>
      <p:ext uri="{BB962C8B-B14F-4D97-AF65-F5344CB8AC3E}">
        <p14:creationId xmlns:p14="http://schemas.microsoft.com/office/powerpoint/2010/main" val="74362076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3139C-1A0B-5E79-4D4F-99EAAEEDC7B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C1FF74-40A5-1EA4-BD8C-4461212386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841933"/>
            <a:ext cx="11592000" cy="5174133"/>
          </a:xfrm>
          <a:prstGeom prst="rect">
            <a:avLst/>
          </a:prstGeom>
        </p:spPr>
      </p:pic>
      <p:sp>
        <p:nvSpPr>
          <p:cNvPr id="4" name="ZoneTexte 3">
            <a:extLst>
              <a:ext uri="{FF2B5EF4-FFF2-40B4-BE49-F238E27FC236}">
                <a16:creationId xmlns:a16="http://schemas.microsoft.com/office/drawing/2014/main" id="{181A246F-BBB3-EFC8-1F39-AFECE1DBC268}"/>
              </a:ext>
            </a:extLst>
          </p:cNvPr>
          <p:cNvSpPr txBox="1"/>
          <p:nvPr/>
        </p:nvSpPr>
        <p:spPr>
          <a:xfrm>
            <a:off x="1465384" y="6016066"/>
            <a:ext cx="10574216" cy="523220"/>
          </a:xfrm>
          <a:prstGeom prst="rect">
            <a:avLst/>
          </a:prstGeom>
          <a:noFill/>
        </p:spPr>
        <p:txBody>
          <a:bodyPr wrap="square" rtlCol="0">
            <a:spAutoFit/>
          </a:bodyPr>
          <a:lstStyle/>
          <a:p>
            <a:r>
              <a:rPr lang="en-US" sz="2800" b="1">
                <a:solidFill>
                  <a:srgbClr val="FFFF00"/>
                </a:solidFill>
              </a:rPr>
              <a:t>La Corrida, (48 × 108 cm), New York, Frick Collection.</a:t>
            </a:r>
            <a:endParaRPr lang="fr-FR" sz="2800" b="1" dirty="0">
              <a:solidFill>
                <a:srgbClr val="FFFF00"/>
              </a:solidFill>
            </a:endParaRPr>
          </a:p>
        </p:txBody>
      </p:sp>
    </p:spTree>
    <p:extLst>
      <p:ext uri="{BB962C8B-B14F-4D97-AF65-F5344CB8AC3E}">
        <p14:creationId xmlns:p14="http://schemas.microsoft.com/office/powerpoint/2010/main" val="1880663632"/>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17509-8C7D-4BBA-F08A-7E217545AA8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FF58D2A3-AA79-CA36-0EB9-B45C14FBB9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1322" y="279000"/>
            <a:ext cx="7550562" cy="6300000"/>
          </a:xfrm>
          <a:prstGeom prst="rect">
            <a:avLst/>
          </a:prstGeom>
        </p:spPr>
      </p:pic>
      <p:sp>
        <p:nvSpPr>
          <p:cNvPr id="6" name="ZoneTexte 5">
            <a:extLst>
              <a:ext uri="{FF2B5EF4-FFF2-40B4-BE49-F238E27FC236}">
                <a16:creationId xmlns:a16="http://schemas.microsoft.com/office/drawing/2014/main" id="{F8169518-AD78-F620-838B-CCB601804A02}"/>
              </a:ext>
            </a:extLst>
          </p:cNvPr>
          <p:cNvSpPr txBox="1"/>
          <p:nvPr/>
        </p:nvSpPr>
        <p:spPr>
          <a:xfrm>
            <a:off x="468923" y="1957754"/>
            <a:ext cx="3763108" cy="1815882"/>
          </a:xfrm>
          <a:prstGeom prst="rect">
            <a:avLst/>
          </a:prstGeom>
          <a:noFill/>
        </p:spPr>
        <p:txBody>
          <a:bodyPr wrap="square" rtlCol="0">
            <a:spAutoFit/>
          </a:bodyPr>
          <a:lstStyle/>
          <a:p>
            <a:r>
              <a:rPr lang="fr-FR" sz="2800" b="1">
                <a:solidFill>
                  <a:srgbClr val="FFFF00"/>
                </a:solidFill>
              </a:rPr>
              <a:t>Combat de taureau, 1865-1865 (90 × 110 cm), Paris, musée d'Orsay.</a:t>
            </a:r>
            <a:endParaRPr lang="fr-FR" sz="2800" b="1" dirty="0">
              <a:solidFill>
                <a:srgbClr val="FFFF00"/>
              </a:solidFill>
            </a:endParaRPr>
          </a:p>
        </p:txBody>
      </p:sp>
    </p:spTree>
    <p:extLst>
      <p:ext uri="{BB962C8B-B14F-4D97-AF65-F5344CB8AC3E}">
        <p14:creationId xmlns:p14="http://schemas.microsoft.com/office/powerpoint/2010/main" val="3417413108"/>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1AFB8-1E4F-F943-7DAF-54DC93AC7C1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E1F1AE5-3203-F0FB-A536-C4021E2CD8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4199" y="279000"/>
            <a:ext cx="5236364" cy="6300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828EEA7-2769-1AB1-2434-FFBF636AA6A6}"/>
              </a:ext>
            </a:extLst>
          </p:cNvPr>
          <p:cNvSpPr txBox="1"/>
          <p:nvPr/>
        </p:nvSpPr>
        <p:spPr>
          <a:xfrm>
            <a:off x="8604738" y="2098430"/>
            <a:ext cx="3282462" cy="2246769"/>
          </a:xfrm>
          <a:prstGeom prst="rect">
            <a:avLst/>
          </a:prstGeom>
          <a:noFill/>
        </p:spPr>
        <p:txBody>
          <a:bodyPr wrap="square" rtlCol="0">
            <a:spAutoFit/>
          </a:bodyPr>
          <a:lstStyle/>
          <a:p>
            <a:r>
              <a:rPr lang="fr-FR" sz="2800" b="1">
                <a:solidFill>
                  <a:srgbClr val="FFFF00"/>
                </a:solidFill>
              </a:rPr>
              <a:t>Le Christ mort et les anges (1864), New York, Metropolitan Museum of Art.</a:t>
            </a:r>
            <a:endParaRPr lang="fr-FR" sz="2800" b="1" dirty="0">
              <a:solidFill>
                <a:srgbClr val="FFFF00"/>
              </a:solidFill>
            </a:endParaRPr>
          </a:p>
        </p:txBody>
      </p:sp>
    </p:spTree>
    <p:extLst>
      <p:ext uri="{BB962C8B-B14F-4D97-AF65-F5344CB8AC3E}">
        <p14:creationId xmlns:p14="http://schemas.microsoft.com/office/powerpoint/2010/main" val="377041463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B7066-9958-1905-BFF1-0169E0D49BA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A6AAAC6-9F45-CA49-87CB-C4B93D4F23B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95050" y="279000"/>
            <a:ext cx="4948125" cy="6300000"/>
          </a:xfrm>
          <a:prstGeom prst="rect">
            <a:avLst/>
          </a:prstGeom>
        </p:spPr>
      </p:pic>
      <p:sp>
        <p:nvSpPr>
          <p:cNvPr id="4" name="ZoneTexte 3">
            <a:extLst>
              <a:ext uri="{FF2B5EF4-FFF2-40B4-BE49-F238E27FC236}">
                <a16:creationId xmlns:a16="http://schemas.microsoft.com/office/drawing/2014/main" id="{6B018D85-E46D-F015-E081-4B4A7A10C8A7}"/>
              </a:ext>
            </a:extLst>
          </p:cNvPr>
          <p:cNvSpPr txBox="1"/>
          <p:nvPr/>
        </p:nvSpPr>
        <p:spPr>
          <a:xfrm>
            <a:off x="376712" y="2006677"/>
            <a:ext cx="3118338" cy="2246769"/>
          </a:xfrm>
          <a:prstGeom prst="rect">
            <a:avLst/>
          </a:prstGeom>
          <a:noFill/>
        </p:spPr>
        <p:txBody>
          <a:bodyPr wrap="square" rtlCol="0">
            <a:spAutoFit/>
          </a:bodyPr>
          <a:lstStyle/>
          <a:p>
            <a:r>
              <a:rPr lang="fr-FR" sz="2800" b="1">
                <a:solidFill>
                  <a:srgbClr val="FFFF00"/>
                </a:solidFill>
              </a:rPr>
              <a:t>Jésus insulté par les soldats, vers 1864-1865, Art Institute of Chicago.</a:t>
            </a:r>
            <a:endParaRPr lang="fr-FR" sz="2800" b="1" dirty="0">
              <a:solidFill>
                <a:srgbClr val="FFFF00"/>
              </a:solidFill>
            </a:endParaRPr>
          </a:p>
        </p:txBody>
      </p:sp>
    </p:spTree>
    <p:extLst>
      <p:ext uri="{BB962C8B-B14F-4D97-AF65-F5344CB8AC3E}">
        <p14:creationId xmlns:p14="http://schemas.microsoft.com/office/powerpoint/2010/main" val="4133174296"/>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87D03-E194-6B10-ED46-545DD4A244A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FDC6BD7-DD23-95B7-AD32-1BE17F9920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330" y="603000"/>
            <a:ext cx="8902242" cy="5652000"/>
          </a:xfrm>
          <a:prstGeom prst="rect">
            <a:avLst/>
          </a:prstGeom>
        </p:spPr>
      </p:pic>
      <p:sp>
        <p:nvSpPr>
          <p:cNvPr id="6" name="ZoneTexte 5">
            <a:extLst>
              <a:ext uri="{FF2B5EF4-FFF2-40B4-BE49-F238E27FC236}">
                <a16:creationId xmlns:a16="http://schemas.microsoft.com/office/drawing/2014/main" id="{28EAED8F-048B-E72C-61CE-C4ED1B897C18}"/>
              </a:ext>
            </a:extLst>
          </p:cNvPr>
          <p:cNvSpPr txBox="1"/>
          <p:nvPr/>
        </p:nvSpPr>
        <p:spPr>
          <a:xfrm>
            <a:off x="9242211" y="1910080"/>
            <a:ext cx="2694459" cy="2677656"/>
          </a:xfrm>
          <a:prstGeom prst="rect">
            <a:avLst/>
          </a:prstGeom>
          <a:noFill/>
        </p:spPr>
        <p:txBody>
          <a:bodyPr wrap="square">
            <a:spAutoFit/>
          </a:bodyPr>
          <a:lstStyle/>
          <a:p>
            <a:r>
              <a:rPr lang="fr-FR" sz="2800" b="1" dirty="0">
                <a:solidFill>
                  <a:srgbClr val="FFFF00"/>
                </a:solidFill>
              </a:rPr>
              <a:t>La Musique aux Tuileries, 1862 (76 × 118 cm), Londres, National </a:t>
            </a:r>
            <a:r>
              <a:rPr lang="fr-FR" sz="2800" b="1" dirty="0" err="1">
                <a:solidFill>
                  <a:srgbClr val="FFFF00"/>
                </a:solidFill>
              </a:rPr>
              <a:t>Gallery</a:t>
            </a:r>
            <a:r>
              <a:rPr lang="fr-FR" sz="2800" b="1" dirty="0">
                <a:solidFill>
                  <a:srgbClr val="FFFF00"/>
                </a:solidFill>
              </a:rPr>
              <a:t>.</a:t>
            </a:r>
          </a:p>
        </p:txBody>
      </p:sp>
    </p:spTree>
    <p:extLst>
      <p:ext uri="{BB962C8B-B14F-4D97-AF65-F5344CB8AC3E}">
        <p14:creationId xmlns:p14="http://schemas.microsoft.com/office/powerpoint/2010/main" val="353354793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352F9-3019-11B2-CA6D-1ACC76DD7AF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53415C1-8488-DC43-B412-C4CF9F7BF6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9631" y="279000"/>
            <a:ext cx="7992069" cy="6300000"/>
          </a:xfrm>
          <a:prstGeom prst="rect">
            <a:avLst/>
          </a:prstGeom>
        </p:spPr>
      </p:pic>
      <p:sp>
        <p:nvSpPr>
          <p:cNvPr id="4" name="ZoneTexte 3">
            <a:extLst>
              <a:ext uri="{FF2B5EF4-FFF2-40B4-BE49-F238E27FC236}">
                <a16:creationId xmlns:a16="http://schemas.microsoft.com/office/drawing/2014/main" id="{A64D76FD-F474-2305-25BF-F6290C45D79E}"/>
              </a:ext>
            </a:extLst>
          </p:cNvPr>
          <p:cNvSpPr txBox="1"/>
          <p:nvPr/>
        </p:nvSpPr>
        <p:spPr>
          <a:xfrm>
            <a:off x="773016" y="2357512"/>
            <a:ext cx="3106615" cy="2246769"/>
          </a:xfrm>
          <a:prstGeom prst="rect">
            <a:avLst/>
          </a:prstGeom>
          <a:noFill/>
        </p:spPr>
        <p:txBody>
          <a:bodyPr wrap="square" rtlCol="0">
            <a:spAutoFit/>
          </a:bodyPr>
          <a:lstStyle/>
          <a:p>
            <a:r>
              <a:rPr lang="fr-FR" sz="2800" b="1">
                <a:solidFill>
                  <a:srgbClr val="FFFF00"/>
                </a:solidFill>
              </a:rPr>
              <a:t>Le Bain ou Le Déjeuner sur l'herbe, 1863 (208 × 264 cm), Paris, musée d'Orsay.</a:t>
            </a:r>
            <a:endParaRPr lang="fr-FR" sz="2800" b="1" dirty="0">
              <a:solidFill>
                <a:srgbClr val="FFFF00"/>
              </a:solidFill>
            </a:endParaRPr>
          </a:p>
        </p:txBody>
      </p:sp>
    </p:spTree>
    <p:extLst>
      <p:ext uri="{BB962C8B-B14F-4D97-AF65-F5344CB8AC3E}">
        <p14:creationId xmlns:p14="http://schemas.microsoft.com/office/powerpoint/2010/main" val="683307414"/>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AF5D0-43DD-FC8D-148A-B5E116FAC3F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1651781-3358-50F2-D9C8-6CB9800425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807" y="297000"/>
            <a:ext cx="7694735" cy="6264000"/>
          </a:xfrm>
          <a:prstGeom prst="rect">
            <a:avLst/>
          </a:prstGeom>
          <a:ln w="889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2A0E3A0-260F-C5D1-0CA8-5FEB7D94263D}"/>
              </a:ext>
            </a:extLst>
          </p:cNvPr>
          <p:cNvSpPr txBox="1"/>
          <p:nvPr/>
        </p:nvSpPr>
        <p:spPr>
          <a:xfrm>
            <a:off x="8417169" y="2192215"/>
            <a:ext cx="3540369" cy="2677656"/>
          </a:xfrm>
          <a:prstGeom prst="rect">
            <a:avLst/>
          </a:prstGeom>
          <a:noFill/>
        </p:spPr>
        <p:txBody>
          <a:bodyPr wrap="square" rtlCol="0">
            <a:spAutoFit/>
          </a:bodyPr>
          <a:lstStyle/>
          <a:p>
            <a:r>
              <a:rPr lang="en-US" sz="2800" b="1">
                <a:solidFill>
                  <a:srgbClr val="FFFF00"/>
                </a:solidFill>
              </a:rPr>
              <a:t>Le Chemin de fer, 1872–1873 (93,3 × 111,5 cm), Washington, National Gallery of Art.</a:t>
            </a:r>
            <a:endParaRPr lang="fr-FR" sz="2800" b="1" dirty="0">
              <a:solidFill>
                <a:srgbClr val="FFFF00"/>
              </a:solidFill>
            </a:endParaRPr>
          </a:p>
        </p:txBody>
      </p:sp>
    </p:spTree>
    <p:extLst>
      <p:ext uri="{BB962C8B-B14F-4D97-AF65-F5344CB8AC3E}">
        <p14:creationId xmlns:p14="http://schemas.microsoft.com/office/powerpoint/2010/main" val="2417210150"/>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26B62-4A47-77D2-460D-13EBBFD0523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F66D0CE-6504-55F8-FF39-E7435DC5C1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902" y="261000"/>
            <a:ext cx="9236992" cy="6336000"/>
          </a:xfrm>
          <a:prstGeom prst="rect">
            <a:avLst/>
          </a:prstGeom>
        </p:spPr>
      </p:pic>
      <p:sp>
        <p:nvSpPr>
          <p:cNvPr id="4" name="ZoneTexte 3">
            <a:extLst>
              <a:ext uri="{FF2B5EF4-FFF2-40B4-BE49-F238E27FC236}">
                <a16:creationId xmlns:a16="http://schemas.microsoft.com/office/drawing/2014/main" id="{39D1FCB9-081C-DB06-6C73-A79ACB99BD28}"/>
              </a:ext>
            </a:extLst>
          </p:cNvPr>
          <p:cNvSpPr txBox="1"/>
          <p:nvPr/>
        </p:nvSpPr>
        <p:spPr>
          <a:xfrm>
            <a:off x="93785" y="2262553"/>
            <a:ext cx="2778369" cy="1815882"/>
          </a:xfrm>
          <a:prstGeom prst="rect">
            <a:avLst/>
          </a:prstGeom>
          <a:noFill/>
        </p:spPr>
        <p:txBody>
          <a:bodyPr wrap="square" rtlCol="0">
            <a:spAutoFit/>
          </a:bodyPr>
          <a:lstStyle/>
          <a:p>
            <a:r>
              <a:rPr lang="fr-FR" sz="2800" b="1">
                <a:solidFill>
                  <a:srgbClr val="FFFF00"/>
                </a:solidFill>
              </a:rPr>
              <a:t>La Partie de croquet, 1873, musée Städel 72,5 × 72,5</a:t>
            </a:r>
            <a:endParaRPr lang="fr-FR" sz="2800" b="1" dirty="0">
              <a:solidFill>
                <a:srgbClr val="FFFF00"/>
              </a:solidFill>
            </a:endParaRPr>
          </a:p>
        </p:txBody>
      </p:sp>
    </p:spTree>
    <p:extLst>
      <p:ext uri="{BB962C8B-B14F-4D97-AF65-F5344CB8AC3E}">
        <p14:creationId xmlns:p14="http://schemas.microsoft.com/office/powerpoint/2010/main" val="672646257"/>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8CAAB-CE51-2638-73DF-ECF12A7A20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AE4CFF4-57C2-C325-6D64-869D720972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739" y="279000"/>
            <a:ext cx="7702009" cy="6300000"/>
          </a:xfrm>
          <a:prstGeom prst="rect">
            <a:avLst/>
          </a:prstGeom>
        </p:spPr>
      </p:pic>
      <p:sp>
        <p:nvSpPr>
          <p:cNvPr id="4" name="ZoneTexte 3">
            <a:extLst>
              <a:ext uri="{FF2B5EF4-FFF2-40B4-BE49-F238E27FC236}">
                <a16:creationId xmlns:a16="http://schemas.microsoft.com/office/drawing/2014/main" id="{4795A95F-0F97-EA7E-128C-6654AAD97B25}"/>
              </a:ext>
            </a:extLst>
          </p:cNvPr>
          <p:cNvSpPr txBox="1"/>
          <p:nvPr/>
        </p:nvSpPr>
        <p:spPr>
          <a:xfrm>
            <a:off x="8229600" y="2180492"/>
            <a:ext cx="3516923" cy="2246769"/>
          </a:xfrm>
          <a:prstGeom prst="rect">
            <a:avLst/>
          </a:prstGeom>
          <a:noFill/>
        </p:spPr>
        <p:txBody>
          <a:bodyPr wrap="square" rtlCol="0">
            <a:spAutoFit/>
          </a:bodyPr>
          <a:lstStyle/>
          <a:p>
            <a:r>
              <a:rPr lang="fr-FR" sz="2800" b="1">
                <a:solidFill>
                  <a:srgbClr val="FFFF00"/>
                </a:solidFill>
              </a:rPr>
              <a:t>Marguerite de Conflans, vers 1875, musée des Augustins de Toulouse</a:t>
            </a:r>
            <a:endParaRPr lang="fr-FR" sz="2800" b="1" dirty="0">
              <a:solidFill>
                <a:srgbClr val="FFFF00"/>
              </a:solidFill>
            </a:endParaRPr>
          </a:p>
        </p:txBody>
      </p:sp>
    </p:spTree>
    <p:extLst>
      <p:ext uri="{BB962C8B-B14F-4D97-AF65-F5344CB8AC3E}">
        <p14:creationId xmlns:p14="http://schemas.microsoft.com/office/powerpoint/2010/main" val="3591731060"/>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EC178-0EDA-0828-9DBA-1CB9778E772A}"/>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8DD65F71-BE7A-E9B0-85B9-0A4FCA6136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6187" y="279000"/>
            <a:ext cx="4739813" cy="6300000"/>
          </a:xfrm>
          <a:prstGeom prst="rect">
            <a:avLst/>
          </a:prstGeom>
        </p:spPr>
      </p:pic>
      <p:sp>
        <p:nvSpPr>
          <p:cNvPr id="6" name="ZoneTexte 5">
            <a:extLst>
              <a:ext uri="{FF2B5EF4-FFF2-40B4-BE49-F238E27FC236}">
                <a16:creationId xmlns:a16="http://schemas.microsoft.com/office/drawing/2014/main" id="{5A9E1B7E-C322-A128-DBC2-487C06EDD891}"/>
              </a:ext>
            </a:extLst>
          </p:cNvPr>
          <p:cNvSpPr txBox="1"/>
          <p:nvPr/>
        </p:nvSpPr>
        <p:spPr>
          <a:xfrm>
            <a:off x="386861" y="2239107"/>
            <a:ext cx="3083169" cy="1815882"/>
          </a:xfrm>
          <a:prstGeom prst="rect">
            <a:avLst/>
          </a:prstGeom>
          <a:noFill/>
        </p:spPr>
        <p:txBody>
          <a:bodyPr wrap="square" rtlCol="0">
            <a:spAutoFit/>
          </a:bodyPr>
          <a:lstStyle/>
          <a:p>
            <a:r>
              <a:rPr lang="nn-NO" sz="2800" b="1">
                <a:solidFill>
                  <a:srgbClr val="FFFF00"/>
                </a:solidFill>
              </a:rPr>
              <a:t>Nana, 1877 (154 × 115 cm), Hambourg, Kunsthalle.</a:t>
            </a:r>
            <a:endParaRPr lang="fr-FR" sz="2800" b="1" dirty="0">
              <a:solidFill>
                <a:srgbClr val="FFFF00"/>
              </a:solidFill>
            </a:endParaRPr>
          </a:p>
        </p:txBody>
      </p:sp>
    </p:spTree>
    <p:extLst>
      <p:ext uri="{BB962C8B-B14F-4D97-AF65-F5344CB8AC3E}">
        <p14:creationId xmlns:p14="http://schemas.microsoft.com/office/powerpoint/2010/main" val="1873954421"/>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81004-17EF-BBCC-25C7-0406374E804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AE66798-09A6-34AA-12AB-48962A972D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568" y="279000"/>
            <a:ext cx="7783782" cy="6300000"/>
          </a:xfrm>
          <a:prstGeom prst="rect">
            <a:avLst/>
          </a:prstGeom>
        </p:spPr>
      </p:pic>
      <p:sp>
        <p:nvSpPr>
          <p:cNvPr id="4" name="ZoneTexte 3">
            <a:extLst>
              <a:ext uri="{FF2B5EF4-FFF2-40B4-BE49-F238E27FC236}">
                <a16:creationId xmlns:a16="http://schemas.microsoft.com/office/drawing/2014/main" id="{537A2624-B048-5965-4811-F5B2E7212AC6}"/>
              </a:ext>
            </a:extLst>
          </p:cNvPr>
          <p:cNvSpPr txBox="1"/>
          <p:nvPr/>
        </p:nvSpPr>
        <p:spPr>
          <a:xfrm>
            <a:off x="8335108" y="2309446"/>
            <a:ext cx="3470030" cy="1815882"/>
          </a:xfrm>
          <a:prstGeom prst="rect">
            <a:avLst/>
          </a:prstGeom>
          <a:noFill/>
        </p:spPr>
        <p:txBody>
          <a:bodyPr wrap="square" rtlCol="0">
            <a:spAutoFit/>
          </a:bodyPr>
          <a:lstStyle/>
          <a:p>
            <a:r>
              <a:rPr lang="fr-FR" sz="2800" b="1">
                <a:solidFill>
                  <a:srgbClr val="FFFF00"/>
                </a:solidFill>
              </a:rPr>
              <a:t>La Lecture, vers 1865 (74 × 61 cm), Paris, musée d'Orsay.</a:t>
            </a:r>
            <a:endParaRPr lang="fr-FR" sz="2800" b="1" dirty="0">
              <a:solidFill>
                <a:srgbClr val="FFFF00"/>
              </a:solidFill>
            </a:endParaRPr>
          </a:p>
        </p:txBody>
      </p:sp>
    </p:spTree>
    <p:extLst>
      <p:ext uri="{BB962C8B-B14F-4D97-AF65-F5344CB8AC3E}">
        <p14:creationId xmlns:p14="http://schemas.microsoft.com/office/powerpoint/2010/main" val="2515866838"/>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47F1F-0001-B683-92B0-F7F7CF3E918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49F6551-7075-FD15-F08D-EB8BC239D0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34105" y="279000"/>
            <a:ext cx="8391402" cy="6300000"/>
          </a:xfrm>
          <a:prstGeom prst="rect">
            <a:avLst/>
          </a:prstGeom>
        </p:spPr>
      </p:pic>
      <p:sp>
        <p:nvSpPr>
          <p:cNvPr id="4" name="ZoneTexte 3">
            <a:extLst>
              <a:ext uri="{FF2B5EF4-FFF2-40B4-BE49-F238E27FC236}">
                <a16:creationId xmlns:a16="http://schemas.microsoft.com/office/drawing/2014/main" id="{A2F512DC-0316-79C7-A61E-2DBCC89C6B41}"/>
              </a:ext>
            </a:extLst>
          </p:cNvPr>
          <p:cNvSpPr txBox="1"/>
          <p:nvPr/>
        </p:nvSpPr>
        <p:spPr>
          <a:xfrm>
            <a:off x="392345" y="1969478"/>
            <a:ext cx="2977662" cy="2677656"/>
          </a:xfrm>
          <a:prstGeom prst="rect">
            <a:avLst/>
          </a:prstGeom>
          <a:noFill/>
        </p:spPr>
        <p:txBody>
          <a:bodyPr wrap="square" rtlCol="0">
            <a:spAutoFit/>
          </a:bodyPr>
          <a:lstStyle/>
          <a:p>
            <a:r>
              <a:rPr lang="de-DE" sz="2800" b="1">
                <a:solidFill>
                  <a:srgbClr val="FFFF00"/>
                </a:solidFill>
              </a:rPr>
              <a:t>Le Déjeuner dans l'atelier, 1868, Bayerische Staatsgemäldesammlungen[note 10] Munich</a:t>
            </a:r>
            <a:endParaRPr lang="fr-FR" sz="2800" b="1" dirty="0">
              <a:solidFill>
                <a:srgbClr val="FFFF00"/>
              </a:solidFill>
            </a:endParaRPr>
          </a:p>
        </p:txBody>
      </p:sp>
    </p:spTree>
    <p:extLst>
      <p:ext uri="{BB962C8B-B14F-4D97-AF65-F5344CB8AC3E}">
        <p14:creationId xmlns:p14="http://schemas.microsoft.com/office/powerpoint/2010/main" val="2352691995"/>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0874-C5FD-6186-9AD4-48C7AA6632E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441D558-4E01-CE21-EF6E-300E842328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7560" y="279000"/>
            <a:ext cx="4792391" cy="6300000"/>
          </a:xfrm>
          <a:prstGeom prst="rect">
            <a:avLst/>
          </a:prstGeom>
        </p:spPr>
      </p:pic>
      <p:sp>
        <p:nvSpPr>
          <p:cNvPr id="4" name="ZoneTexte 3">
            <a:extLst>
              <a:ext uri="{FF2B5EF4-FFF2-40B4-BE49-F238E27FC236}">
                <a16:creationId xmlns:a16="http://schemas.microsoft.com/office/drawing/2014/main" id="{B6AB8D65-0C28-FDEA-3EF9-3B7B4E9A15C5}"/>
              </a:ext>
            </a:extLst>
          </p:cNvPr>
          <p:cNvSpPr txBox="1"/>
          <p:nvPr/>
        </p:nvSpPr>
        <p:spPr>
          <a:xfrm>
            <a:off x="8452338" y="2579077"/>
            <a:ext cx="3575539" cy="1815882"/>
          </a:xfrm>
          <a:prstGeom prst="rect">
            <a:avLst/>
          </a:prstGeom>
          <a:noFill/>
        </p:spPr>
        <p:txBody>
          <a:bodyPr wrap="square" rtlCol="0">
            <a:spAutoFit/>
          </a:bodyPr>
          <a:lstStyle/>
          <a:p>
            <a:r>
              <a:rPr lang="fr-FR" sz="2800" b="1">
                <a:solidFill>
                  <a:srgbClr val="FFFF00"/>
                </a:solidFill>
              </a:rPr>
              <a:t>Portrait d'Émile Zola, 1868 (146 × 114 cm), Paris, musée d'Orsay.</a:t>
            </a:r>
            <a:endParaRPr lang="fr-FR" sz="2800" b="1" dirty="0">
              <a:solidFill>
                <a:srgbClr val="FFFF00"/>
              </a:solidFill>
            </a:endParaRPr>
          </a:p>
        </p:txBody>
      </p:sp>
    </p:spTree>
    <p:extLst>
      <p:ext uri="{BB962C8B-B14F-4D97-AF65-F5344CB8AC3E}">
        <p14:creationId xmlns:p14="http://schemas.microsoft.com/office/powerpoint/2010/main" val="3727229497"/>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8DF73-942B-F691-82BD-311EC3462C0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8B39386-3DB4-1EAF-9629-D3AAD240C3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1369" y="201627"/>
            <a:ext cx="9469262" cy="6012000"/>
          </a:xfrm>
          <a:prstGeom prst="rect">
            <a:avLst/>
          </a:prstGeom>
        </p:spPr>
      </p:pic>
      <p:sp>
        <p:nvSpPr>
          <p:cNvPr id="4" name="ZoneTexte 3">
            <a:extLst>
              <a:ext uri="{FF2B5EF4-FFF2-40B4-BE49-F238E27FC236}">
                <a16:creationId xmlns:a16="http://schemas.microsoft.com/office/drawing/2014/main" id="{6F2C0BF9-038F-5DAA-7F66-ADFE4AC581B6}"/>
              </a:ext>
            </a:extLst>
          </p:cNvPr>
          <p:cNvSpPr txBox="1"/>
          <p:nvPr/>
        </p:nvSpPr>
        <p:spPr>
          <a:xfrm>
            <a:off x="2481838" y="6213627"/>
            <a:ext cx="10413545" cy="523220"/>
          </a:xfrm>
          <a:prstGeom prst="rect">
            <a:avLst/>
          </a:prstGeom>
          <a:noFill/>
        </p:spPr>
        <p:txBody>
          <a:bodyPr wrap="square" rtlCol="0">
            <a:spAutoFit/>
          </a:bodyPr>
          <a:lstStyle/>
          <a:p>
            <a:r>
              <a:rPr lang="fr-FR" sz="2800" b="1">
                <a:solidFill>
                  <a:srgbClr val="FFFF00"/>
                </a:solidFill>
              </a:rPr>
              <a:t>La Musique aux Tuileries, 1862 National Gallery</a:t>
            </a:r>
            <a:endParaRPr lang="fr-FR" sz="2800" b="1" dirty="0">
              <a:solidFill>
                <a:srgbClr val="FFFF00"/>
              </a:solidFill>
            </a:endParaRPr>
          </a:p>
        </p:txBody>
      </p:sp>
    </p:spTree>
    <p:extLst>
      <p:ext uri="{BB962C8B-B14F-4D97-AF65-F5344CB8AC3E}">
        <p14:creationId xmlns:p14="http://schemas.microsoft.com/office/powerpoint/2010/main" val="1248253872"/>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91CF3-CB73-744F-141E-67A75F85FF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87482A0-B074-59B2-EE3E-1C13F6EC08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4978" y="279000"/>
            <a:ext cx="8417544" cy="6300000"/>
          </a:xfrm>
          <a:prstGeom prst="rect">
            <a:avLst/>
          </a:prstGeom>
        </p:spPr>
      </p:pic>
      <p:sp>
        <p:nvSpPr>
          <p:cNvPr id="4" name="ZoneTexte 3">
            <a:extLst>
              <a:ext uri="{FF2B5EF4-FFF2-40B4-BE49-F238E27FC236}">
                <a16:creationId xmlns:a16="http://schemas.microsoft.com/office/drawing/2014/main" id="{82FB2F63-104C-9D60-7CC6-4F9F34A24B75}"/>
              </a:ext>
            </a:extLst>
          </p:cNvPr>
          <p:cNvSpPr txBox="1"/>
          <p:nvPr/>
        </p:nvSpPr>
        <p:spPr>
          <a:xfrm>
            <a:off x="271809" y="2305615"/>
            <a:ext cx="3083169" cy="2246769"/>
          </a:xfrm>
          <a:prstGeom prst="rect">
            <a:avLst/>
          </a:prstGeom>
          <a:noFill/>
        </p:spPr>
        <p:txBody>
          <a:bodyPr wrap="square" rtlCol="0">
            <a:spAutoFit/>
          </a:bodyPr>
          <a:lstStyle/>
          <a:p>
            <a:r>
              <a:rPr lang="fr-FR" sz="2800" b="1">
                <a:solidFill>
                  <a:srgbClr val="FFFF00"/>
                </a:solidFill>
              </a:rPr>
              <a:t>Henri Fantin-Latour, Un atelier aux Batignolles, 1870, Paris, musée d'Orsay.</a:t>
            </a:r>
            <a:endParaRPr lang="fr-FR" sz="2800" b="1" dirty="0">
              <a:solidFill>
                <a:srgbClr val="FFFF00"/>
              </a:solidFill>
            </a:endParaRPr>
          </a:p>
        </p:txBody>
      </p:sp>
    </p:spTree>
    <p:extLst>
      <p:ext uri="{BB962C8B-B14F-4D97-AF65-F5344CB8AC3E}">
        <p14:creationId xmlns:p14="http://schemas.microsoft.com/office/powerpoint/2010/main" val="3277206520"/>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3FC7F-9B12-2691-35B0-0519B746670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52E9E4A-4430-61F6-091D-E9C49B563C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0030" y="279000"/>
            <a:ext cx="5866149" cy="6300000"/>
          </a:xfrm>
          <a:prstGeom prst="rect">
            <a:avLst/>
          </a:prstGeom>
        </p:spPr>
      </p:pic>
      <p:sp>
        <p:nvSpPr>
          <p:cNvPr id="4" name="ZoneTexte 3">
            <a:extLst>
              <a:ext uri="{FF2B5EF4-FFF2-40B4-BE49-F238E27FC236}">
                <a16:creationId xmlns:a16="http://schemas.microsoft.com/office/drawing/2014/main" id="{38D6B616-5B57-AD2B-B480-560C00938551}"/>
              </a:ext>
            </a:extLst>
          </p:cNvPr>
          <p:cNvSpPr txBox="1"/>
          <p:nvPr/>
        </p:nvSpPr>
        <p:spPr>
          <a:xfrm>
            <a:off x="8827902" y="2110153"/>
            <a:ext cx="2977661" cy="2246769"/>
          </a:xfrm>
          <a:prstGeom prst="rect">
            <a:avLst/>
          </a:prstGeom>
          <a:noFill/>
        </p:spPr>
        <p:txBody>
          <a:bodyPr wrap="square" rtlCol="0">
            <a:spAutoFit/>
          </a:bodyPr>
          <a:lstStyle/>
          <a:p>
            <a:r>
              <a:rPr lang="fr-FR" sz="2800" b="1">
                <a:solidFill>
                  <a:srgbClr val="FFFF00"/>
                </a:solidFill>
              </a:rPr>
              <a:t>Le Combat du Kearsarge et de l'Alabama, 1864, Philadelphia Museum of Art.</a:t>
            </a:r>
            <a:endParaRPr lang="fr-FR" sz="2800" b="1" dirty="0">
              <a:solidFill>
                <a:srgbClr val="FFFF00"/>
              </a:solidFill>
            </a:endParaRPr>
          </a:p>
        </p:txBody>
      </p:sp>
    </p:spTree>
    <p:extLst>
      <p:ext uri="{BB962C8B-B14F-4D97-AF65-F5344CB8AC3E}">
        <p14:creationId xmlns:p14="http://schemas.microsoft.com/office/powerpoint/2010/main" val="1702190396"/>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130DE-974C-150C-5037-2043A6F90A6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EA169A4-660A-C686-2CA1-45BE5F81A7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91610" y="279000"/>
            <a:ext cx="7439114" cy="6300000"/>
          </a:xfrm>
          <a:prstGeom prst="rect">
            <a:avLst/>
          </a:prstGeom>
        </p:spPr>
      </p:pic>
      <p:sp>
        <p:nvSpPr>
          <p:cNvPr id="4" name="ZoneTexte 3">
            <a:extLst>
              <a:ext uri="{FF2B5EF4-FFF2-40B4-BE49-F238E27FC236}">
                <a16:creationId xmlns:a16="http://schemas.microsoft.com/office/drawing/2014/main" id="{245D01EC-BFFA-3CA9-FC74-4241D380B38D}"/>
              </a:ext>
            </a:extLst>
          </p:cNvPr>
          <p:cNvSpPr txBox="1"/>
          <p:nvPr/>
        </p:nvSpPr>
        <p:spPr>
          <a:xfrm>
            <a:off x="1277815" y="2305615"/>
            <a:ext cx="3856892" cy="2246769"/>
          </a:xfrm>
          <a:prstGeom prst="rect">
            <a:avLst/>
          </a:prstGeom>
          <a:noFill/>
        </p:spPr>
        <p:txBody>
          <a:bodyPr wrap="square" rtlCol="0">
            <a:spAutoFit/>
          </a:bodyPr>
          <a:lstStyle/>
          <a:p>
            <a:r>
              <a:rPr lang="fr-FR" sz="2800" b="1">
                <a:solidFill>
                  <a:srgbClr val="FFFF00"/>
                </a:solidFill>
              </a:rPr>
              <a:t>L'Exécution de Maximilien, 1868, version définitive, Kunsthalle de Mannheim.</a:t>
            </a:r>
            <a:endParaRPr lang="fr-FR" sz="2800" b="1" dirty="0">
              <a:solidFill>
                <a:srgbClr val="FFFF00"/>
              </a:solidFill>
            </a:endParaRPr>
          </a:p>
        </p:txBody>
      </p:sp>
    </p:spTree>
    <p:extLst>
      <p:ext uri="{BB962C8B-B14F-4D97-AF65-F5344CB8AC3E}">
        <p14:creationId xmlns:p14="http://schemas.microsoft.com/office/powerpoint/2010/main" val="2968666441"/>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CD617-9BE6-C501-1B51-CE9648414CF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9AEB150-CF23-0A3B-7FAD-BF30E0647C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3714750" cy="4191000"/>
          </a:xfrm>
          <a:prstGeom prst="rect">
            <a:avLst/>
          </a:prstGeom>
        </p:spPr>
      </p:pic>
      <p:pic>
        <p:nvPicPr>
          <p:cNvPr id="5" name="Image 4">
            <a:extLst>
              <a:ext uri="{FF2B5EF4-FFF2-40B4-BE49-F238E27FC236}">
                <a16:creationId xmlns:a16="http://schemas.microsoft.com/office/drawing/2014/main" id="{408C9B84-17DC-15CF-CB30-2F2D9C1BE1D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2" y="-117231"/>
            <a:ext cx="3714750" cy="4191000"/>
          </a:xfrm>
          <a:prstGeom prst="rect">
            <a:avLst/>
          </a:prstGeom>
        </p:spPr>
      </p:pic>
      <p:sp>
        <p:nvSpPr>
          <p:cNvPr id="6" name="ZoneTexte 5">
            <a:extLst>
              <a:ext uri="{FF2B5EF4-FFF2-40B4-BE49-F238E27FC236}">
                <a16:creationId xmlns:a16="http://schemas.microsoft.com/office/drawing/2014/main" id="{115CBC0E-DDE4-AA45-6F37-DE0A5EED2624}"/>
              </a:ext>
            </a:extLst>
          </p:cNvPr>
          <p:cNvSpPr txBox="1"/>
          <p:nvPr/>
        </p:nvSpPr>
        <p:spPr>
          <a:xfrm>
            <a:off x="3212124" y="398585"/>
            <a:ext cx="6424246" cy="954107"/>
          </a:xfrm>
          <a:prstGeom prst="rect">
            <a:avLst/>
          </a:prstGeom>
          <a:noFill/>
        </p:spPr>
        <p:txBody>
          <a:bodyPr wrap="square" rtlCol="0">
            <a:spAutoFit/>
          </a:bodyPr>
          <a:lstStyle/>
          <a:p>
            <a:r>
              <a:rPr lang="fr-FR" sz="2800" b="1" dirty="0">
                <a:solidFill>
                  <a:srgbClr val="FFFF00"/>
                </a:solidFill>
              </a:rPr>
              <a:t>Lorient Vous A Présenté Edouard Manet Peintre</a:t>
            </a:r>
          </a:p>
        </p:txBody>
      </p:sp>
      <p:sp>
        <p:nvSpPr>
          <p:cNvPr id="7" name="ZoneTexte 6">
            <a:extLst>
              <a:ext uri="{FF2B5EF4-FFF2-40B4-BE49-F238E27FC236}">
                <a16:creationId xmlns:a16="http://schemas.microsoft.com/office/drawing/2014/main" id="{01E428B7-ECB4-BBAD-8464-EBCA9626E225}"/>
              </a:ext>
            </a:extLst>
          </p:cNvPr>
          <p:cNvSpPr txBox="1"/>
          <p:nvPr/>
        </p:nvSpPr>
        <p:spPr>
          <a:xfrm>
            <a:off x="3714749" y="2766646"/>
            <a:ext cx="5345723"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1B0F08CD-4487-7253-3A9A-D672C908CF7C}"/>
              </a:ext>
            </a:extLst>
          </p:cNvPr>
          <p:cNvSpPr txBox="1"/>
          <p:nvPr/>
        </p:nvSpPr>
        <p:spPr>
          <a:xfrm>
            <a:off x="5438041" y="4791036"/>
            <a:ext cx="462035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2529688589"/>
      </p:ext>
    </p:extLst>
  </p:cSld>
  <p:clrMapOvr>
    <a:masterClrMapping/>
  </p:clrMapOvr>
  <mc:AlternateContent xmlns:mc="http://schemas.openxmlformats.org/markup-compatibility/2006" xmlns:p14="http://schemas.microsoft.com/office/powerpoint/2010/main">
    <mc:Choice Requires="p14">
      <p:transition spd="slow" p14:dur="5500" advClick="0" advTm="13000">
        <p14:shred/>
      </p:transition>
    </mc:Choice>
    <mc:Fallback xmlns="">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84</TotalTime>
  <Words>602</Words>
  <Application>Microsoft Office PowerPoint</Application>
  <PresentationFormat>Grand écran</PresentationFormat>
  <Paragraphs>34</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2026-04-19T04:26:17Z</dcterms:created>
  <dcterms:modified xsi:type="dcterms:W3CDTF">2026-04-19T07:14:05Z</dcterms:modified>
</cp:coreProperties>
</file>