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8" r:id="rId22"/>
    <p:sldId id="279" r:id="rId23"/>
    <p:sldId id="280" r:id="rId24"/>
    <p:sldId id="281" r:id="rId25"/>
    <p:sldId id="282" r:id="rId26"/>
    <p:sldId id="283" r:id="rId27"/>
    <p:sldId id="263" r:id="rId28"/>
    <p:sldId id="284" r:id="rId29"/>
    <p:sldId id="285" r:id="rId30"/>
    <p:sldId id="286" r:id="rId31"/>
    <p:sldId id="287" r:id="rId32"/>
    <p:sldId id="277" r:id="rId33"/>
    <p:sldId id="288" r:id="rId34"/>
    <p:sldId id="294" r:id="rId35"/>
    <p:sldId id="307" r:id="rId36"/>
    <p:sldId id="301" r:id="rId37"/>
    <p:sldId id="300" r:id="rId38"/>
    <p:sldId id="291" r:id="rId39"/>
    <p:sldId id="299" r:id="rId40"/>
    <p:sldId id="302" r:id="rId41"/>
    <p:sldId id="295" r:id="rId42"/>
    <p:sldId id="303" r:id="rId43"/>
    <p:sldId id="298" r:id="rId44"/>
    <p:sldId id="293" r:id="rId45"/>
    <p:sldId id="292" r:id="rId46"/>
    <p:sldId id="304" r:id="rId47"/>
    <p:sldId id="305" r:id="rId48"/>
    <p:sldId id="306" r:id="rId49"/>
    <p:sldId id="297" r:id="rId50"/>
    <p:sldId id="308" r:id="rId5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5" autoAdjust="0"/>
    <p:restoredTop sz="94660"/>
  </p:normalViewPr>
  <p:slideViewPr>
    <p:cSldViewPr snapToGrid="0">
      <p:cViewPr varScale="1">
        <p:scale>
          <a:sx n="92" d="100"/>
          <a:sy n="92" d="100"/>
        </p:scale>
        <p:origin x="12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3AEAD129-6255-40F4-8A0A-299B0820F3BE}" type="datetimeFigureOut">
              <a:rPr lang="fr-FR" smtClean="0"/>
              <a:t>18/04/2026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5060A65-916A-4F73-A2DA-118BF7A1D889}" type="slidenum">
              <a:rPr lang="fr-FR" smtClean="0"/>
              <a:t>‹N°›</a:t>
            </a:fld>
            <a:endParaRPr lang="fr-FR"/>
          </a:p>
        </p:txBody>
      </p:sp>
    </p:spTree>
    <p:extLst>
      <p:ext uri="{BB962C8B-B14F-4D97-AF65-F5344CB8AC3E}">
        <p14:creationId xmlns:p14="http://schemas.microsoft.com/office/powerpoint/2010/main" val="419516811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AEAD129-6255-40F4-8A0A-299B0820F3BE}" type="datetimeFigureOut">
              <a:rPr lang="fr-FR" smtClean="0"/>
              <a:t>18/04/2026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5060A65-916A-4F73-A2DA-118BF7A1D889}" type="slidenum">
              <a:rPr lang="fr-FR" smtClean="0"/>
              <a:t>‹N°›</a:t>
            </a:fld>
            <a:endParaRPr lang="fr-FR"/>
          </a:p>
        </p:txBody>
      </p:sp>
    </p:spTree>
    <p:extLst>
      <p:ext uri="{BB962C8B-B14F-4D97-AF65-F5344CB8AC3E}">
        <p14:creationId xmlns:p14="http://schemas.microsoft.com/office/powerpoint/2010/main" val="336361671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3AEAD129-6255-40F4-8A0A-299B0820F3BE}" type="datetimeFigureOut">
              <a:rPr lang="fr-FR" smtClean="0"/>
              <a:t>18/04/2026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5060A65-916A-4F73-A2DA-118BF7A1D889}" type="slidenum">
              <a:rPr lang="fr-FR" smtClean="0"/>
              <a:t>‹N°›</a:t>
            </a:fld>
            <a:endParaRPr lang="fr-FR"/>
          </a:p>
        </p:txBody>
      </p:sp>
    </p:spTree>
    <p:extLst>
      <p:ext uri="{BB962C8B-B14F-4D97-AF65-F5344CB8AC3E}">
        <p14:creationId xmlns:p14="http://schemas.microsoft.com/office/powerpoint/2010/main" val="2002364190"/>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AEAD129-6255-40F4-8A0A-299B0820F3BE}" type="datetimeFigureOut">
              <a:rPr lang="fr-FR" smtClean="0"/>
              <a:t>18/04/2026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5060A65-916A-4F73-A2DA-118BF7A1D889}" type="slidenum">
              <a:rPr lang="fr-FR" smtClean="0"/>
              <a:t>‹N°›</a:t>
            </a:fld>
            <a:endParaRPr lang="fr-FR"/>
          </a:p>
        </p:txBody>
      </p:sp>
    </p:spTree>
    <p:extLst>
      <p:ext uri="{BB962C8B-B14F-4D97-AF65-F5344CB8AC3E}">
        <p14:creationId xmlns:p14="http://schemas.microsoft.com/office/powerpoint/2010/main" val="173718759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3AEAD129-6255-40F4-8A0A-299B0820F3BE}" type="datetimeFigureOut">
              <a:rPr lang="fr-FR" smtClean="0"/>
              <a:t>18/04/2026</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A5060A65-916A-4F73-A2DA-118BF7A1D889}" type="slidenum">
              <a:rPr lang="fr-FR" smtClean="0"/>
              <a:t>‹N°›</a:t>
            </a:fld>
            <a:endParaRPr lang="fr-FR"/>
          </a:p>
        </p:txBody>
      </p:sp>
    </p:spTree>
    <p:extLst>
      <p:ext uri="{BB962C8B-B14F-4D97-AF65-F5344CB8AC3E}">
        <p14:creationId xmlns:p14="http://schemas.microsoft.com/office/powerpoint/2010/main" val="3741164881"/>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EAD129-6255-40F4-8A0A-299B0820F3BE}" type="datetimeFigureOut">
              <a:rPr lang="fr-FR" smtClean="0"/>
              <a:t>18/04/2026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A5060A65-916A-4F73-A2DA-118BF7A1D889}" type="slidenum">
              <a:rPr lang="fr-FR" smtClean="0"/>
              <a:t>‹N°›</a:t>
            </a:fld>
            <a:endParaRPr lang="fr-FR"/>
          </a:p>
        </p:txBody>
      </p:sp>
    </p:spTree>
    <p:extLst>
      <p:ext uri="{BB962C8B-B14F-4D97-AF65-F5344CB8AC3E}">
        <p14:creationId xmlns:p14="http://schemas.microsoft.com/office/powerpoint/2010/main" val="363512440"/>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EAD129-6255-40F4-8A0A-299B0820F3BE}" type="datetimeFigureOut">
              <a:rPr lang="fr-FR" smtClean="0"/>
              <a:t>18/04/2026</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A5060A65-916A-4F73-A2DA-118BF7A1D889}" type="slidenum">
              <a:rPr lang="fr-FR" smtClean="0"/>
              <a:t>‹N°›</a:t>
            </a:fld>
            <a:endParaRPr lang="fr-FR"/>
          </a:p>
        </p:txBody>
      </p:sp>
    </p:spTree>
    <p:extLst>
      <p:ext uri="{BB962C8B-B14F-4D97-AF65-F5344CB8AC3E}">
        <p14:creationId xmlns:p14="http://schemas.microsoft.com/office/powerpoint/2010/main" val="1071076973"/>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AEAD129-6255-40F4-8A0A-299B0820F3BE}" type="datetimeFigureOut">
              <a:rPr lang="fr-FR" smtClean="0"/>
              <a:t>18/04/2026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5060A65-916A-4F73-A2DA-118BF7A1D889}" type="slidenum">
              <a:rPr lang="fr-FR" smtClean="0"/>
              <a:t>‹N°›</a:t>
            </a:fld>
            <a:endParaRPr lang="fr-FR"/>
          </a:p>
        </p:txBody>
      </p:sp>
    </p:spTree>
    <p:extLst>
      <p:ext uri="{BB962C8B-B14F-4D97-AF65-F5344CB8AC3E}">
        <p14:creationId xmlns:p14="http://schemas.microsoft.com/office/powerpoint/2010/main" val="3722689436"/>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AEAD129-6255-40F4-8A0A-299B0820F3BE}" type="datetimeFigureOut">
              <a:rPr lang="fr-FR" smtClean="0"/>
              <a:t>18/04/2026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5060A65-916A-4F73-A2DA-118BF7A1D889}" type="slidenum">
              <a:rPr lang="fr-FR" smtClean="0"/>
              <a:t>‹N°›</a:t>
            </a:fld>
            <a:endParaRPr lang="fr-FR"/>
          </a:p>
        </p:txBody>
      </p:sp>
    </p:spTree>
    <p:extLst>
      <p:ext uri="{BB962C8B-B14F-4D97-AF65-F5344CB8AC3E}">
        <p14:creationId xmlns:p14="http://schemas.microsoft.com/office/powerpoint/2010/main" val="1451520412"/>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AEAD129-6255-40F4-8A0A-299B0820F3BE}" type="datetimeFigureOut">
              <a:rPr lang="fr-FR" smtClean="0"/>
              <a:t>18/04/2026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5060A65-916A-4F73-A2DA-118BF7A1D889}" type="slidenum">
              <a:rPr lang="fr-FR" smtClean="0"/>
              <a:t>‹N°›</a:t>
            </a:fld>
            <a:endParaRPr lang="fr-FR"/>
          </a:p>
        </p:txBody>
      </p:sp>
    </p:spTree>
    <p:extLst>
      <p:ext uri="{BB962C8B-B14F-4D97-AF65-F5344CB8AC3E}">
        <p14:creationId xmlns:p14="http://schemas.microsoft.com/office/powerpoint/2010/main" val="2156281148"/>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AEAD129-6255-40F4-8A0A-299B0820F3BE}" type="datetimeFigureOut">
              <a:rPr lang="fr-FR" smtClean="0"/>
              <a:t>18/04/2026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5060A65-916A-4F73-A2DA-118BF7A1D889}" type="slidenum">
              <a:rPr lang="fr-FR" smtClean="0"/>
              <a:t>‹N°›</a:t>
            </a:fld>
            <a:endParaRPr lang="fr-FR"/>
          </a:p>
        </p:txBody>
      </p:sp>
    </p:spTree>
    <p:extLst>
      <p:ext uri="{BB962C8B-B14F-4D97-AF65-F5344CB8AC3E}">
        <p14:creationId xmlns:p14="http://schemas.microsoft.com/office/powerpoint/2010/main" val="17401815"/>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EAD129-6255-40F4-8A0A-299B0820F3BE}" type="datetimeFigureOut">
              <a:rPr lang="fr-FR" smtClean="0"/>
              <a:t>18/04/2026</a:t>
            </a:fld>
            <a:endParaRPr lang="fr-F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060A65-916A-4F73-A2DA-118BF7A1D889}" type="slidenum">
              <a:rPr lang="fr-FR" smtClean="0"/>
              <a:t>‹N°›</a:t>
            </a:fld>
            <a:endParaRPr lang="fr-FR"/>
          </a:p>
        </p:txBody>
      </p:sp>
    </p:spTree>
    <p:extLst>
      <p:ext uri="{BB962C8B-B14F-4D97-AF65-F5344CB8AC3E}">
        <p14:creationId xmlns:p14="http://schemas.microsoft.com/office/powerpoint/2010/main" val="30665812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4907"/>
          </a:xfrm>
          <a:prstGeom prst="rect">
            <a:avLst/>
          </a:prstGeom>
        </p:spPr>
      </p:pic>
      <p:sp>
        <p:nvSpPr>
          <p:cNvPr id="5" name="Rectangle 4"/>
          <p:cNvSpPr/>
          <p:nvPr/>
        </p:nvSpPr>
        <p:spPr>
          <a:xfrm>
            <a:off x="663241" y="87809"/>
            <a:ext cx="7402989" cy="646331"/>
          </a:xfrm>
          <a:prstGeom prst="rect">
            <a:avLst/>
          </a:prstGeom>
        </p:spPr>
        <p:txBody>
          <a:bodyPr wrap="none">
            <a:spAutoFit/>
          </a:bodyPr>
          <a:lstStyle/>
          <a:p>
            <a:r>
              <a:rPr lang="fr-FR" sz="3600" b="1" dirty="0">
                <a:ln w="22225">
                  <a:solidFill>
                    <a:schemeClr val="accent2"/>
                  </a:solidFill>
                  <a:prstDash val="solid"/>
                </a:ln>
                <a:solidFill>
                  <a:srgbClr val="FF0000"/>
                </a:solidFill>
                <a:latin typeface="Harlow Solid Italic" panose="04030604020F02020D02" pitchFamily="82" charset="0"/>
              </a:rPr>
              <a:t>M</a:t>
            </a:r>
            <a:r>
              <a:rPr lang="fr-FR" sz="3600" b="1" dirty="0" smtClean="0">
                <a:ln w="22225">
                  <a:solidFill>
                    <a:schemeClr val="accent2"/>
                  </a:solidFill>
                  <a:prstDash val="solid"/>
                </a:ln>
                <a:solidFill>
                  <a:srgbClr val="FF0000"/>
                </a:solidFill>
                <a:latin typeface="Harlow Solid Italic" panose="04030604020F02020D02" pitchFamily="82" charset="0"/>
              </a:rPr>
              <a:t>étiers d’autrefois, disparus et insolites</a:t>
            </a:r>
            <a:endParaRPr lang="fr-FR" sz="3600" b="1" dirty="0">
              <a:ln w="22225">
                <a:solidFill>
                  <a:schemeClr val="accent2"/>
                </a:solidFill>
                <a:prstDash val="solid"/>
              </a:ln>
              <a:solidFill>
                <a:srgbClr val="FF0000"/>
              </a:solidFill>
              <a:latin typeface="Harlow Solid Italic" panose="04030604020F02020D02" pitchFamily="82" charset="0"/>
            </a:endParaRPr>
          </a:p>
        </p:txBody>
      </p:sp>
      <p:sp>
        <p:nvSpPr>
          <p:cNvPr id="6" name="Rectangle 5"/>
          <p:cNvSpPr/>
          <p:nvPr/>
        </p:nvSpPr>
        <p:spPr>
          <a:xfrm>
            <a:off x="3217302" y="821948"/>
            <a:ext cx="2709396" cy="523220"/>
          </a:xfrm>
          <a:prstGeom prst="rect">
            <a:avLst/>
          </a:prstGeom>
          <a:noFill/>
        </p:spPr>
        <p:txBody>
          <a:bodyPr wrap="none" lIns="91440" tIns="45720" rIns="91440" bIns="45720">
            <a:spAutoFit/>
          </a:bodyPr>
          <a:lstStyle/>
          <a:p>
            <a:pPr algn="ctr"/>
            <a:r>
              <a:rPr lang="fr-FR" sz="2800" b="1" cap="none" spc="0" dirty="0" smtClean="0">
                <a:ln w="22225">
                  <a:solidFill>
                    <a:schemeClr val="accent2"/>
                  </a:solidFill>
                  <a:prstDash val="solid"/>
                </a:ln>
                <a:solidFill>
                  <a:srgbClr val="FFFF00"/>
                </a:solidFill>
                <a:effectLst/>
                <a:latin typeface="Harlow Solid Italic" panose="04030604020F02020D02" pitchFamily="82" charset="0"/>
              </a:rPr>
              <a:t>Attelage de chien</a:t>
            </a:r>
            <a:endParaRPr lang="fr-FR" sz="2800" b="1" cap="none" spc="0" dirty="0">
              <a:ln w="22225">
                <a:solidFill>
                  <a:schemeClr val="accent2"/>
                </a:solidFill>
                <a:prstDash val="solid"/>
              </a:ln>
              <a:solidFill>
                <a:srgbClr val="FFFF00"/>
              </a:solidFill>
              <a:effectLst/>
              <a:latin typeface="Harlow Solid Italic" panose="04030604020F02020D02" pitchFamily="82" charset="0"/>
            </a:endParaRPr>
          </a:p>
        </p:txBody>
      </p:sp>
      <p:sp>
        <p:nvSpPr>
          <p:cNvPr id="7" name="Rectangle 6"/>
          <p:cNvSpPr/>
          <p:nvPr/>
        </p:nvSpPr>
        <p:spPr>
          <a:xfrm>
            <a:off x="119629" y="5328827"/>
            <a:ext cx="8904741"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Les métiers d’autrefois racontent une partie de notre histoire. certains répondaient à des besoins essentiels, d’autres relevaient de pratiques ou de savoir-faire aujourd’hui oubliés</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517943401"/>
      </p:ext>
    </p:extLst>
  </p:cSld>
  <p:clrMapOvr>
    <a:masterClrMapping/>
  </p:clrMapOvr>
  <mc:AlternateContent xmlns:mc="http://schemas.openxmlformats.org/markup-compatibility/2006" xmlns:p14="http://schemas.microsoft.com/office/powerpoint/2010/main">
    <mc:Choice Requires="p14">
      <p:transition spd="slow" p14:dur="2000" advTm="15000">
        <p:sndAc>
          <p:stSnd loop="1">
            <p:snd r:embed="rId2" name="bien 30.03.wav"/>
          </p:stSnd>
        </p:sndAc>
      </p:transition>
    </mc:Choice>
    <mc:Fallback xmlns="">
      <p:transition spd="slow" advTm="15000">
        <p:sndAc>
          <p:stSnd loop="1">
            <p:snd r:embed="rId4" name="bien 30.03.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2909694" y="95181"/>
            <a:ext cx="2621231" cy="523220"/>
          </a:xfrm>
          <a:prstGeom prst="rect">
            <a:avLst/>
          </a:prstGeom>
          <a:noFill/>
        </p:spPr>
        <p:txBody>
          <a:bodyPr wrap="none" lIns="91440" tIns="45720" rIns="91440" bIns="45720">
            <a:spAutoFit/>
          </a:bodyPr>
          <a:lstStyle/>
          <a:p>
            <a:pPr algn="ctr"/>
            <a:r>
              <a:rPr lang="fr-FR" sz="2800" b="1" cap="none" spc="0" dirty="0" smtClean="0">
                <a:ln w="22225">
                  <a:solidFill>
                    <a:schemeClr val="accent2"/>
                  </a:solidFill>
                  <a:prstDash val="solid"/>
                </a:ln>
                <a:solidFill>
                  <a:srgbClr val="FF0000"/>
                </a:solidFill>
                <a:effectLst/>
                <a:latin typeface="Fugaz One" pitchFamily="2" charset="0"/>
              </a:rPr>
              <a:t>Un</a:t>
            </a:r>
            <a:r>
              <a:rPr lang="fr-FR" sz="2800" b="1" cap="none" spc="0" dirty="0" smtClean="0">
                <a:ln w="22225">
                  <a:solidFill>
                    <a:schemeClr val="accent2"/>
                  </a:solidFill>
                  <a:prstDash val="solid"/>
                </a:ln>
                <a:solidFill>
                  <a:srgbClr val="FF0000"/>
                </a:solidFill>
                <a:effectLst/>
                <a:latin typeface="Harlow Solid Italic" panose="04030604020F02020D02" pitchFamily="82" charset="0"/>
              </a:rPr>
              <a:t> </a:t>
            </a:r>
            <a:r>
              <a:rPr lang="fr-FR" sz="2800" b="1" cap="none" spc="0" dirty="0" smtClean="0">
                <a:ln w="22225">
                  <a:solidFill>
                    <a:schemeClr val="accent2"/>
                  </a:solidFill>
                  <a:prstDash val="solid"/>
                </a:ln>
                <a:solidFill>
                  <a:srgbClr val="FF0000"/>
                </a:solidFill>
                <a:effectLst/>
                <a:latin typeface="Fugaz One" pitchFamily="2" charset="0"/>
              </a:rPr>
              <a:t>rémouleur</a:t>
            </a:r>
            <a:endParaRPr lang="fr-FR" sz="2800" b="1" cap="none" spc="0" dirty="0">
              <a:ln w="22225">
                <a:solidFill>
                  <a:schemeClr val="accent2"/>
                </a:solidFill>
                <a:prstDash val="solid"/>
              </a:ln>
              <a:solidFill>
                <a:srgbClr val="FF0000"/>
              </a:solidFill>
              <a:effectLst/>
              <a:latin typeface="Fugaz One" pitchFamily="2" charset="0"/>
            </a:endParaRPr>
          </a:p>
        </p:txBody>
      </p:sp>
      <p:sp>
        <p:nvSpPr>
          <p:cNvPr id="4" name="Rectangle 3"/>
          <p:cNvSpPr/>
          <p:nvPr/>
        </p:nvSpPr>
        <p:spPr>
          <a:xfrm>
            <a:off x="-11723" y="4919898"/>
            <a:ext cx="9155723" cy="1815882"/>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Jusqu’aux années 1940, ces artisans parcouraient les rues avec une charrette équipée d’une meule pour affûter couteaux, ciseaux et outils, que ce soit pour les ménages, jardiniers, agriculteurs ou commerçants comme les bouchers.</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137503928"/>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977"/>
            <a:ext cx="9144000" cy="6901602"/>
          </a:xfrm>
          <a:prstGeom prst="rect">
            <a:avLst/>
          </a:prstGeom>
        </p:spPr>
      </p:pic>
      <p:sp>
        <p:nvSpPr>
          <p:cNvPr id="3" name="Rectangle 2"/>
          <p:cNvSpPr/>
          <p:nvPr/>
        </p:nvSpPr>
        <p:spPr>
          <a:xfrm>
            <a:off x="2388201" y="243227"/>
            <a:ext cx="5078634" cy="523220"/>
          </a:xfrm>
          <a:prstGeom prst="rect">
            <a:avLst/>
          </a:prstGeom>
        </p:spPr>
        <p:txBody>
          <a:bodyPr wrap="none">
            <a:spAutoFit/>
          </a:bodyPr>
          <a:lstStyle/>
          <a:p>
            <a:r>
              <a:rPr lang="fr-FR" sz="2800" b="1" dirty="0" smtClean="0">
                <a:ln w="22225">
                  <a:solidFill>
                    <a:schemeClr val="accent2"/>
                  </a:solidFill>
                  <a:prstDash val="solid"/>
                </a:ln>
                <a:solidFill>
                  <a:srgbClr val="FF0000"/>
                </a:solidFill>
                <a:latin typeface="Fugaz One" pitchFamily="2" charset="0"/>
              </a:rPr>
              <a:t>La ramasseuse de sangsues</a:t>
            </a:r>
            <a:endParaRPr lang="fr-FR" sz="2800" b="1" dirty="0">
              <a:ln w="22225">
                <a:solidFill>
                  <a:schemeClr val="accent2"/>
                </a:solidFill>
                <a:prstDash val="solid"/>
              </a:ln>
              <a:solidFill>
                <a:srgbClr val="FF0000"/>
              </a:solidFill>
              <a:latin typeface="Fugaz One" pitchFamily="2" charset="0"/>
            </a:endParaRPr>
          </a:p>
        </p:txBody>
      </p:sp>
      <p:sp>
        <p:nvSpPr>
          <p:cNvPr id="4" name="Rectangle 3"/>
          <p:cNvSpPr/>
          <p:nvPr/>
        </p:nvSpPr>
        <p:spPr>
          <a:xfrm>
            <a:off x="166255" y="5473005"/>
            <a:ext cx="8977745"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Ces femmes passaient des heures les jambes immergées dans la Seine ou autres pour attirer les sangsues, qui se collaient à leur peau , ces créatures étaient vendues aux hôpitaux, médecins </a:t>
            </a:r>
            <a:r>
              <a:rPr lang="fr-FR" sz="2800" b="1" dirty="0" err="1" smtClean="0">
                <a:ln w="22225">
                  <a:solidFill>
                    <a:schemeClr val="accent2"/>
                  </a:solidFill>
                  <a:prstDash val="solid"/>
                </a:ln>
                <a:solidFill>
                  <a:srgbClr val="FFFF00"/>
                </a:solidFill>
                <a:latin typeface="Harlow Solid Italic" panose="04030604020F02020D02" pitchFamily="82" charset="0"/>
              </a:rPr>
              <a:t>etc</a:t>
            </a:r>
            <a:r>
              <a:rPr lang="fr-FR" sz="2800" b="1" dirty="0" smtClean="0">
                <a:ln w="22225">
                  <a:solidFill>
                    <a:schemeClr val="accent2"/>
                  </a:solidFill>
                  <a:prstDash val="solid"/>
                </a:ln>
                <a:solidFill>
                  <a:srgbClr val="FFFF00"/>
                </a:solidFill>
                <a:latin typeface="Harlow Solid Italic" panose="04030604020F02020D02" pitchFamily="82" charset="0"/>
              </a:rPr>
              <a:t>,,, </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288720718"/>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50">
          <a:fgClr>
            <a:schemeClr val="accent1"/>
          </a:fgClr>
          <a:bgClr>
            <a:schemeClr val="bg1"/>
          </a:bgClr>
        </a:patt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4911969" cy="6858000"/>
          </a:xfrm>
          <a:prstGeom prst="rect">
            <a:avLst/>
          </a:prstGeom>
        </p:spPr>
      </p:pic>
      <p:sp>
        <p:nvSpPr>
          <p:cNvPr id="3" name="Rectangle 2"/>
          <p:cNvSpPr/>
          <p:nvPr/>
        </p:nvSpPr>
        <p:spPr>
          <a:xfrm>
            <a:off x="5401674" y="923349"/>
            <a:ext cx="3118339" cy="483209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professionnels parcouraient la ville chaque soir pour allumer les réverbères à l’huile ou au gaz, illuminant les rues à la tombée de la nuit. Au lever du jour, ils faisaient le chemin inverse pour les éteindre.</a:t>
            </a:r>
          </a:p>
        </p:txBody>
      </p:sp>
    </p:spTree>
    <p:extLst>
      <p:ext uri="{BB962C8B-B14F-4D97-AF65-F5344CB8AC3E}">
        <p14:creationId xmlns:p14="http://schemas.microsoft.com/office/powerpoint/2010/main" val="275960132"/>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091"/>
            <a:ext cx="9144000" cy="6854907"/>
          </a:xfrm>
          <a:prstGeom prst="rect">
            <a:avLst/>
          </a:prstGeom>
        </p:spPr>
      </p:pic>
      <p:sp>
        <p:nvSpPr>
          <p:cNvPr id="3" name="Rectangle 2"/>
          <p:cNvSpPr/>
          <p:nvPr/>
        </p:nvSpPr>
        <p:spPr>
          <a:xfrm>
            <a:off x="294120" y="727099"/>
            <a:ext cx="8967355"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Les </a:t>
            </a:r>
            <a:r>
              <a:rPr lang="fr-FR" sz="2800" b="1" dirty="0">
                <a:ln w="22225">
                  <a:solidFill>
                    <a:schemeClr val="accent2"/>
                  </a:solidFill>
                  <a:prstDash val="solid"/>
                </a:ln>
                <a:solidFill>
                  <a:srgbClr val="FFFF00"/>
                </a:solidFill>
                <a:latin typeface="Harlow Solid Italic" panose="04030604020F02020D02" pitchFamily="82" charset="0"/>
              </a:rPr>
              <a:t>hommes exploitaient la forêt, une ressource clé pour alimenter foyers et industries.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Armés de haches et de scies passe-partout, ils débroussaillaient, abattaient les arbres</a:t>
            </a:r>
            <a:r>
              <a:rPr lang="fr-FR" sz="2800" b="1" dirty="0" smtClean="0">
                <a:ln w="22225">
                  <a:solidFill>
                    <a:schemeClr val="accent2"/>
                  </a:solidFill>
                  <a:prstDash val="solid"/>
                </a:ln>
                <a:solidFill>
                  <a:srgbClr val="FFFF00"/>
                </a:solidFill>
                <a:latin typeface="Harlow Solid Italic" panose="04030604020F02020D02" pitchFamily="82" charset="0"/>
              </a:rPr>
              <a:t>,</a:t>
            </a:r>
            <a:r>
              <a:rPr lang="fr-FR" sz="2800" dirty="0"/>
              <a:t> </a:t>
            </a:r>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4" name="Rectangle 1"/>
          <p:cNvSpPr>
            <a:spLocks noChangeArrowheads="1"/>
          </p:cNvSpPr>
          <p:nvPr/>
        </p:nvSpPr>
        <p:spPr bwMode="auto">
          <a:xfrm>
            <a:off x="394855" y="-227560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smtClean="0">
                <a:ln>
                  <a:noFill/>
                </a:ln>
                <a:solidFill>
                  <a:schemeClr val="tx1"/>
                </a:solidFill>
                <a:effectLst/>
                <a:latin typeface="Arial" panose="020B0604020202020204" pitchFamily="34" charset="0"/>
              </a:rPr>
              <a:t>Le bûcheron</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700" b="0" i="0" u="none" strike="noStrike" cap="none" normalizeH="0" baseline="0" smtClean="0">
                <a:ln>
                  <a:noFill/>
                </a:ln>
                <a:solidFill>
                  <a:schemeClr val="tx1"/>
                </a:solidFill>
                <a:effectLst/>
                <a:latin typeface="Arial" panose="020B0604020202020204" pitchFamily="34" charset="0"/>
              </a:rPr>
              <a:t>  </a:t>
            </a:r>
            <a:r>
              <a:rPr kumimoji="0" lang="fr-FR" altLang="fr-FR" sz="43800" b="0" i="0" u="none" strike="noStrike" cap="none" normalizeH="0" baseline="0" smtClean="0">
                <a:ln>
                  <a:noFill/>
                </a:ln>
                <a:solidFill>
                  <a:schemeClr val="tx1"/>
                </a:solidFill>
                <a:effectLst/>
                <a:latin typeface="Arial" panose="020B0604020202020204" pitchFamily="34" charset="0"/>
              </a:rPr>
              <a:t> </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 name="AutoShape 2" descr="https://www.le-mesnil.com/wp-content/uploads/2025/01/Image-163-1.jpg"/>
          <p:cNvSpPr>
            <a:spLocks noChangeAspect="1" noChangeArrowheads="1"/>
          </p:cNvSpPr>
          <p:nvPr/>
        </p:nvSpPr>
        <p:spPr bwMode="auto">
          <a:xfrm>
            <a:off x="512330" y="-5307734"/>
            <a:ext cx="10420350" cy="69532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6" name="Rectangle 5"/>
          <p:cNvSpPr/>
          <p:nvPr/>
        </p:nvSpPr>
        <p:spPr>
          <a:xfrm>
            <a:off x="3892775" y="94894"/>
            <a:ext cx="2310248"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bûcheron</a:t>
            </a:r>
          </a:p>
        </p:txBody>
      </p:sp>
    </p:spTree>
    <p:extLst>
      <p:ext uri="{BB962C8B-B14F-4D97-AF65-F5344CB8AC3E}">
        <p14:creationId xmlns:p14="http://schemas.microsoft.com/office/powerpoint/2010/main" val="1405380206"/>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7639" y="0"/>
            <a:ext cx="7476767" cy="5605046"/>
          </a:xfrm>
          <a:prstGeom prst="rect">
            <a:avLst/>
          </a:prstGeom>
        </p:spPr>
      </p:pic>
      <p:sp>
        <p:nvSpPr>
          <p:cNvPr id="3" name="Rectangle 2"/>
          <p:cNvSpPr/>
          <p:nvPr/>
        </p:nvSpPr>
        <p:spPr>
          <a:xfrm>
            <a:off x="1265098" y="729734"/>
            <a:ext cx="2584362"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scieur de long</a:t>
            </a:r>
          </a:p>
        </p:txBody>
      </p:sp>
      <p:sp>
        <p:nvSpPr>
          <p:cNvPr id="4" name="Rectangle 3"/>
          <p:cNvSpPr/>
          <p:nvPr/>
        </p:nvSpPr>
        <p:spPr>
          <a:xfrm>
            <a:off x="93518" y="5042118"/>
            <a:ext cx="8905008" cy="181588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étaient indispensables pour produire des planches.</a:t>
            </a:r>
            <a:br>
              <a:rPr lang="fr-FR" sz="2800" b="1" dirty="0">
                <a:ln w="22225">
                  <a:solidFill>
                    <a:schemeClr val="accent2"/>
                  </a:solidFill>
                  <a:prstDash val="solid"/>
                </a:ln>
                <a:solidFill>
                  <a:srgbClr val="FFFF00"/>
                </a:solidFill>
                <a:latin typeface="Harlow Solid Italic" panose="04030604020F02020D02" pitchFamily="82" charset="0"/>
              </a:rPr>
            </a:br>
            <a:r>
              <a:rPr lang="fr-FR" sz="2800" b="1" dirty="0" smtClean="0">
                <a:ln w="22225">
                  <a:solidFill>
                    <a:schemeClr val="accent2"/>
                  </a:solidFill>
                  <a:prstDash val="solid"/>
                </a:ln>
                <a:solidFill>
                  <a:srgbClr val="FFFF00"/>
                </a:solidFill>
                <a:latin typeface="Harlow Solid Italic" panose="04030604020F02020D02" pitchFamily="82" charset="0"/>
              </a:rPr>
              <a:t>en haut </a:t>
            </a:r>
            <a:r>
              <a:rPr lang="fr-FR" sz="2800" b="1" dirty="0">
                <a:ln w="22225">
                  <a:solidFill>
                    <a:schemeClr val="accent2"/>
                  </a:solidFill>
                  <a:prstDash val="solid"/>
                </a:ln>
                <a:solidFill>
                  <a:srgbClr val="FFFF00"/>
                </a:solidFill>
                <a:latin typeface="Harlow Solid Italic" panose="04030604020F02020D02" pitchFamily="82" charset="0"/>
              </a:rPr>
              <a:t>perché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le chevrier remontait la scie, souvent plié en </a:t>
            </a:r>
            <a:r>
              <a:rPr lang="fr-FR" sz="2800" b="1" dirty="0" smtClean="0">
                <a:ln w="22225">
                  <a:solidFill>
                    <a:schemeClr val="accent2"/>
                  </a:solidFill>
                  <a:prstDash val="solid"/>
                </a:ln>
                <a:solidFill>
                  <a:srgbClr val="FFFF00"/>
                </a:solidFill>
                <a:latin typeface="Harlow Solid Italic" panose="04030604020F02020D02" pitchFamily="82" charset="0"/>
              </a:rPr>
              <a:t>deux , en bas </a:t>
            </a:r>
            <a:r>
              <a:rPr lang="fr-FR" sz="2800" b="1" dirty="0">
                <a:ln w="22225">
                  <a:solidFill>
                    <a:schemeClr val="accent2"/>
                  </a:solidFill>
                  <a:prstDash val="solid"/>
                </a:ln>
                <a:solidFill>
                  <a:srgbClr val="FFFF00"/>
                </a:solidFill>
                <a:latin typeface="Harlow Solid Italic" panose="04030604020F02020D02" pitchFamily="82" charset="0"/>
              </a:rPr>
              <a:t>le </a:t>
            </a:r>
            <a:r>
              <a:rPr lang="fr-FR" sz="2800" b="1" dirty="0" err="1">
                <a:ln w="22225">
                  <a:solidFill>
                    <a:schemeClr val="accent2"/>
                  </a:solidFill>
                  <a:prstDash val="solid"/>
                </a:ln>
                <a:solidFill>
                  <a:srgbClr val="FFFF00"/>
                </a:solidFill>
                <a:latin typeface="Harlow Solid Italic" panose="04030604020F02020D02" pitchFamily="82" charset="0"/>
              </a:rPr>
              <a:t>renardier</a:t>
            </a:r>
            <a:r>
              <a:rPr lang="fr-FR" sz="2800" b="1" dirty="0">
                <a:ln w="22225">
                  <a:solidFill>
                    <a:schemeClr val="accent2"/>
                  </a:solidFill>
                  <a:prstDash val="solid"/>
                </a:ln>
                <a:solidFill>
                  <a:srgbClr val="FFFF00"/>
                </a:solidFill>
                <a:latin typeface="Harlow Solid Italic" panose="04030604020F02020D02" pitchFamily="82" charset="0"/>
              </a:rPr>
              <a:t> tirait la scie pour couper le bois, recevant sans arrêt de la sciure dans les yeux.</a:t>
            </a:r>
          </a:p>
        </p:txBody>
      </p:sp>
    </p:spTree>
    <p:extLst>
      <p:ext uri="{BB962C8B-B14F-4D97-AF65-F5344CB8AC3E}">
        <p14:creationId xmlns:p14="http://schemas.microsoft.com/office/powerpoint/2010/main" val="900243242"/>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935682" cy="6858000"/>
          </a:xfrm>
          <a:prstGeom prst="rect">
            <a:avLst/>
          </a:prstGeom>
        </p:spPr>
      </p:pic>
      <p:sp>
        <p:nvSpPr>
          <p:cNvPr id="2" name="Rectangle 1"/>
          <p:cNvSpPr/>
          <p:nvPr/>
        </p:nvSpPr>
        <p:spPr>
          <a:xfrm>
            <a:off x="5399770" y="221141"/>
            <a:ext cx="2773516"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chiffonnier </a:t>
            </a:r>
          </a:p>
        </p:txBody>
      </p:sp>
      <p:sp>
        <p:nvSpPr>
          <p:cNvPr id="4" name="Rectangle 3"/>
          <p:cNvSpPr/>
          <p:nvPr/>
        </p:nvSpPr>
        <p:spPr>
          <a:xfrm>
            <a:off x="5018809" y="919903"/>
            <a:ext cx="3979718" cy="5262979"/>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hommes parcouraient la campagne ou les zones urbaines à pied, achetant des objets ou matériaux usés tels que tissus, guenilles, papier et cordes pour les revendre à des entreprises de transformation. On appelait aussi ces récupérateurs « biffins » en argot.</a:t>
            </a:r>
          </a:p>
        </p:txBody>
      </p:sp>
    </p:spTree>
    <p:extLst>
      <p:ext uri="{BB962C8B-B14F-4D97-AF65-F5344CB8AC3E}">
        <p14:creationId xmlns:p14="http://schemas.microsoft.com/office/powerpoint/2010/main" val="3559802431"/>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sp>
        <p:nvSpPr>
          <p:cNvPr id="2" name="Rectangle 1"/>
          <p:cNvSpPr/>
          <p:nvPr/>
        </p:nvSpPr>
        <p:spPr>
          <a:xfrm>
            <a:off x="5419904" y="213277"/>
            <a:ext cx="3724096" cy="954107"/>
          </a:xfrm>
          <a:prstGeom prst="rect">
            <a:avLst/>
          </a:prstGeom>
        </p:spPr>
        <p:txBody>
          <a:bodyPr wrap="none">
            <a:spAutoFit/>
          </a:bodyPr>
          <a:lstStyle/>
          <a:p>
            <a:r>
              <a:rPr lang="fr-FR" sz="2800" b="1" dirty="0" smtClean="0">
                <a:solidFill>
                  <a:srgbClr val="FF0000"/>
                </a:solidFill>
                <a:latin typeface="Fugaz One" pitchFamily="2" charset="0"/>
              </a:rPr>
              <a:t>   Le </a:t>
            </a:r>
            <a:r>
              <a:rPr lang="fr-FR" sz="2800" b="1" dirty="0">
                <a:solidFill>
                  <a:srgbClr val="FF0000"/>
                </a:solidFill>
                <a:latin typeface="Fugaz One" pitchFamily="2" charset="0"/>
              </a:rPr>
              <a:t>détecteur </a:t>
            </a:r>
            <a:endParaRPr lang="fr-FR" sz="2800" b="1" dirty="0" smtClean="0">
              <a:solidFill>
                <a:srgbClr val="FF0000"/>
              </a:solidFill>
              <a:latin typeface="Fugaz One" pitchFamily="2" charset="0"/>
            </a:endParaRPr>
          </a:p>
          <a:p>
            <a:r>
              <a:rPr lang="fr-FR" sz="2800" b="1" dirty="0" smtClean="0">
                <a:solidFill>
                  <a:srgbClr val="FF0000"/>
                </a:solidFill>
                <a:latin typeface="Fugaz One" pitchFamily="2" charset="0"/>
              </a:rPr>
              <a:t>acoustique </a:t>
            </a:r>
            <a:r>
              <a:rPr lang="fr-FR" sz="2800" b="1" dirty="0">
                <a:solidFill>
                  <a:srgbClr val="FF0000"/>
                </a:solidFill>
                <a:latin typeface="Fugaz One" pitchFamily="2" charset="0"/>
              </a:rPr>
              <a:t>d’avions</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268191" cy="6858000"/>
          </a:xfrm>
          <a:prstGeom prst="rect">
            <a:avLst/>
          </a:prstGeom>
        </p:spPr>
      </p:pic>
      <p:sp>
        <p:nvSpPr>
          <p:cNvPr id="5" name="Rectangle 4"/>
          <p:cNvSpPr/>
          <p:nvPr/>
        </p:nvSpPr>
        <p:spPr>
          <a:xfrm>
            <a:off x="5268191" y="1167384"/>
            <a:ext cx="3771900" cy="4401205"/>
          </a:xfrm>
          <a:prstGeom prst="rect">
            <a:avLst/>
          </a:prstGeom>
        </p:spPr>
        <p:txBody>
          <a:bodyPr wrap="square">
            <a:spAutoFit/>
          </a:bodyPr>
          <a:lstStyle/>
          <a:p>
            <a:r>
              <a:rPr lang="fr-FR" sz="2800" dirty="0">
                <a:solidFill>
                  <a:srgbClr val="FFFF00"/>
                </a:solidFill>
                <a:latin typeface="Harlow Solid Italic" panose="04030604020F02020D02" pitchFamily="82" charset="0"/>
              </a:rPr>
              <a:t>Avant l’invention des radars dans les années 40, la détection des avions ennemis reposait sur la </a:t>
            </a:r>
            <a:r>
              <a:rPr lang="fr-FR" sz="2800" b="1" dirty="0">
                <a:solidFill>
                  <a:srgbClr val="FFFF00"/>
                </a:solidFill>
                <a:latin typeface="Harlow Solid Italic" panose="04030604020F02020D02" pitchFamily="82" charset="0"/>
              </a:rPr>
              <a:t>localisation acoustique</a:t>
            </a:r>
            <a:r>
              <a:rPr lang="fr-FR" sz="2800" dirty="0">
                <a:solidFill>
                  <a:srgbClr val="FFFF00"/>
                </a:solidFill>
                <a:latin typeface="Harlow Solid Italic" panose="04030604020F02020D02" pitchFamily="82" charset="0"/>
              </a:rPr>
              <a:t>. </a:t>
            </a:r>
            <a:r>
              <a:rPr lang="fr-FR" sz="2800" dirty="0" smtClean="0">
                <a:solidFill>
                  <a:srgbClr val="FFFF00"/>
                </a:solidFill>
                <a:latin typeface="Harlow Solid Italic" panose="04030604020F02020D02" pitchFamily="82" charset="0"/>
              </a:rPr>
              <a:t>ils utilisaient des </a:t>
            </a:r>
            <a:r>
              <a:rPr lang="fr-FR" sz="2800" dirty="0">
                <a:solidFill>
                  <a:srgbClr val="FFFF00"/>
                </a:solidFill>
                <a:latin typeface="Harlow Solid Italic" panose="04030604020F02020D02" pitchFamily="82" charset="0"/>
              </a:rPr>
              <a:t>dispositifs en </a:t>
            </a:r>
            <a:r>
              <a:rPr lang="fr-FR" sz="2800" dirty="0" smtClean="0">
                <a:solidFill>
                  <a:srgbClr val="FFFF00"/>
                </a:solidFill>
                <a:latin typeface="Harlow Solid Italic" panose="04030604020F02020D02" pitchFamily="82" charset="0"/>
              </a:rPr>
              <a:t>cornet </a:t>
            </a:r>
            <a:r>
              <a:rPr lang="fr-FR" sz="2800" dirty="0">
                <a:solidFill>
                  <a:srgbClr val="FFFF00"/>
                </a:solidFill>
                <a:latin typeface="Harlow Solid Italic" panose="04030604020F02020D02" pitchFamily="82" charset="0"/>
              </a:rPr>
              <a:t>ou portaient des « satellites » sur chaque oreille pour amplifier les sons.</a:t>
            </a:r>
          </a:p>
        </p:txBody>
      </p:sp>
    </p:spTree>
    <p:extLst>
      <p:ext uri="{BB962C8B-B14F-4D97-AF65-F5344CB8AC3E}">
        <p14:creationId xmlns:p14="http://schemas.microsoft.com/office/powerpoint/2010/main" val="2820463513"/>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2" name="Rectangle 1"/>
          <p:cNvSpPr/>
          <p:nvPr/>
        </p:nvSpPr>
        <p:spPr>
          <a:xfrm>
            <a:off x="2749851" y="476420"/>
            <a:ext cx="4770858"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La marchande d’arlequins</a:t>
            </a:r>
          </a:p>
        </p:txBody>
      </p:sp>
      <p:sp>
        <p:nvSpPr>
          <p:cNvPr id="4" name="Rectangle 3"/>
          <p:cNvSpPr/>
          <p:nvPr/>
        </p:nvSpPr>
        <p:spPr>
          <a:xfrm>
            <a:off x="0" y="5040571"/>
            <a:ext cx="9008918" cy="1815882"/>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l’ancêtre </a:t>
            </a:r>
            <a:r>
              <a:rPr lang="fr-FR" sz="2800" b="1" dirty="0">
                <a:ln w="22225">
                  <a:solidFill>
                    <a:schemeClr val="accent2"/>
                  </a:solidFill>
                  <a:prstDash val="solid"/>
                </a:ln>
                <a:solidFill>
                  <a:srgbClr val="FFFF00"/>
                </a:solidFill>
                <a:latin typeface="Harlow Solid Italic" panose="04030604020F02020D02" pitchFamily="82" charset="0"/>
              </a:rPr>
              <a:t>des restos du </a:t>
            </a:r>
            <a:r>
              <a:rPr lang="fr-FR" sz="2800" b="1" dirty="0" smtClean="0">
                <a:ln w="22225">
                  <a:solidFill>
                    <a:schemeClr val="accent2"/>
                  </a:solidFill>
                  <a:prstDash val="solid"/>
                </a:ln>
                <a:solidFill>
                  <a:srgbClr val="FFFF00"/>
                </a:solidFill>
                <a:latin typeface="Harlow Solid Italic" panose="04030604020F02020D02" pitchFamily="82" charset="0"/>
              </a:rPr>
              <a:t>cœur </a:t>
            </a:r>
            <a:r>
              <a:rPr lang="fr-FR" sz="2800" b="1" dirty="0">
                <a:ln w="22225">
                  <a:solidFill>
                    <a:schemeClr val="accent2"/>
                  </a:solidFill>
                  <a:prstDash val="solid"/>
                </a:ln>
                <a:solidFill>
                  <a:srgbClr val="FFFF00"/>
                </a:solidFill>
                <a:latin typeface="Harlow Solid Italic" panose="04030604020F02020D02" pitchFamily="82" charset="0"/>
              </a:rPr>
              <a:t>c</a:t>
            </a:r>
            <a:r>
              <a:rPr lang="fr-FR" sz="2800" b="1" dirty="0" smtClean="0">
                <a:ln w="22225">
                  <a:solidFill>
                    <a:schemeClr val="accent2"/>
                  </a:solidFill>
                  <a:prstDash val="solid"/>
                </a:ln>
                <a:solidFill>
                  <a:srgbClr val="FFFF00"/>
                </a:solidFill>
                <a:latin typeface="Harlow Solid Italic" panose="04030604020F02020D02" pitchFamily="82" charset="0"/>
              </a:rPr>
              <a:t>es </a:t>
            </a:r>
            <a:r>
              <a:rPr lang="fr-FR" sz="2800" b="1" dirty="0">
                <a:ln w="22225">
                  <a:solidFill>
                    <a:schemeClr val="accent2"/>
                  </a:solidFill>
                  <a:prstDash val="solid"/>
                </a:ln>
                <a:solidFill>
                  <a:srgbClr val="FFFF00"/>
                </a:solidFill>
                <a:latin typeface="Harlow Solid Italic" panose="04030604020F02020D02" pitchFamily="82" charset="0"/>
              </a:rPr>
              <a:t>femmes récupéraient les restes des repas des familles bourgeoises et </a:t>
            </a:r>
            <a:r>
              <a:rPr lang="fr-FR" sz="2800" b="1" dirty="0" smtClean="0">
                <a:ln w="22225">
                  <a:solidFill>
                    <a:schemeClr val="accent2"/>
                  </a:solidFill>
                  <a:prstDash val="solid"/>
                </a:ln>
                <a:solidFill>
                  <a:srgbClr val="FFFF00"/>
                </a:solidFill>
                <a:latin typeface="Harlow Solid Italic" panose="04030604020F02020D02" pitchFamily="82" charset="0"/>
              </a:rPr>
              <a:t>des </a:t>
            </a:r>
            <a:r>
              <a:rPr lang="fr-FR" sz="2800" b="1" dirty="0">
                <a:ln w="22225">
                  <a:solidFill>
                    <a:schemeClr val="accent2"/>
                  </a:solidFill>
                  <a:prstDash val="solid"/>
                </a:ln>
                <a:solidFill>
                  <a:srgbClr val="FFFF00"/>
                </a:solidFill>
                <a:latin typeface="Harlow Solid Italic" panose="04030604020F02020D02" pitchFamily="82" charset="0"/>
              </a:rPr>
              <a:t>restaurants pour préparer des plats qu’elles revendaient à prix modique aux plus démunis.</a:t>
            </a:r>
          </a:p>
        </p:txBody>
      </p:sp>
    </p:spTree>
    <p:extLst>
      <p:ext uri="{BB962C8B-B14F-4D97-AF65-F5344CB8AC3E}">
        <p14:creationId xmlns:p14="http://schemas.microsoft.com/office/powerpoint/2010/main" val="1139398535"/>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sp>
        <p:nvSpPr>
          <p:cNvPr id="3" name="Rectangle 2"/>
          <p:cNvSpPr/>
          <p:nvPr/>
        </p:nvSpPr>
        <p:spPr>
          <a:xfrm>
            <a:off x="5389058" y="196994"/>
            <a:ext cx="2667718" cy="523220"/>
          </a:xfrm>
          <a:prstGeom prst="rect">
            <a:avLst/>
          </a:prstGeom>
        </p:spPr>
        <p:txBody>
          <a:bodyPr wrap="none">
            <a:spAutoFit/>
          </a:bodyPr>
          <a:lstStyle/>
          <a:p>
            <a:r>
              <a:rPr lang="fr-FR" sz="2800" b="1" dirty="0">
                <a:solidFill>
                  <a:srgbClr val="FF0000"/>
                </a:solidFill>
                <a:latin typeface="Fugaz One" pitchFamily="2" charset="0"/>
              </a:rPr>
              <a:t>Le décrotteur</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790209" cy="6858000"/>
          </a:xfrm>
          <a:prstGeom prst="rect">
            <a:avLst/>
          </a:prstGeom>
        </p:spPr>
      </p:pic>
      <p:sp>
        <p:nvSpPr>
          <p:cNvPr id="5" name="Rectangle 4"/>
          <p:cNvSpPr/>
          <p:nvPr/>
        </p:nvSpPr>
        <p:spPr>
          <a:xfrm>
            <a:off x="4972047" y="865687"/>
            <a:ext cx="3839443" cy="5262979"/>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Avant les automobiles, les calèches, </a:t>
            </a:r>
            <a:r>
              <a:rPr lang="fr-FR" sz="2800" b="1" dirty="0" smtClean="0">
                <a:ln w="22225">
                  <a:solidFill>
                    <a:schemeClr val="accent2"/>
                  </a:solidFill>
                  <a:prstDash val="solid"/>
                </a:ln>
                <a:solidFill>
                  <a:srgbClr val="FFFF00"/>
                </a:solidFill>
                <a:latin typeface="Harlow Solid Italic" panose="04030604020F02020D02" pitchFamily="82" charset="0"/>
              </a:rPr>
              <a:t>fiacres ou</a:t>
            </a:r>
            <a:r>
              <a:rPr lang="fr-FR" sz="2800" b="1" dirty="0">
                <a:ln w="22225">
                  <a:solidFill>
                    <a:schemeClr val="accent2"/>
                  </a:solidFill>
                  <a:prstDash val="solid"/>
                </a:ln>
                <a:solidFill>
                  <a:srgbClr val="FFFF00"/>
                </a:solidFill>
                <a:latin typeface="Harlow Solid Italic" panose="04030604020F02020D02" pitchFamily="82" charset="0"/>
              </a:rPr>
              <a:t> </a:t>
            </a:r>
            <a:r>
              <a:rPr lang="fr-FR" sz="2800" b="1" dirty="0" smtClean="0">
                <a:ln w="22225">
                  <a:solidFill>
                    <a:schemeClr val="accent2"/>
                  </a:solidFill>
                  <a:prstDash val="solid"/>
                </a:ln>
                <a:solidFill>
                  <a:srgbClr val="FFFF00"/>
                </a:solidFill>
                <a:latin typeface="Harlow Solid Italic" panose="04030604020F02020D02" pitchFamily="82" charset="0"/>
              </a:rPr>
              <a:t>diligences </a:t>
            </a:r>
            <a:r>
              <a:rPr lang="fr-FR" sz="2800" b="1" dirty="0">
                <a:ln w="22225">
                  <a:solidFill>
                    <a:schemeClr val="accent2"/>
                  </a:solidFill>
                  <a:prstDash val="solid"/>
                </a:ln>
                <a:solidFill>
                  <a:srgbClr val="FFFF00"/>
                </a:solidFill>
                <a:latin typeface="Harlow Solid Italic" panose="04030604020F02020D02" pitchFamily="82" charset="0"/>
              </a:rPr>
              <a:t>dit chevaux, et qui dit chevaux dit</a:t>
            </a:r>
            <a:r>
              <a:rPr lang="fr-FR" sz="2800" b="1" dirty="0" smtClean="0">
                <a:ln w="22225">
                  <a:solidFill>
                    <a:schemeClr val="accent2"/>
                  </a:solidFill>
                  <a:prstDash val="solid"/>
                </a:ln>
                <a:solidFill>
                  <a:srgbClr val="FFFF00"/>
                </a:solidFill>
                <a:latin typeface="Harlow Solid Italic" panose="04030604020F02020D02" pitchFamily="82" charset="0"/>
              </a:rPr>
              <a:t>… crottin enfin </a:t>
            </a:r>
            <a:r>
              <a:rPr lang="fr-FR" sz="2800" b="1" dirty="0">
                <a:ln w="22225">
                  <a:solidFill>
                    <a:schemeClr val="accent2"/>
                  </a:solidFill>
                  <a:prstDash val="solid"/>
                </a:ln>
                <a:solidFill>
                  <a:srgbClr val="FFFF00"/>
                </a:solidFill>
                <a:latin typeface="Harlow Solid Italic" panose="04030604020F02020D02" pitchFamily="82" charset="0"/>
              </a:rPr>
              <a:t>vous voyez. Les piétons n’étaient pas ravis de </a:t>
            </a:r>
            <a:r>
              <a:rPr lang="fr-FR" sz="2800" b="1" dirty="0" smtClean="0">
                <a:ln w="22225">
                  <a:solidFill>
                    <a:schemeClr val="accent2"/>
                  </a:solidFill>
                  <a:prstDash val="solid"/>
                </a:ln>
                <a:solidFill>
                  <a:srgbClr val="FFFF00"/>
                </a:solidFill>
                <a:latin typeface="Harlow Solid Italic" panose="04030604020F02020D02" pitchFamily="82" charset="0"/>
              </a:rPr>
              <a:t>marcher dedans</a:t>
            </a:r>
            <a:r>
              <a:rPr lang="fr-FR" sz="2800" b="1" dirty="0">
                <a:ln w="22225">
                  <a:solidFill>
                    <a:schemeClr val="accent2"/>
                  </a:solidFill>
                  <a:prstDash val="solid"/>
                </a:ln>
                <a:solidFill>
                  <a:srgbClr val="FFFF00"/>
                </a:solidFill>
                <a:latin typeface="Harlow Solid Italic" panose="04030604020F02020D02" pitchFamily="82" charset="0"/>
              </a:rPr>
              <a:t>.</a:t>
            </a:r>
            <a:br>
              <a:rPr lang="fr-FR" sz="2800" b="1" dirty="0">
                <a:ln w="22225">
                  <a:solidFill>
                    <a:schemeClr val="accent2"/>
                  </a:solidFill>
                  <a:prstDash val="solid"/>
                </a:ln>
                <a:solidFill>
                  <a:srgbClr val="FFFF00"/>
                </a:solidFill>
                <a:latin typeface="Harlow Solid Italic" panose="04030604020F02020D02" pitchFamily="82" charset="0"/>
              </a:rPr>
            </a:br>
            <a:r>
              <a:rPr lang="fr-FR" sz="2800" b="1" dirty="0">
                <a:ln w="22225">
                  <a:solidFill>
                    <a:schemeClr val="accent2"/>
                  </a:solidFill>
                  <a:prstDash val="solid"/>
                </a:ln>
                <a:solidFill>
                  <a:srgbClr val="FFFF00"/>
                </a:solidFill>
                <a:latin typeface="Harlow Solid Italic" panose="04030604020F02020D02" pitchFamily="82" charset="0"/>
              </a:rPr>
              <a:t>Ces artisans ambulants nettoyaient les souliers et les vêtements des </a:t>
            </a:r>
            <a:r>
              <a:rPr lang="fr-FR" sz="2800" b="1" dirty="0" smtClean="0">
                <a:ln w="22225">
                  <a:solidFill>
                    <a:schemeClr val="accent2"/>
                  </a:solidFill>
                  <a:prstDash val="solid"/>
                </a:ln>
                <a:solidFill>
                  <a:srgbClr val="FFFF00"/>
                </a:solidFill>
                <a:latin typeface="Harlow Solid Italic" panose="04030604020F02020D02" pitchFamily="82" charset="0"/>
              </a:rPr>
              <a:t>passants</a:t>
            </a:r>
            <a:r>
              <a:rPr lang="fr-FR" sz="2800" b="1" dirty="0">
                <a:ln w="22225">
                  <a:solidFill>
                    <a:schemeClr val="accent2"/>
                  </a:solidFill>
                  <a:prstDash val="solid"/>
                </a:ln>
                <a:solidFill>
                  <a:srgbClr val="FFFF00"/>
                </a:solidFill>
                <a:latin typeface="Harlow Solid Italic" panose="04030604020F02020D02" pitchFamily="82" charset="0"/>
              </a:rPr>
              <a:t>,</a:t>
            </a:r>
            <a:r>
              <a:rPr lang="fr-FR" sz="2800" b="1" dirty="0" smtClean="0">
                <a:ln w="22225">
                  <a:solidFill>
                    <a:schemeClr val="accent2"/>
                  </a:solidFill>
                  <a:prstDash val="solid"/>
                </a:ln>
                <a:solidFill>
                  <a:srgbClr val="FFFF00"/>
                </a:solidFill>
                <a:latin typeface="Harlow Solid Italic" panose="04030604020F02020D02" pitchFamily="82" charset="0"/>
              </a:rPr>
              <a:t> avec </a:t>
            </a:r>
            <a:r>
              <a:rPr lang="fr-FR" sz="2800" b="1" dirty="0">
                <a:ln w="22225">
                  <a:solidFill>
                    <a:schemeClr val="accent2"/>
                  </a:solidFill>
                  <a:prstDash val="solid"/>
                </a:ln>
                <a:solidFill>
                  <a:srgbClr val="FFFF00"/>
                </a:solidFill>
                <a:latin typeface="Harlow Solid Italic" panose="04030604020F02020D02" pitchFamily="82" charset="0"/>
              </a:rPr>
              <a:t>leurs boîtes et leurs </a:t>
            </a:r>
            <a:r>
              <a:rPr lang="fr-FR" sz="2800" b="1" dirty="0" smtClean="0">
                <a:ln w="22225">
                  <a:solidFill>
                    <a:schemeClr val="accent2"/>
                  </a:solidFill>
                  <a:prstDash val="solid"/>
                </a:ln>
                <a:solidFill>
                  <a:srgbClr val="FFFF00"/>
                </a:solidFill>
                <a:latin typeface="Harlow Solid Italic" panose="04030604020F02020D02" pitchFamily="82" charset="0"/>
              </a:rPr>
              <a:t>outils de nettoyage</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2948066241"/>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sp>
        <p:nvSpPr>
          <p:cNvPr id="2" name="Rectangle 1"/>
          <p:cNvSpPr/>
          <p:nvPr/>
        </p:nvSpPr>
        <p:spPr>
          <a:xfrm>
            <a:off x="5335287" y="407054"/>
            <a:ext cx="3118161"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porteur d’eau</a:t>
            </a: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4603174" cy="6858000"/>
          </a:xfrm>
          <a:prstGeom prst="rect">
            <a:avLst/>
          </a:prstGeom>
        </p:spPr>
      </p:pic>
      <p:sp>
        <p:nvSpPr>
          <p:cNvPr id="4" name="Rectangle 3"/>
          <p:cNvSpPr/>
          <p:nvPr/>
        </p:nvSpPr>
        <p:spPr>
          <a:xfrm>
            <a:off x="4696691" y="1209116"/>
            <a:ext cx="4281054" cy="440120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Avant l’arrivée de l’eau </a:t>
            </a:r>
            <a:r>
              <a:rPr lang="fr-FR" sz="2800" b="1" dirty="0" smtClean="0">
                <a:ln w="22225">
                  <a:solidFill>
                    <a:schemeClr val="accent2"/>
                  </a:solidFill>
                  <a:prstDash val="solid"/>
                </a:ln>
                <a:solidFill>
                  <a:srgbClr val="FFFF00"/>
                </a:solidFill>
                <a:latin typeface="Harlow Solid Italic" panose="04030604020F02020D02" pitchFamily="82" charset="0"/>
              </a:rPr>
              <a:t>courante </a:t>
            </a:r>
            <a:r>
              <a:rPr lang="fr-FR" sz="2800" b="1" dirty="0">
                <a:ln w="22225">
                  <a:solidFill>
                    <a:schemeClr val="accent2"/>
                  </a:solidFill>
                  <a:prstDash val="solid"/>
                </a:ln>
                <a:solidFill>
                  <a:srgbClr val="FFFF00"/>
                </a:solidFill>
                <a:latin typeface="Harlow Solid Italic" panose="04030604020F02020D02" pitchFamily="82" charset="0"/>
              </a:rPr>
              <a:t>pour obtenir de </a:t>
            </a:r>
            <a:r>
              <a:rPr lang="fr-FR" sz="2800" b="1" dirty="0" smtClean="0">
                <a:ln w="22225">
                  <a:solidFill>
                    <a:schemeClr val="accent2"/>
                  </a:solidFill>
                  <a:prstDash val="solid"/>
                </a:ln>
                <a:solidFill>
                  <a:srgbClr val="FFFF00"/>
                </a:solidFill>
                <a:latin typeface="Harlow Solid Italic" panose="04030604020F02020D02" pitchFamily="82" charset="0"/>
              </a:rPr>
              <a:t>l’eau</a:t>
            </a:r>
            <a:r>
              <a:rPr lang="fr-FR" sz="2800" b="1" dirty="0">
                <a:ln w="22225">
                  <a:solidFill>
                    <a:schemeClr val="accent2"/>
                  </a:solidFill>
                  <a:prstDash val="solid"/>
                </a:ln>
                <a:solidFill>
                  <a:srgbClr val="FFFF00"/>
                </a:solidFill>
                <a:latin typeface="Harlow Solid Italic" panose="04030604020F02020D02" pitchFamily="82" charset="0"/>
              </a:rPr>
              <a:t> </a:t>
            </a:r>
            <a:r>
              <a:rPr lang="fr-FR" sz="2800" b="1" dirty="0" smtClean="0">
                <a:ln w="22225">
                  <a:solidFill>
                    <a:schemeClr val="accent2"/>
                  </a:solidFill>
                  <a:prstDash val="solid"/>
                </a:ln>
                <a:solidFill>
                  <a:srgbClr val="FFFF00"/>
                </a:solidFill>
                <a:latin typeface="Harlow Solid Italic" panose="04030604020F02020D02" pitchFamily="82" charset="0"/>
              </a:rPr>
              <a:t>il </a:t>
            </a:r>
            <a:r>
              <a:rPr lang="fr-FR" sz="2800" b="1" dirty="0">
                <a:ln w="22225">
                  <a:solidFill>
                    <a:schemeClr val="accent2"/>
                  </a:solidFill>
                  <a:prstDash val="solid"/>
                </a:ln>
                <a:solidFill>
                  <a:srgbClr val="FFFF00"/>
                </a:solidFill>
                <a:latin typeface="Harlow Solid Italic" panose="04030604020F02020D02" pitchFamily="82" charset="0"/>
              </a:rPr>
              <a:t>fallait aller chercher ce précieux liquide chaque jour. Les familles qui le pouvaient s’offraient les services de ces professionnels, qui transportaient de lourdes charges pour approvisionner les maisons en eau.</a:t>
            </a:r>
          </a:p>
        </p:txBody>
      </p:sp>
    </p:spTree>
    <p:extLst>
      <p:ext uri="{BB962C8B-B14F-4D97-AF65-F5344CB8AC3E}">
        <p14:creationId xmlns:p14="http://schemas.microsoft.com/office/powerpoint/2010/main" val="2935300071"/>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sp>
        <p:nvSpPr>
          <p:cNvPr id="2" name="Rectangle 1"/>
          <p:cNvSpPr/>
          <p:nvPr/>
        </p:nvSpPr>
        <p:spPr>
          <a:xfrm>
            <a:off x="5286662" y="137471"/>
            <a:ext cx="3857338"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Harlow Solid Italic" panose="04030604020F02020D02" pitchFamily="82" charset="0"/>
              </a:rPr>
              <a:t>La marchande de plaisirs</a:t>
            </a:r>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l="5847"/>
          <a:stretch/>
        </p:blipFill>
        <p:spPr>
          <a:xfrm>
            <a:off x="0" y="0"/>
            <a:ext cx="5186564" cy="6858000"/>
          </a:xfrm>
          <a:prstGeom prst="rect">
            <a:avLst/>
          </a:prstGeom>
        </p:spPr>
      </p:pic>
      <p:sp>
        <p:nvSpPr>
          <p:cNvPr id="4" name="Rectangle 3"/>
          <p:cNvSpPr/>
          <p:nvPr/>
        </p:nvSpPr>
        <p:spPr>
          <a:xfrm>
            <a:off x="5278583" y="899682"/>
            <a:ext cx="3730336" cy="483209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Au </a:t>
            </a:r>
            <a:r>
              <a:rPr lang="fr-FR" sz="2800" b="1" dirty="0">
                <a:ln w="22225">
                  <a:solidFill>
                    <a:schemeClr val="accent2"/>
                  </a:solidFill>
                  <a:prstDash val="solid"/>
                </a:ln>
                <a:solidFill>
                  <a:srgbClr val="FFFF00"/>
                </a:solidFill>
              </a:rPr>
              <a:t>XIX</a:t>
            </a:r>
            <a:r>
              <a:rPr lang="fr-FR" sz="2800" b="1" dirty="0">
                <a:ln w="22225">
                  <a:solidFill>
                    <a:schemeClr val="accent2"/>
                  </a:solidFill>
                  <a:prstDash val="solid"/>
                </a:ln>
                <a:solidFill>
                  <a:srgbClr val="FFFF00"/>
                </a:solidFill>
                <a:latin typeface="Harlow Solid Italic" panose="04030604020F02020D02" pitchFamily="82" charset="0"/>
              </a:rPr>
              <a:t>e siècle, ces professionnelles vendaient des pâtisseries croquantes appelées “oublies”, des gâteaux minces comme du papier, souvent en forme d’entonnoir coupé en deux. Le soir, on pouvait entendre leur cri : “Voilà l’plaisir, mesdames, voilà l’plaisir !”.</a:t>
            </a:r>
          </a:p>
        </p:txBody>
      </p:sp>
    </p:spTree>
    <p:extLst>
      <p:ext uri="{BB962C8B-B14F-4D97-AF65-F5344CB8AC3E}">
        <p14:creationId xmlns:p14="http://schemas.microsoft.com/office/powerpoint/2010/main" val="1189240529"/>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sp>
        <p:nvSpPr>
          <p:cNvPr id="2" name="Rectangle 1"/>
          <p:cNvSpPr/>
          <p:nvPr/>
        </p:nvSpPr>
        <p:spPr>
          <a:xfrm>
            <a:off x="5648287" y="318872"/>
            <a:ext cx="2566728"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La lavandière</a:t>
            </a:r>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966856" cy="6858000"/>
          </a:xfrm>
          <a:prstGeom prst="rect">
            <a:avLst/>
          </a:prstGeom>
        </p:spPr>
      </p:pic>
      <p:sp>
        <p:nvSpPr>
          <p:cNvPr id="4" name="Rectangle 3"/>
          <p:cNvSpPr/>
          <p:nvPr/>
        </p:nvSpPr>
        <p:spPr>
          <a:xfrm>
            <a:off x="5133109" y="1143428"/>
            <a:ext cx="3886200" cy="5262979"/>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À l’époque romaine, le lavage du linge était confié aux foulonniers qui utilisaient de l’urine pour détacher les vêtements (charmant, n’est-ce pas ?). Au </a:t>
            </a:r>
            <a:r>
              <a:rPr lang="fr-FR" sz="2800" b="1" dirty="0">
                <a:ln w="22225">
                  <a:solidFill>
                    <a:schemeClr val="accent2"/>
                  </a:solidFill>
                  <a:prstDash val="solid"/>
                </a:ln>
                <a:solidFill>
                  <a:srgbClr val="FFFF00"/>
                </a:solidFill>
              </a:rPr>
              <a:t>XIX</a:t>
            </a:r>
            <a:r>
              <a:rPr lang="fr-FR" sz="2800" b="1" dirty="0">
                <a:ln w="22225">
                  <a:solidFill>
                    <a:schemeClr val="accent2"/>
                  </a:solidFill>
                  <a:prstDash val="solid"/>
                </a:ln>
                <a:solidFill>
                  <a:srgbClr val="FFFF00"/>
                </a:solidFill>
                <a:latin typeface="Harlow Solid Italic" panose="04030604020F02020D02" pitchFamily="82" charset="0"/>
              </a:rPr>
              <a:t>e siècle, </a:t>
            </a:r>
            <a:r>
              <a:rPr lang="fr-FR" sz="2800" b="1" dirty="0" smtClean="0">
                <a:ln w="22225">
                  <a:solidFill>
                    <a:schemeClr val="accent2"/>
                  </a:solidFill>
                  <a:prstDash val="solid"/>
                </a:ln>
                <a:solidFill>
                  <a:srgbClr val="FFFF00"/>
                </a:solidFill>
                <a:latin typeface="Harlow Solid Italic" panose="04030604020F02020D02" pitchFamily="82" charset="0"/>
              </a:rPr>
              <a:t>c’est les </a:t>
            </a:r>
            <a:r>
              <a:rPr lang="fr-FR" sz="2800" b="1" dirty="0">
                <a:ln w="22225">
                  <a:solidFill>
                    <a:schemeClr val="accent2"/>
                  </a:solidFill>
                  <a:prstDash val="solid"/>
                </a:ln>
                <a:solidFill>
                  <a:srgbClr val="FFFF00"/>
                </a:solidFill>
                <a:latin typeface="Harlow Solid Italic" panose="04030604020F02020D02" pitchFamily="82" charset="0"/>
              </a:rPr>
              <a:t>femmes qui se rendaient au lavoir ou à la rivière armée d’un battoir pour laver le linge avec du savon.</a:t>
            </a:r>
          </a:p>
        </p:txBody>
      </p:sp>
    </p:spTree>
    <p:extLst>
      <p:ext uri="{BB962C8B-B14F-4D97-AF65-F5344CB8AC3E}">
        <p14:creationId xmlns:p14="http://schemas.microsoft.com/office/powerpoint/2010/main" val="2176952366"/>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3360506" y="383903"/>
            <a:ext cx="1635384"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Harlow Solid Italic" panose="04030604020F02020D02" pitchFamily="82" charset="0"/>
              </a:rPr>
              <a:t>Le laitier </a:t>
            </a:r>
          </a:p>
        </p:txBody>
      </p:sp>
      <p:sp>
        <p:nvSpPr>
          <p:cNvPr id="4" name="Rectangle 3"/>
          <p:cNvSpPr/>
          <p:nvPr/>
        </p:nvSpPr>
        <p:spPr>
          <a:xfrm>
            <a:off x="311727" y="5473005"/>
            <a:ext cx="8905009"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Jusque dans les années 60, ces professionnels parcouraient chaque jour les villes et villages pour livrer du lait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le lait se consommait frais rapidement après la traite. </a:t>
            </a:r>
          </a:p>
        </p:txBody>
      </p:sp>
    </p:spTree>
    <p:extLst>
      <p:ext uri="{BB962C8B-B14F-4D97-AF65-F5344CB8AC3E}">
        <p14:creationId xmlns:p14="http://schemas.microsoft.com/office/powerpoint/2010/main" val="325594056"/>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sp>
        <p:nvSpPr>
          <p:cNvPr id="2" name="Rectangle 1"/>
          <p:cNvSpPr/>
          <p:nvPr/>
        </p:nvSpPr>
        <p:spPr>
          <a:xfrm>
            <a:off x="5133107" y="221378"/>
            <a:ext cx="3525324"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Harlow Solid Italic" panose="04030604020F02020D02" pitchFamily="82" charset="0"/>
              </a:rPr>
              <a:t>Le rhabilleur de meules</a:t>
            </a: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4977245" cy="6858000"/>
          </a:xfrm>
          <a:prstGeom prst="rect">
            <a:avLst/>
          </a:prstGeom>
        </p:spPr>
      </p:pic>
      <p:sp>
        <p:nvSpPr>
          <p:cNvPr id="4" name="Rectangle 3"/>
          <p:cNvSpPr/>
          <p:nvPr/>
        </p:nvSpPr>
        <p:spPr>
          <a:xfrm>
            <a:off x="5205844" y="1076327"/>
            <a:ext cx="3823856" cy="483209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À l’époque où les moulins à vent tournaient sans relâche, les meules s’usaient vite et perdaient leur efficacité. Ces artisans étaient chargés de retailler les meules pour qu’elles retrouvent leur mordant et produisent une farine de qualité optimale.</a:t>
            </a:r>
          </a:p>
        </p:txBody>
      </p:sp>
    </p:spTree>
    <p:extLst>
      <p:ext uri="{BB962C8B-B14F-4D97-AF65-F5344CB8AC3E}">
        <p14:creationId xmlns:p14="http://schemas.microsoft.com/office/powerpoint/2010/main" val="1414862064"/>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
        <p:nvSpPr>
          <p:cNvPr id="2" name="Rectangle 1"/>
          <p:cNvSpPr/>
          <p:nvPr/>
        </p:nvSpPr>
        <p:spPr>
          <a:xfrm>
            <a:off x="2955523" y="170590"/>
            <a:ext cx="3215945" cy="584775"/>
          </a:xfrm>
          <a:prstGeom prst="rect">
            <a:avLst/>
          </a:prstGeom>
        </p:spPr>
        <p:txBody>
          <a:bodyPr wrap="none">
            <a:spAutoFit/>
          </a:bodyPr>
          <a:lstStyle/>
          <a:p>
            <a:r>
              <a:rPr lang="fr-FR" sz="3200" b="1" dirty="0">
                <a:ln w="22225">
                  <a:solidFill>
                    <a:schemeClr val="accent2"/>
                  </a:solidFill>
                  <a:prstDash val="solid"/>
                </a:ln>
                <a:solidFill>
                  <a:srgbClr val="FF0000"/>
                </a:solidFill>
                <a:latin typeface="Fugaz One" pitchFamily="2" charset="0"/>
              </a:rPr>
              <a:t>Le poinçonneur</a:t>
            </a:r>
            <a:endParaRPr lang="fr-FR" sz="3200" b="1" dirty="0">
              <a:solidFill>
                <a:srgbClr val="FF0000"/>
              </a:solidFill>
              <a:latin typeface="Fugaz One" pitchFamily="2" charset="0"/>
            </a:endParaRPr>
          </a:p>
        </p:txBody>
      </p:sp>
      <p:sp>
        <p:nvSpPr>
          <p:cNvPr id="4" name="Rectangle 3"/>
          <p:cNvSpPr/>
          <p:nvPr/>
        </p:nvSpPr>
        <p:spPr>
          <a:xfrm>
            <a:off x="259773" y="5042118"/>
            <a:ext cx="8780318"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Avant les composteurs automatiques, c’était un professionnel qui vérifiait et poinçonnait vos tickets de transport à l’entrée des métros ou avant de monter dans un bus. </a:t>
            </a:r>
          </a:p>
        </p:txBody>
      </p:sp>
    </p:spTree>
    <p:extLst>
      <p:ext uri="{BB962C8B-B14F-4D97-AF65-F5344CB8AC3E}">
        <p14:creationId xmlns:p14="http://schemas.microsoft.com/office/powerpoint/2010/main" val="1826777157"/>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sp>
        <p:nvSpPr>
          <p:cNvPr id="2" name="Rectangle 1"/>
          <p:cNvSpPr/>
          <p:nvPr/>
        </p:nvSpPr>
        <p:spPr>
          <a:xfrm>
            <a:off x="5994087" y="311851"/>
            <a:ext cx="2398413" cy="523220"/>
          </a:xfrm>
          <a:prstGeom prst="rect">
            <a:avLst/>
          </a:prstGeom>
        </p:spPr>
        <p:txBody>
          <a:bodyPr wrap="none">
            <a:spAutoFit/>
          </a:bodyPr>
          <a:lstStyle/>
          <a:p>
            <a:r>
              <a:rPr lang="fr-FR" sz="2800" b="1" dirty="0">
                <a:ln w="22225">
                  <a:solidFill>
                    <a:schemeClr val="accent2"/>
                  </a:solidFill>
                  <a:prstDash val="solid"/>
                </a:ln>
                <a:solidFill>
                  <a:srgbClr val="FFFF00"/>
                </a:solidFill>
                <a:latin typeface="Fugaz One" pitchFamily="2" charset="0"/>
              </a:rPr>
              <a:t>Le réveilleur</a:t>
            </a: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5486401" cy="6858000"/>
          </a:xfrm>
          <a:prstGeom prst="rect">
            <a:avLst/>
          </a:prstGeom>
        </p:spPr>
      </p:pic>
      <p:sp>
        <p:nvSpPr>
          <p:cNvPr id="4" name="Rectangle 3"/>
          <p:cNvSpPr/>
          <p:nvPr/>
        </p:nvSpPr>
        <p:spPr>
          <a:xfrm>
            <a:off x="5746173" y="1117891"/>
            <a:ext cx="3397827" cy="483209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Avant l’invention du </a:t>
            </a:r>
            <a:r>
              <a:rPr lang="fr-FR" sz="2800" b="1" dirty="0" err="1">
                <a:ln w="22225">
                  <a:solidFill>
                    <a:schemeClr val="accent2"/>
                  </a:solidFill>
                  <a:prstDash val="solid"/>
                </a:ln>
                <a:solidFill>
                  <a:srgbClr val="FFFF00"/>
                </a:solidFill>
                <a:latin typeface="Harlow Solid Italic" panose="04030604020F02020D02" pitchFamily="82" charset="0"/>
              </a:rPr>
              <a:t>réveil-matin</a:t>
            </a:r>
            <a:r>
              <a:rPr lang="fr-FR" sz="2800" b="1" dirty="0">
                <a:ln w="22225">
                  <a:solidFill>
                    <a:schemeClr val="accent2"/>
                  </a:solidFill>
                  <a:prstDash val="solid"/>
                </a:ln>
                <a:solidFill>
                  <a:srgbClr val="FFFF00"/>
                </a:solidFill>
                <a:latin typeface="Harlow Solid Italic" panose="04030604020F02020D02" pitchFamily="82" charset="0"/>
              </a:rPr>
              <a:t>, ce professionnel avait pour mission de vous réveiller à l’heure demandée. Tous les moyens étaient bons : cris sous vos fenêtres, coups de sifflet, lancers de cailloux, et même des trompettes.</a:t>
            </a:r>
          </a:p>
        </p:txBody>
      </p:sp>
    </p:spTree>
    <p:extLst>
      <p:ext uri="{BB962C8B-B14F-4D97-AF65-F5344CB8AC3E}">
        <p14:creationId xmlns:p14="http://schemas.microsoft.com/office/powerpoint/2010/main" val="637371116"/>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93"/>
            <a:ext cx="9144000" cy="6854907"/>
          </a:xfrm>
          <a:prstGeom prst="rect">
            <a:avLst/>
          </a:prstGeom>
        </p:spPr>
      </p:pic>
      <p:sp>
        <p:nvSpPr>
          <p:cNvPr id="2" name="Rectangle 1"/>
          <p:cNvSpPr/>
          <p:nvPr/>
        </p:nvSpPr>
        <p:spPr>
          <a:xfrm>
            <a:off x="3522519" y="303427"/>
            <a:ext cx="2754280"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ferblantier </a:t>
            </a:r>
          </a:p>
        </p:txBody>
      </p:sp>
      <p:sp>
        <p:nvSpPr>
          <p:cNvPr id="5" name="Rectangle 4"/>
          <p:cNvSpPr/>
          <p:nvPr/>
        </p:nvSpPr>
        <p:spPr>
          <a:xfrm>
            <a:off x="93518" y="4920964"/>
            <a:ext cx="9050482" cy="181588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 professionnel fabriquait ou vendait des ustensiles en fer-blanc,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des casseroles, bassines, assiettes ou lanternes. Ces objets, en fer recouvert d’une fine couche d’étain, étaient essentiels pour les ménages avant l’arrivée des matériaux modernes.</a:t>
            </a:r>
          </a:p>
        </p:txBody>
      </p:sp>
    </p:spTree>
    <p:extLst>
      <p:ext uri="{BB962C8B-B14F-4D97-AF65-F5344CB8AC3E}">
        <p14:creationId xmlns:p14="http://schemas.microsoft.com/office/powerpoint/2010/main" val="1740098223"/>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9837" cy="6858000"/>
          </a:xfrm>
          <a:prstGeom prst="rect">
            <a:avLst/>
          </a:prstGeom>
        </p:spPr>
      </p:pic>
      <p:sp>
        <p:nvSpPr>
          <p:cNvPr id="3" name="Rectangle 2"/>
          <p:cNvSpPr/>
          <p:nvPr/>
        </p:nvSpPr>
        <p:spPr>
          <a:xfrm>
            <a:off x="5589571" y="303425"/>
            <a:ext cx="2568332"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taillandier</a:t>
            </a:r>
          </a:p>
        </p:txBody>
      </p:sp>
      <p:sp>
        <p:nvSpPr>
          <p:cNvPr id="4" name="Rectangle 3"/>
          <p:cNvSpPr/>
          <p:nvPr/>
        </p:nvSpPr>
        <p:spPr>
          <a:xfrm>
            <a:off x="5387264" y="1369287"/>
            <a:ext cx="3403445" cy="440120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fabriquaient des outils tranchants pour l’agriculture et l’artisanat, comme des haches, faux, ciseaux, serpes et houes. Ils utilisaient souvent la force hydraulique pour forger leurs créations</a:t>
            </a:r>
            <a:r>
              <a:rPr lang="fr-FR" sz="2800" dirty="0">
                <a:latin typeface="Harlow Solid Italic" panose="04030604020F02020D02" pitchFamily="82" charset="0"/>
              </a:rPr>
              <a:t>.</a:t>
            </a:r>
          </a:p>
        </p:txBody>
      </p:sp>
    </p:spTree>
    <p:extLst>
      <p:ext uri="{BB962C8B-B14F-4D97-AF65-F5344CB8AC3E}">
        <p14:creationId xmlns:p14="http://schemas.microsoft.com/office/powerpoint/2010/main" val="729623468"/>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6" y="0"/>
            <a:ext cx="9148126" cy="6858000"/>
          </a:xfrm>
          <a:prstGeom prst="rect">
            <a:avLst/>
          </a:prstGeom>
        </p:spPr>
      </p:pic>
      <p:sp>
        <p:nvSpPr>
          <p:cNvPr id="2" name="Rectangle 1"/>
          <p:cNvSpPr/>
          <p:nvPr/>
        </p:nvSpPr>
        <p:spPr>
          <a:xfrm>
            <a:off x="4262282" y="402280"/>
            <a:ext cx="2549096"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bourrelier </a:t>
            </a:r>
          </a:p>
        </p:txBody>
      </p:sp>
      <p:sp>
        <p:nvSpPr>
          <p:cNvPr id="5" name="Rectangle 4"/>
          <p:cNvSpPr/>
          <p:nvPr/>
        </p:nvSpPr>
        <p:spPr>
          <a:xfrm>
            <a:off x="124313" y="5301891"/>
            <a:ext cx="8891248"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travaillaient le cuir, la laine et les grosses toiles pour fabriquer ou réparer des harnais, licols, bâches, capotes, et bien d’autres accessoires pour les chevaux et bovins, </a:t>
            </a:r>
          </a:p>
        </p:txBody>
      </p:sp>
    </p:spTree>
    <p:extLst>
      <p:ext uri="{BB962C8B-B14F-4D97-AF65-F5344CB8AC3E}">
        <p14:creationId xmlns:p14="http://schemas.microsoft.com/office/powerpoint/2010/main" val="2449150386"/>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sp>
        <p:nvSpPr>
          <p:cNvPr id="2" name="Rectangle 1"/>
          <p:cNvSpPr/>
          <p:nvPr/>
        </p:nvSpPr>
        <p:spPr>
          <a:xfrm>
            <a:off x="5994482" y="402280"/>
            <a:ext cx="2092239"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cloutier</a:t>
            </a:r>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0"/>
            <a:ext cx="5029201" cy="6817440"/>
          </a:xfrm>
          <a:prstGeom prst="rect">
            <a:avLst/>
          </a:prstGeom>
        </p:spPr>
      </p:pic>
      <p:sp>
        <p:nvSpPr>
          <p:cNvPr id="4" name="Rectangle 3"/>
          <p:cNvSpPr/>
          <p:nvPr/>
        </p:nvSpPr>
        <p:spPr>
          <a:xfrm>
            <a:off x="5174672" y="925500"/>
            <a:ext cx="3522519" cy="5262979"/>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fabriquaient et vendaient des clous à la main, un travail essentiel avant l’industrialisation. Le métier, très </a:t>
            </a:r>
            <a:r>
              <a:rPr lang="fr-FR" sz="2800" b="1" dirty="0" smtClean="0">
                <a:ln w="22225">
                  <a:solidFill>
                    <a:schemeClr val="accent2"/>
                  </a:solidFill>
                  <a:prstDash val="solid"/>
                </a:ln>
                <a:solidFill>
                  <a:srgbClr val="FFFF00"/>
                </a:solidFill>
                <a:latin typeface="Harlow Solid Italic" panose="04030604020F02020D02" pitchFamily="82" charset="0"/>
              </a:rPr>
              <a:t>répandu , </a:t>
            </a:r>
            <a:r>
              <a:rPr lang="fr-FR" sz="2800" b="1" dirty="0">
                <a:ln w="22225">
                  <a:solidFill>
                    <a:schemeClr val="accent2"/>
                  </a:solidFill>
                  <a:prstDash val="solid"/>
                </a:ln>
                <a:solidFill>
                  <a:srgbClr val="FFFF00"/>
                </a:solidFill>
                <a:latin typeface="Harlow Solid Italic" panose="04030604020F02020D02" pitchFamily="82" charset="0"/>
              </a:rPr>
              <a:t>a disparu à partir de 1820 avec l’arrivée des machines à clou anglaises, bien plus rapides et productives.</a:t>
            </a:r>
          </a:p>
        </p:txBody>
      </p:sp>
    </p:spTree>
    <p:extLst>
      <p:ext uri="{BB962C8B-B14F-4D97-AF65-F5344CB8AC3E}">
        <p14:creationId xmlns:p14="http://schemas.microsoft.com/office/powerpoint/2010/main" val="1072048499"/>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
        <p:nvSpPr>
          <p:cNvPr id="2" name="Rectangle 1"/>
          <p:cNvSpPr/>
          <p:nvPr/>
        </p:nvSpPr>
        <p:spPr>
          <a:xfrm>
            <a:off x="3798677" y="253999"/>
            <a:ext cx="2065630" cy="369332"/>
          </a:xfrm>
          <a:prstGeom prst="rect">
            <a:avLst/>
          </a:prstGeom>
        </p:spPr>
        <p:txBody>
          <a:bodyPr wrap="none">
            <a:spAutoFit/>
          </a:bodyPr>
          <a:lstStyle/>
          <a:p>
            <a:r>
              <a:rPr lang="fr-FR" b="1" dirty="0"/>
              <a:t>Le maréchal-ferrant</a:t>
            </a:r>
          </a:p>
        </p:txBody>
      </p:sp>
      <p:sp>
        <p:nvSpPr>
          <p:cNvPr id="4" name="Rectangle 3"/>
          <p:cNvSpPr/>
          <p:nvPr/>
        </p:nvSpPr>
        <p:spPr>
          <a:xfrm>
            <a:off x="1" y="4941745"/>
            <a:ext cx="9060872" cy="181588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s’occupaient de ferrer les sabots des chevaux </a:t>
            </a:r>
            <a:r>
              <a:rPr lang="fr-FR" sz="2800" b="1" dirty="0" smtClean="0">
                <a:ln w="22225">
                  <a:solidFill>
                    <a:schemeClr val="accent2"/>
                  </a:solidFill>
                  <a:prstDash val="solid"/>
                </a:ln>
                <a:solidFill>
                  <a:srgbClr val="FFFF00"/>
                </a:solidFill>
                <a:latin typeface="Harlow Solid Italic" panose="04030604020F02020D02" pitchFamily="82" charset="0"/>
              </a:rPr>
              <a:t>et  de leur </a:t>
            </a:r>
            <a:r>
              <a:rPr lang="fr-FR" sz="2800" b="1" dirty="0">
                <a:ln w="22225">
                  <a:solidFill>
                    <a:schemeClr val="accent2"/>
                  </a:solidFill>
                  <a:prstDash val="solid"/>
                </a:ln>
                <a:solidFill>
                  <a:srgbClr val="FFFF00"/>
                </a:solidFill>
                <a:latin typeface="Harlow Solid Italic" panose="04030604020F02020D02" pitchFamily="82" charset="0"/>
              </a:rPr>
              <a:t>parage, c’est-à-dire à l’entretien de leurs pieds. Si le ferrage des bovins de trait est devenu rare, ce métier reste essentiel pour les chevaux, même aujourd’hui.</a:t>
            </a:r>
          </a:p>
        </p:txBody>
      </p:sp>
    </p:spTree>
    <p:extLst>
      <p:ext uri="{BB962C8B-B14F-4D97-AF65-F5344CB8AC3E}">
        <p14:creationId xmlns:p14="http://schemas.microsoft.com/office/powerpoint/2010/main" val="2196148925"/>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
        <p:nvSpPr>
          <p:cNvPr id="2" name="Rectangle 1"/>
          <p:cNvSpPr/>
          <p:nvPr/>
        </p:nvSpPr>
        <p:spPr>
          <a:xfrm>
            <a:off x="2855416" y="286575"/>
            <a:ext cx="2844048" cy="523220"/>
          </a:xfrm>
          <a:prstGeom prst="rect">
            <a:avLst/>
          </a:prstGeom>
        </p:spPr>
        <p:txBody>
          <a:bodyPr wrap="none">
            <a:spAutoFit/>
          </a:bodyPr>
          <a:lstStyle/>
          <a:p>
            <a:r>
              <a:rPr lang="fr-FR" b="1" dirty="0"/>
              <a:t>Le </a:t>
            </a:r>
            <a:r>
              <a:rPr lang="fr-FR" sz="2800" b="1" dirty="0">
                <a:ln w="22225">
                  <a:solidFill>
                    <a:schemeClr val="accent2"/>
                  </a:solidFill>
                  <a:prstDash val="solid"/>
                </a:ln>
                <a:solidFill>
                  <a:srgbClr val="FF0000"/>
                </a:solidFill>
                <a:latin typeface="Fugaz One" pitchFamily="2" charset="0"/>
              </a:rPr>
              <a:t>chaudronnier</a:t>
            </a:r>
            <a:endParaRPr lang="fr-FR" sz="2800" b="1" dirty="0">
              <a:solidFill>
                <a:srgbClr val="FF0000"/>
              </a:solidFill>
              <a:latin typeface="Fugaz One" pitchFamily="2" charset="0"/>
            </a:endParaRPr>
          </a:p>
        </p:txBody>
      </p:sp>
      <p:sp>
        <p:nvSpPr>
          <p:cNvPr id="4" name="Rectangle 3"/>
          <p:cNvSpPr/>
          <p:nvPr/>
        </p:nvSpPr>
        <p:spPr>
          <a:xfrm>
            <a:off x="0" y="5042118"/>
            <a:ext cx="9403773" cy="181588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fabriquaient des </a:t>
            </a:r>
            <a:r>
              <a:rPr lang="fr-FR" sz="2800" b="1" dirty="0" smtClean="0">
                <a:ln w="22225">
                  <a:solidFill>
                    <a:schemeClr val="accent2"/>
                  </a:solidFill>
                  <a:prstDash val="solid"/>
                </a:ln>
                <a:solidFill>
                  <a:srgbClr val="FFFF00"/>
                </a:solidFill>
                <a:latin typeface="Harlow Solid Italic" panose="04030604020F02020D02" pitchFamily="82" charset="0"/>
              </a:rPr>
              <a:t>chaudrons, des </a:t>
            </a:r>
            <a:r>
              <a:rPr lang="fr-FR" sz="2800" b="1" dirty="0">
                <a:ln w="22225">
                  <a:solidFill>
                    <a:schemeClr val="accent2"/>
                  </a:solidFill>
                  <a:prstDash val="solid"/>
                </a:ln>
                <a:solidFill>
                  <a:srgbClr val="FFFF00"/>
                </a:solidFill>
                <a:latin typeface="Harlow Solid Italic" panose="04030604020F02020D02" pitchFamily="82" charset="0"/>
              </a:rPr>
              <a:t>récipients, réservoirs, casseroles, chaudières </a:t>
            </a:r>
            <a:r>
              <a:rPr lang="fr-FR" sz="2800" b="1" dirty="0" smtClean="0">
                <a:ln w="22225">
                  <a:solidFill>
                    <a:schemeClr val="accent2"/>
                  </a:solidFill>
                  <a:prstDash val="solid"/>
                </a:ln>
                <a:solidFill>
                  <a:srgbClr val="FFFF00"/>
                </a:solidFill>
                <a:latin typeface="Harlow Solid Italic" panose="04030604020F02020D02" pitchFamily="82" charset="0"/>
              </a:rPr>
              <a:t>et </a:t>
            </a:r>
            <a:r>
              <a:rPr lang="fr-FR" sz="2800" b="1" dirty="0">
                <a:ln w="22225">
                  <a:solidFill>
                    <a:schemeClr val="accent2"/>
                  </a:solidFill>
                  <a:prstDash val="solid"/>
                </a:ln>
                <a:solidFill>
                  <a:srgbClr val="FFFF00"/>
                </a:solidFill>
                <a:latin typeface="Harlow Solid Italic" panose="04030604020F02020D02" pitchFamily="82" charset="0"/>
              </a:rPr>
              <a:t>des pièces pour la construction </a:t>
            </a:r>
            <a:r>
              <a:rPr lang="fr-FR" sz="2800" b="1" dirty="0" smtClean="0">
                <a:ln w="22225">
                  <a:solidFill>
                    <a:schemeClr val="accent2"/>
                  </a:solidFill>
                  <a:prstDash val="solid"/>
                </a:ln>
                <a:solidFill>
                  <a:srgbClr val="FFFF00"/>
                </a:solidFill>
                <a:latin typeface="Harlow Solid Italic" panose="04030604020F02020D02" pitchFamily="82" charset="0"/>
              </a:rPr>
              <a:t>navale ,travaillant </a:t>
            </a:r>
            <a:r>
              <a:rPr lang="fr-FR" sz="2800" b="1" dirty="0">
                <a:ln w="22225">
                  <a:solidFill>
                    <a:schemeClr val="accent2"/>
                  </a:solidFill>
                  <a:prstDash val="solid"/>
                </a:ln>
                <a:solidFill>
                  <a:srgbClr val="FFFF00"/>
                </a:solidFill>
                <a:latin typeface="Harlow Solid Italic" panose="04030604020F02020D02" pitchFamily="82" charset="0"/>
              </a:rPr>
              <a:t>le cuivre, l’acier </a:t>
            </a:r>
            <a:r>
              <a:rPr lang="fr-FR" sz="2800" b="1" dirty="0" smtClean="0">
                <a:ln w="22225">
                  <a:solidFill>
                    <a:schemeClr val="accent2"/>
                  </a:solidFill>
                  <a:prstDash val="solid"/>
                </a:ln>
                <a:solidFill>
                  <a:srgbClr val="FFFF00"/>
                </a:solidFill>
                <a:latin typeface="Harlow Solid Italic" panose="04030604020F02020D02" pitchFamily="82" charset="0"/>
              </a:rPr>
              <a:t>et </a:t>
            </a:r>
            <a:r>
              <a:rPr lang="fr-FR" sz="2800" b="1" dirty="0">
                <a:ln w="22225">
                  <a:solidFill>
                    <a:schemeClr val="accent2"/>
                  </a:solidFill>
                  <a:prstDash val="solid"/>
                </a:ln>
                <a:solidFill>
                  <a:srgbClr val="FFFF00"/>
                </a:solidFill>
                <a:latin typeface="Harlow Solid Italic" panose="04030604020F02020D02" pitchFamily="82" charset="0"/>
              </a:rPr>
              <a:t>l’inox, ce métier s’est adapté avec le temps, </a:t>
            </a:r>
          </a:p>
        </p:txBody>
      </p:sp>
    </p:spTree>
    <p:extLst>
      <p:ext uri="{BB962C8B-B14F-4D97-AF65-F5344CB8AC3E}">
        <p14:creationId xmlns:p14="http://schemas.microsoft.com/office/powerpoint/2010/main" val="2097442803"/>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
        <p:nvSpPr>
          <p:cNvPr id="2" name="Rectangle 1"/>
          <p:cNvSpPr/>
          <p:nvPr/>
        </p:nvSpPr>
        <p:spPr>
          <a:xfrm>
            <a:off x="3257301" y="315782"/>
            <a:ext cx="4020652"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fondeur de cloches</a:t>
            </a:r>
          </a:p>
        </p:txBody>
      </p:sp>
      <p:sp>
        <p:nvSpPr>
          <p:cNvPr id="4" name="Rectangle 3"/>
          <p:cNvSpPr/>
          <p:nvPr/>
        </p:nvSpPr>
        <p:spPr>
          <a:xfrm>
            <a:off x="0" y="5246500"/>
            <a:ext cx="9227128"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fabriquent des cloches, souvent imposantes, pour les églises et </a:t>
            </a:r>
            <a:r>
              <a:rPr lang="fr-FR" sz="2800" b="1" dirty="0" smtClean="0">
                <a:ln w="22225">
                  <a:solidFill>
                    <a:schemeClr val="accent2"/>
                  </a:solidFill>
                  <a:prstDash val="solid"/>
                </a:ln>
                <a:solidFill>
                  <a:srgbClr val="FFFF00"/>
                </a:solidFill>
                <a:latin typeface="Harlow Solid Italic" panose="04030604020F02020D02" pitchFamily="82" charset="0"/>
              </a:rPr>
              <a:t> d’édifices</a:t>
            </a:r>
            <a:r>
              <a:rPr lang="fr-FR" sz="2800" b="1" dirty="0">
                <a:ln w="22225">
                  <a:solidFill>
                    <a:schemeClr val="accent2"/>
                  </a:solidFill>
                  <a:prstDash val="solid"/>
                </a:ln>
                <a:solidFill>
                  <a:srgbClr val="FFFF00"/>
                </a:solidFill>
                <a:latin typeface="Harlow Solid Italic" panose="04030604020F02020D02" pitchFamily="82" charset="0"/>
              </a:rPr>
              <a:t>. Ils façonnent le bronze avec soin pour produire des sons harmonieux, adaptés aux préférences régionales </a:t>
            </a:r>
          </a:p>
        </p:txBody>
      </p:sp>
    </p:spTree>
    <p:extLst>
      <p:ext uri="{BB962C8B-B14F-4D97-AF65-F5344CB8AC3E}">
        <p14:creationId xmlns:p14="http://schemas.microsoft.com/office/powerpoint/2010/main" val="2281684658"/>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4907"/>
          </a:xfrm>
          <a:prstGeom prst="rect">
            <a:avLst/>
          </a:prstGeom>
        </p:spPr>
      </p:pic>
      <p:sp>
        <p:nvSpPr>
          <p:cNvPr id="2" name="Rectangle 1"/>
          <p:cNvSpPr/>
          <p:nvPr/>
        </p:nvSpPr>
        <p:spPr>
          <a:xfrm>
            <a:off x="1044362" y="244451"/>
            <a:ext cx="3727302"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tondeur de draps</a:t>
            </a:r>
          </a:p>
        </p:txBody>
      </p:sp>
      <p:sp>
        <p:nvSpPr>
          <p:cNvPr id="4" name="Rectangle 3"/>
          <p:cNvSpPr/>
          <p:nvPr/>
        </p:nvSpPr>
        <p:spPr>
          <a:xfrm>
            <a:off x="135082" y="5319374"/>
            <a:ext cx="9008918"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lustraient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lissaient les étoffes et les draps pour les rendre parfaitement unis. À l’aide de ciseaux pouvant peser jusqu’à 18 kg, ils effectuaient un travail minutieux. </a:t>
            </a:r>
          </a:p>
        </p:txBody>
      </p:sp>
    </p:spTree>
    <p:extLst>
      <p:ext uri="{BB962C8B-B14F-4D97-AF65-F5344CB8AC3E}">
        <p14:creationId xmlns:p14="http://schemas.microsoft.com/office/powerpoint/2010/main" val="3621873367"/>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2" name="Rectangle 1"/>
          <p:cNvSpPr/>
          <p:nvPr/>
        </p:nvSpPr>
        <p:spPr>
          <a:xfrm>
            <a:off x="660638" y="5783272"/>
            <a:ext cx="7157729" cy="523220"/>
          </a:xfrm>
          <a:prstGeom prst="rect">
            <a:avLst/>
          </a:prstGeom>
          <a:noFill/>
        </p:spPr>
        <p:txBody>
          <a:bodyPr wrap="none" lIns="91440" tIns="45720" rIns="91440" bIns="45720">
            <a:spAutoFit/>
          </a:bodyPr>
          <a:lstStyle/>
          <a:p>
            <a:pPr algn="ctr"/>
            <a:r>
              <a:rPr lang="fr-FR" sz="2800" b="1" dirty="0" smtClean="0">
                <a:ln w="22225">
                  <a:solidFill>
                    <a:schemeClr val="accent2"/>
                  </a:solidFill>
                  <a:prstDash val="solid"/>
                </a:ln>
                <a:solidFill>
                  <a:srgbClr val="FFFF00"/>
                </a:solidFill>
                <a:latin typeface="Harlow Solid Italic" panose="04030604020F02020D02" pitchFamily="82" charset="0"/>
              </a:rPr>
              <a:t>Il taillait les tiges d’osier et autres pour le vannier</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1519688168"/>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sp>
        <p:nvSpPr>
          <p:cNvPr id="2" name="Rectangle 1"/>
          <p:cNvSpPr/>
          <p:nvPr/>
        </p:nvSpPr>
        <p:spPr>
          <a:xfrm>
            <a:off x="5382490" y="857938"/>
            <a:ext cx="3564083" cy="5693866"/>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confectionnaient des </a:t>
            </a:r>
            <a:r>
              <a:rPr lang="fr-FR" sz="2800" b="1" dirty="0" smtClean="0">
                <a:ln w="22225">
                  <a:solidFill>
                    <a:schemeClr val="accent2"/>
                  </a:solidFill>
                  <a:prstDash val="solid"/>
                </a:ln>
                <a:solidFill>
                  <a:srgbClr val="FFFF00"/>
                </a:solidFill>
                <a:latin typeface="Harlow Solid Italic" panose="04030604020F02020D02" pitchFamily="82" charset="0"/>
              </a:rPr>
              <a:t>objets </a:t>
            </a:r>
            <a:r>
              <a:rPr lang="fr-FR" sz="2800" b="1" dirty="0">
                <a:ln w="22225">
                  <a:solidFill>
                    <a:schemeClr val="accent2"/>
                  </a:solidFill>
                  <a:prstDash val="solid"/>
                </a:ln>
                <a:solidFill>
                  <a:srgbClr val="FFFF00"/>
                </a:solidFill>
                <a:latin typeface="Harlow Solid Italic" panose="04030604020F02020D02" pitchFamily="82" charset="0"/>
              </a:rPr>
              <a:t>utilitaires à partir de fibres végétales comme l’osier, le rotin, la paille ou le raphia. En utilisant des techniques comme les nœuds, les tresses et les entrelacs, ils donnaient vie à des paniers, corbeilles, meubles et bien plus.</a:t>
            </a:r>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0" y="0"/>
            <a:ext cx="5079034" cy="6846706"/>
          </a:xfrm>
          <a:prstGeom prst="rect">
            <a:avLst/>
          </a:prstGeom>
        </p:spPr>
      </p:pic>
      <p:sp>
        <p:nvSpPr>
          <p:cNvPr id="4" name="Rectangle 3"/>
          <p:cNvSpPr/>
          <p:nvPr/>
        </p:nvSpPr>
        <p:spPr>
          <a:xfrm>
            <a:off x="5760416" y="130712"/>
            <a:ext cx="2273379" cy="584775"/>
          </a:xfrm>
          <a:prstGeom prst="rect">
            <a:avLst/>
          </a:prstGeom>
        </p:spPr>
        <p:txBody>
          <a:bodyPr wrap="none">
            <a:spAutoFit/>
          </a:bodyPr>
          <a:lstStyle/>
          <a:p>
            <a:r>
              <a:rPr lang="fr-FR" sz="3200" b="1" dirty="0">
                <a:ln w="22225">
                  <a:solidFill>
                    <a:schemeClr val="accent2"/>
                  </a:solidFill>
                  <a:prstDash val="solid"/>
                </a:ln>
                <a:solidFill>
                  <a:srgbClr val="FF0000"/>
                </a:solidFill>
                <a:latin typeface="Fugaz One" pitchFamily="2" charset="0"/>
              </a:rPr>
              <a:t>Le vannier</a:t>
            </a:r>
          </a:p>
        </p:txBody>
      </p:sp>
    </p:spTree>
    <p:extLst>
      <p:ext uri="{BB962C8B-B14F-4D97-AF65-F5344CB8AC3E}">
        <p14:creationId xmlns:p14="http://schemas.microsoft.com/office/powerpoint/2010/main" val="3056180638"/>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
        <p:nvSpPr>
          <p:cNvPr id="2" name="Rectangle 1"/>
          <p:cNvSpPr/>
          <p:nvPr/>
        </p:nvSpPr>
        <p:spPr>
          <a:xfrm>
            <a:off x="1639562" y="288542"/>
            <a:ext cx="2456122"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tisserand</a:t>
            </a:r>
            <a:r>
              <a:rPr lang="fr-FR" b="1" dirty="0"/>
              <a:t> </a:t>
            </a:r>
          </a:p>
        </p:txBody>
      </p:sp>
      <p:sp>
        <p:nvSpPr>
          <p:cNvPr id="4" name="Rectangle 3"/>
          <p:cNvSpPr/>
          <p:nvPr/>
        </p:nvSpPr>
        <p:spPr>
          <a:xfrm>
            <a:off x="128818" y="5212049"/>
            <a:ext cx="9019308"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tissaient divers types de fils pour créer des </a:t>
            </a:r>
            <a:r>
              <a:rPr lang="fr-FR" sz="2800" b="1" dirty="0" smtClean="0">
                <a:ln w="22225">
                  <a:solidFill>
                    <a:schemeClr val="accent2"/>
                  </a:solidFill>
                  <a:prstDash val="solid"/>
                </a:ln>
                <a:solidFill>
                  <a:srgbClr val="FFFF00"/>
                </a:solidFill>
                <a:latin typeface="Harlow Solid Italic" panose="04030604020F02020D02" pitchFamily="82" charset="0"/>
              </a:rPr>
              <a:t>tissus  </a:t>
            </a:r>
            <a:r>
              <a:rPr lang="fr-FR" sz="2800" b="1" dirty="0">
                <a:ln w="22225">
                  <a:solidFill>
                    <a:schemeClr val="accent2"/>
                  </a:solidFill>
                  <a:prstDash val="solid"/>
                </a:ln>
                <a:solidFill>
                  <a:srgbClr val="FFFF00"/>
                </a:solidFill>
                <a:latin typeface="Harlow Solid Italic" panose="04030604020F02020D02" pitchFamily="82" charset="0"/>
              </a:rPr>
              <a:t>utilitaires ou </a:t>
            </a:r>
            <a:r>
              <a:rPr lang="fr-FR" sz="2800" b="1" dirty="0" smtClean="0">
                <a:ln w="22225">
                  <a:solidFill>
                    <a:schemeClr val="accent2"/>
                  </a:solidFill>
                  <a:prstDash val="solid"/>
                </a:ln>
                <a:solidFill>
                  <a:srgbClr val="FFFF00"/>
                </a:solidFill>
                <a:latin typeface="Harlow Solid Italic" panose="04030604020F02020D02" pitchFamily="82" charset="0"/>
              </a:rPr>
              <a:t>décoratifs des </a:t>
            </a:r>
            <a:r>
              <a:rPr lang="fr-FR" sz="2800" b="1" dirty="0">
                <a:ln w="22225">
                  <a:solidFill>
                    <a:schemeClr val="accent2"/>
                  </a:solidFill>
                  <a:prstDash val="solid"/>
                </a:ln>
                <a:solidFill>
                  <a:srgbClr val="FFFF00"/>
                </a:solidFill>
                <a:latin typeface="Harlow Solid Italic" panose="04030604020F02020D02" pitchFamily="82" charset="0"/>
              </a:rPr>
              <a:t>techniques artisanales de l’Égypte ancienne aux métiers à tisser des campagnes </a:t>
            </a:r>
            <a:r>
              <a:rPr lang="fr-FR" sz="2800" b="1" dirty="0" smtClean="0">
                <a:ln w="22225">
                  <a:solidFill>
                    <a:schemeClr val="accent2"/>
                  </a:solidFill>
                  <a:prstDash val="solid"/>
                </a:ln>
                <a:solidFill>
                  <a:srgbClr val="FFFF00"/>
                </a:solidFill>
                <a:latin typeface="Harlow Solid Italic" panose="04030604020F02020D02" pitchFamily="82" charset="0"/>
              </a:rPr>
              <a:t>françaises,  </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3512784521"/>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4907"/>
          </a:xfrm>
          <a:prstGeom prst="rect">
            <a:avLst/>
          </a:prstGeom>
        </p:spPr>
      </p:pic>
      <p:sp>
        <p:nvSpPr>
          <p:cNvPr id="2" name="Rectangle 1"/>
          <p:cNvSpPr/>
          <p:nvPr/>
        </p:nvSpPr>
        <p:spPr>
          <a:xfrm>
            <a:off x="3592341" y="173117"/>
            <a:ext cx="2449710"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mégissier</a:t>
            </a:r>
            <a:r>
              <a:rPr lang="fr-FR" b="1" dirty="0"/>
              <a:t> </a:t>
            </a:r>
          </a:p>
        </p:txBody>
      </p:sp>
      <p:sp>
        <p:nvSpPr>
          <p:cNvPr id="4" name="Rectangle 3"/>
          <p:cNvSpPr/>
          <p:nvPr/>
        </p:nvSpPr>
        <p:spPr>
          <a:xfrm>
            <a:off x="238991" y="5388555"/>
            <a:ext cx="8905009"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préparaient en blanc les peaux délicates, comme celles de </a:t>
            </a:r>
            <a:r>
              <a:rPr lang="fr-FR" sz="2800" b="1" dirty="0" smtClean="0">
                <a:ln w="22225">
                  <a:solidFill>
                    <a:schemeClr val="accent2"/>
                  </a:solidFill>
                  <a:prstDash val="solid"/>
                </a:ln>
                <a:solidFill>
                  <a:srgbClr val="FFFF00"/>
                </a:solidFill>
                <a:latin typeface="Harlow Solid Italic" panose="04030604020F02020D02" pitchFamily="82" charset="0"/>
              </a:rPr>
              <a:t>mouton. </a:t>
            </a:r>
            <a:r>
              <a:rPr lang="fr-FR" sz="2800" b="1" dirty="0">
                <a:ln w="22225">
                  <a:solidFill>
                    <a:schemeClr val="accent2"/>
                  </a:solidFill>
                  <a:prstDash val="solid"/>
                </a:ln>
                <a:solidFill>
                  <a:srgbClr val="FFFF00"/>
                </a:solidFill>
                <a:latin typeface="Harlow Solid Italic" panose="04030604020F02020D02" pitchFamily="82" charset="0"/>
              </a:rPr>
              <a:t>Ils utilisaient un bain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appelé mégis, pour adoucir et traiter les peaux avec soin. </a:t>
            </a:r>
          </a:p>
        </p:txBody>
      </p:sp>
    </p:spTree>
    <p:extLst>
      <p:ext uri="{BB962C8B-B14F-4D97-AF65-F5344CB8AC3E}">
        <p14:creationId xmlns:p14="http://schemas.microsoft.com/office/powerpoint/2010/main" val="245294817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93"/>
            <a:ext cx="9144000" cy="6854907"/>
          </a:xfrm>
          <a:prstGeom prst="rect">
            <a:avLst/>
          </a:prstGeom>
        </p:spPr>
      </p:pic>
      <p:sp>
        <p:nvSpPr>
          <p:cNvPr id="2" name="Rectangle 1"/>
          <p:cNvSpPr/>
          <p:nvPr/>
        </p:nvSpPr>
        <p:spPr>
          <a:xfrm>
            <a:off x="3369077" y="282924"/>
            <a:ext cx="2188420"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tanneur </a:t>
            </a:r>
          </a:p>
        </p:txBody>
      </p:sp>
      <p:sp>
        <p:nvSpPr>
          <p:cNvPr id="4" name="Rectangle 3"/>
          <p:cNvSpPr/>
          <p:nvPr/>
        </p:nvSpPr>
        <p:spPr>
          <a:xfrm>
            <a:off x="521969" y="4990146"/>
            <a:ext cx="8614063"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transformaient les peaux brutes en cuir en les rendant imputrescibles grâce à l’action du tan, une poudre obtenue à partir d’écorce de chêne séchée et pulvérisée</a:t>
            </a:r>
          </a:p>
        </p:txBody>
      </p:sp>
    </p:spTree>
    <p:extLst>
      <p:ext uri="{BB962C8B-B14F-4D97-AF65-F5344CB8AC3E}">
        <p14:creationId xmlns:p14="http://schemas.microsoft.com/office/powerpoint/2010/main" val="943508516"/>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93"/>
            <a:ext cx="9144000" cy="6854907"/>
          </a:xfrm>
          <a:prstGeom prst="rect">
            <a:avLst/>
          </a:prstGeom>
        </p:spPr>
      </p:pic>
      <p:sp>
        <p:nvSpPr>
          <p:cNvPr id="2" name="Rectangle 1"/>
          <p:cNvSpPr/>
          <p:nvPr/>
        </p:nvSpPr>
        <p:spPr>
          <a:xfrm>
            <a:off x="3501906" y="205695"/>
            <a:ext cx="2828018"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chamoiseur </a:t>
            </a:r>
          </a:p>
        </p:txBody>
      </p:sp>
      <p:sp>
        <p:nvSpPr>
          <p:cNvPr id="4" name="Rectangle 3"/>
          <p:cNvSpPr/>
          <p:nvPr/>
        </p:nvSpPr>
        <p:spPr>
          <a:xfrm>
            <a:off x="41563" y="5350409"/>
            <a:ext cx="9060873"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fabriquaient un cuir très </a:t>
            </a:r>
            <a:r>
              <a:rPr lang="fr-FR" sz="2800" b="1" dirty="0" smtClean="0">
                <a:ln w="22225">
                  <a:solidFill>
                    <a:schemeClr val="accent2"/>
                  </a:solidFill>
                  <a:prstDash val="solid"/>
                </a:ln>
                <a:solidFill>
                  <a:srgbClr val="FFFF00"/>
                </a:solidFill>
                <a:latin typeface="Harlow Solid Italic" panose="04030604020F02020D02" pitchFamily="82" charset="0"/>
              </a:rPr>
              <a:t>souple </a:t>
            </a:r>
            <a:r>
              <a:rPr lang="fr-FR" sz="2800" b="1" dirty="0">
                <a:ln w="22225">
                  <a:solidFill>
                    <a:schemeClr val="accent2"/>
                  </a:solidFill>
                  <a:prstDash val="solid"/>
                </a:ln>
                <a:solidFill>
                  <a:srgbClr val="FFFF00"/>
                </a:solidFill>
                <a:latin typeface="Harlow Solid Italic" panose="04030604020F02020D02" pitchFamily="82" charset="0"/>
              </a:rPr>
              <a:t>de grande qualité, idéal pour la ganterie et d’autres usages </a:t>
            </a:r>
            <a:r>
              <a:rPr lang="fr-FR" sz="2800" b="1" dirty="0" smtClean="0">
                <a:ln w="22225">
                  <a:solidFill>
                    <a:schemeClr val="accent2"/>
                  </a:solidFill>
                  <a:prstDash val="solid"/>
                </a:ln>
                <a:solidFill>
                  <a:srgbClr val="FFFF00"/>
                </a:solidFill>
                <a:latin typeface="Harlow Solid Italic" panose="04030604020F02020D02" pitchFamily="82" charset="0"/>
              </a:rPr>
              <a:t>raffinés</a:t>
            </a:r>
            <a:r>
              <a:rPr lang="fr-FR" sz="2800" b="1" dirty="0">
                <a:ln w="22225">
                  <a:solidFill>
                    <a:schemeClr val="accent2"/>
                  </a:solidFill>
                  <a:prstDash val="solid"/>
                </a:ln>
                <a:solidFill>
                  <a:srgbClr val="FFFF00"/>
                </a:solidFill>
                <a:latin typeface="Harlow Solid Italic" panose="04030604020F02020D02" pitchFamily="82" charset="0"/>
              </a:rPr>
              <a:t> </a:t>
            </a:r>
            <a:r>
              <a:rPr lang="fr-FR" sz="2800" b="1" dirty="0" smtClean="0">
                <a:ln w="22225">
                  <a:solidFill>
                    <a:schemeClr val="accent2"/>
                  </a:solidFill>
                  <a:prstDash val="solid"/>
                </a:ln>
                <a:solidFill>
                  <a:srgbClr val="FFFF00"/>
                </a:solidFill>
                <a:latin typeface="Harlow Solid Italic" panose="04030604020F02020D02" pitchFamily="82" charset="0"/>
              </a:rPr>
              <a:t>il </a:t>
            </a:r>
            <a:r>
              <a:rPr lang="fr-FR" sz="2800" b="1" dirty="0">
                <a:ln w="22225">
                  <a:solidFill>
                    <a:schemeClr val="accent2"/>
                  </a:solidFill>
                  <a:prstDash val="solid"/>
                </a:ln>
                <a:solidFill>
                  <a:srgbClr val="FFFF00"/>
                </a:solidFill>
                <a:latin typeface="Harlow Solid Italic" panose="04030604020F02020D02" pitchFamily="82" charset="0"/>
              </a:rPr>
              <a:t>était fabriqué à partir de peaux de chamois, traitées avec de l’huile de poisson</a:t>
            </a:r>
          </a:p>
        </p:txBody>
      </p:sp>
    </p:spTree>
    <p:extLst>
      <p:ext uri="{BB962C8B-B14F-4D97-AF65-F5344CB8AC3E}">
        <p14:creationId xmlns:p14="http://schemas.microsoft.com/office/powerpoint/2010/main" val="517265500"/>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093"/>
            <a:ext cx="9144000" cy="6854907"/>
          </a:xfrm>
          <a:prstGeom prst="rect">
            <a:avLst/>
          </a:prstGeom>
        </p:spPr>
      </p:pic>
      <p:sp>
        <p:nvSpPr>
          <p:cNvPr id="2" name="Rectangle 1"/>
          <p:cNvSpPr/>
          <p:nvPr/>
        </p:nvSpPr>
        <p:spPr>
          <a:xfrm>
            <a:off x="874125" y="219736"/>
            <a:ext cx="1431930" cy="369332"/>
          </a:xfrm>
          <a:prstGeom prst="rect">
            <a:avLst/>
          </a:prstGeom>
        </p:spPr>
        <p:txBody>
          <a:bodyPr wrap="none">
            <a:spAutoFit/>
          </a:bodyPr>
          <a:lstStyle/>
          <a:p>
            <a:r>
              <a:rPr lang="fr-FR" b="1" dirty="0"/>
              <a:t>Le corroyeur </a:t>
            </a:r>
          </a:p>
        </p:txBody>
      </p:sp>
      <p:sp>
        <p:nvSpPr>
          <p:cNvPr id="3" name="Rectangle 2"/>
          <p:cNvSpPr/>
          <p:nvPr/>
        </p:nvSpPr>
        <p:spPr>
          <a:xfrm>
            <a:off x="93518" y="4636993"/>
            <a:ext cx="8956964"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artisans prenaient le cuir déjà tanné pour le nettoyer, le teindre, le polir et le transformer en articles finis comme des vêtements, accessoires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qu’on appelait marguerite.</a:t>
            </a:r>
          </a:p>
        </p:txBody>
      </p:sp>
    </p:spTree>
    <p:extLst>
      <p:ext uri="{BB962C8B-B14F-4D97-AF65-F5344CB8AC3E}">
        <p14:creationId xmlns:p14="http://schemas.microsoft.com/office/powerpoint/2010/main" val="3663118783"/>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2" name="Rectangle 1"/>
          <p:cNvSpPr/>
          <p:nvPr/>
        </p:nvSpPr>
        <p:spPr>
          <a:xfrm>
            <a:off x="976398" y="282644"/>
            <a:ext cx="2297424"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 bourreau</a:t>
            </a:r>
          </a:p>
        </p:txBody>
      </p:sp>
      <p:sp>
        <p:nvSpPr>
          <p:cNvPr id="4" name="Rectangle 3"/>
          <p:cNvSpPr/>
          <p:nvPr/>
        </p:nvSpPr>
        <p:spPr>
          <a:xfrm>
            <a:off x="207818" y="5166790"/>
            <a:ext cx="8728364"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Ces professionnels étaient chargés d’exécuter les peines corporelles ou la peine de mort. Jusqu’à l’abolition de la peine de mort en France en 1981, cette fonction existait encore.</a:t>
            </a:r>
          </a:p>
        </p:txBody>
      </p:sp>
    </p:spTree>
    <p:extLst>
      <p:ext uri="{BB962C8B-B14F-4D97-AF65-F5344CB8AC3E}">
        <p14:creationId xmlns:p14="http://schemas.microsoft.com/office/powerpoint/2010/main" val="4093785189"/>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343"/>
            <a:ext cx="9144000" cy="6858000"/>
          </a:xfrm>
          <a:prstGeom prst="rect">
            <a:avLst/>
          </a:prstGeom>
        </p:spPr>
      </p:pic>
      <p:sp>
        <p:nvSpPr>
          <p:cNvPr id="2" name="Rectangle 1"/>
          <p:cNvSpPr/>
          <p:nvPr/>
        </p:nvSpPr>
        <p:spPr>
          <a:xfrm>
            <a:off x="762532" y="97323"/>
            <a:ext cx="7954641" cy="2062103"/>
          </a:xfrm>
          <a:prstGeom prst="rect">
            <a:avLst/>
          </a:prstGeom>
        </p:spPr>
        <p:txBody>
          <a:bodyPr wrap="square">
            <a:spAutoFit/>
          </a:bodyPr>
          <a:lstStyle/>
          <a:p>
            <a:r>
              <a:rPr lang="fr-FR" sz="3200" b="1" dirty="0">
                <a:ln w="22225">
                  <a:solidFill>
                    <a:schemeClr val="accent2"/>
                  </a:solidFill>
                  <a:prstDash val="solid"/>
                </a:ln>
                <a:solidFill>
                  <a:srgbClr val="00FF00"/>
                </a:solidFill>
                <a:latin typeface="Harlow Solid Italic" panose="04030604020F02020D02" pitchFamily="82" charset="0"/>
              </a:rPr>
              <a:t>Construction d’une maison paysanne, les secrets des artisans bâtisseurs </a:t>
            </a:r>
            <a:r>
              <a:rPr lang="fr-FR" sz="3200" b="1" dirty="0" smtClean="0">
                <a:ln w="22225">
                  <a:solidFill>
                    <a:schemeClr val="accent2"/>
                  </a:solidFill>
                  <a:prstDash val="solid"/>
                </a:ln>
                <a:solidFill>
                  <a:srgbClr val="00FF00"/>
                </a:solidFill>
                <a:latin typeface="Harlow Solid Italic" panose="04030604020F02020D02" pitchFamily="82" charset="0"/>
              </a:rPr>
              <a:t>d’autrefois des métiers </a:t>
            </a:r>
            <a:r>
              <a:rPr lang="fr-FR" sz="3200" b="1" dirty="0">
                <a:ln w="22225">
                  <a:solidFill>
                    <a:schemeClr val="accent2"/>
                  </a:solidFill>
                  <a:prstDash val="solid"/>
                </a:ln>
                <a:solidFill>
                  <a:srgbClr val="00FF00"/>
                </a:solidFill>
                <a:latin typeface="Harlow Solid Italic" panose="04030604020F02020D02" pitchFamily="82" charset="0"/>
              </a:rPr>
              <a:t>d’autrefois, disparus et insolites</a:t>
            </a:r>
          </a:p>
          <a:p>
            <a:endParaRPr lang="fr-FR" sz="3200" b="1" dirty="0">
              <a:ln w="22225">
                <a:solidFill>
                  <a:schemeClr val="accent2"/>
                </a:solidFill>
                <a:prstDash val="solid"/>
              </a:ln>
              <a:solidFill>
                <a:srgbClr val="00FF00"/>
              </a:solidFill>
              <a:latin typeface="Harlow Solid Italic" panose="04030604020F02020D02" pitchFamily="82" charset="0"/>
            </a:endParaRPr>
          </a:p>
        </p:txBody>
      </p:sp>
      <p:sp>
        <p:nvSpPr>
          <p:cNvPr id="6" name="Rectangle 5"/>
          <p:cNvSpPr/>
          <p:nvPr/>
        </p:nvSpPr>
        <p:spPr>
          <a:xfrm>
            <a:off x="272562" y="5481853"/>
            <a:ext cx="8282353" cy="954107"/>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Bien que le système métrique ait été officiellement adopté peu après la Révolution, son usage restait </a:t>
            </a:r>
            <a:r>
              <a:rPr lang="fr-FR" sz="2800" b="1" dirty="0" smtClean="0">
                <a:ln w="22225">
                  <a:solidFill>
                    <a:schemeClr val="accent2"/>
                  </a:solidFill>
                  <a:prstDash val="solid"/>
                </a:ln>
                <a:solidFill>
                  <a:srgbClr val="FFFF00"/>
                </a:solidFill>
                <a:latin typeface="Harlow Solid Italic" panose="04030604020F02020D02" pitchFamily="82" charset="0"/>
              </a:rPr>
              <a:t>progressif</a:t>
            </a:r>
            <a:endParaRPr lang="fr-FR" sz="28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1277446927"/>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99868" cy="6899901"/>
          </a:xfrm>
          <a:prstGeom prst="rect">
            <a:avLst/>
          </a:prstGeom>
        </p:spPr>
      </p:pic>
      <p:sp>
        <p:nvSpPr>
          <p:cNvPr id="5" name="Rectangle 4"/>
          <p:cNvSpPr/>
          <p:nvPr/>
        </p:nvSpPr>
        <p:spPr>
          <a:xfrm>
            <a:off x="0" y="5385018"/>
            <a:ext cx="9144000"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maçons</a:t>
            </a:r>
            <a:r>
              <a:rPr lang="fr-FR" sz="2800" b="1" dirty="0">
                <a:ln w="22225">
                  <a:solidFill>
                    <a:schemeClr val="accent2"/>
                  </a:solidFill>
                  <a:prstDash val="solid"/>
                </a:ln>
                <a:solidFill>
                  <a:srgbClr val="FFFF00"/>
                </a:solidFill>
                <a:latin typeface="Harlow Solid Italic" panose="04030604020F02020D02" pitchFamily="82" charset="0"/>
              </a:rPr>
              <a:t>, charpentiers, menuisiers ou forgerons, </a:t>
            </a:r>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ils ont </a:t>
            </a:r>
            <a:r>
              <a:rPr lang="fr-FR" sz="2800" b="1" dirty="0" smtClean="0">
                <a:ln w="22225">
                  <a:solidFill>
                    <a:schemeClr val="accent2"/>
                  </a:solidFill>
                  <a:prstDash val="solid"/>
                </a:ln>
                <a:solidFill>
                  <a:srgbClr val="FFFF00"/>
                </a:solidFill>
                <a:latin typeface="Harlow Solid Italic" panose="04030604020F02020D02" pitchFamily="82" charset="0"/>
              </a:rPr>
              <a:t>marqué</a:t>
            </a:r>
          </a:p>
          <a:p>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le patrimoine rural grâce à leur savoir faire, leurs techniques et leur ingéniosité.</a:t>
            </a:r>
          </a:p>
        </p:txBody>
      </p:sp>
      <p:sp>
        <p:nvSpPr>
          <p:cNvPr id="2" name="Rectangle 1"/>
          <p:cNvSpPr/>
          <p:nvPr/>
        </p:nvSpPr>
        <p:spPr>
          <a:xfrm>
            <a:off x="703385" y="-1"/>
            <a:ext cx="8083595" cy="1200329"/>
          </a:xfrm>
          <a:prstGeom prst="rect">
            <a:avLst/>
          </a:prstGeom>
        </p:spPr>
        <p:txBody>
          <a:bodyPr wrap="square">
            <a:spAutoFit/>
          </a:bodyPr>
          <a:lstStyle/>
          <a:p>
            <a:r>
              <a:rPr lang="fr-FR" sz="3600" b="1" dirty="0">
                <a:ln w="22225">
                  <a:solidFill>
                    <a:schemeClr val="accent2"/>
                  </a:solidFill>
                  <a:prstDash val="solid"/>
                </a:ln>
                <a:solidFill>
                  <a:srgbClr val="00FF00"/>
                </a:solidFill>
                <a:latin typeface="Harlow Solid Italic" panose="04030604020F02020D02" pitchFamily="82" charset="0"/>
              </a:rPr>
              <a:t>Construction d’une maison paysanne, les secrets des artisans bâtisseurs d’autrefois</a:t>
            </a:r>
          </a:p>
        </p:txBody>
      </p:sp>
    </p:spTree>
    <p:extLst>
      <p:ext uri="{BB962C8B-B14F-4D97-AF65-F5344CB8AC3E}">
        <p14:creationId xmlns:p14="http://schemas.microsoft.com/office/powerpoint/2010/main" val="3470603055"/>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pattFill prst="pct90">
          <a:fgClr>
            <a:schemeClr val="accent1">
              <a:lumMod val="60000"/>
              <a:lumOff val="40000"/>
            </a:schemeClr>
          </a:fgClr>
          <a:bgClr>
            <a:schemeClr val="bg1"/>
          </a:bgClr>
        </a:patt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0664" y="0"/>
            <a:ext cx="8229600" cy="6172200"/>
          </a:xfrm>
          <a:prstGeom prst="rect">
            <a:avLst/>
          </a:prstGeom>
        </p:spPr>
      </p:pic>
      <p:sp>
        <p:nvSpPr>
          <p:cNvPr id="3" name="Rectangle 2"/>
          <p:cNvSpPr/>
          <p:nvPr/>
        </p:nvSpPr>
        <p:spPr>
          <a:xfrm>
            <a:off x="93785" y="5295037"/>
            <a:ext cx="9140212" cy="1754326"/>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Il est difficile </a:t>
            </a:r>
            <a:r>
              <a:rPr lang="fr-FR" sz="2800" b="1" dirty="0" smtClean="0">
                <a:ln w="22225">
                  <a:solidFill>
                    <a:schemeClr val="accent2"/>
                  </a:solidFill>
                  <a:prstDash val="solid"/>
                </a:ln>
                <a:solidFill>
                  <a:srgbClr val="FFFF00"/>
                </a:solidFill>
                <a:latin typeface="Harlow Solid Italic" panose="04030604020F02020D02" pitchFamily="82" charset="0"/>
              </a:rPr>
              <a:t>de </a:t>
            </a:r>
            <a:r>
              <a:rPr lang="fr-FR" sz="2800" b="1" dirty="0">
                <a:ln w="22225">
                  <a:solidFill>
                    <a:schemeClr val="accent2"/>
                  </a:solidFill>
                  <a:prstDash val="solid"/>
                </a:ln>
                <a:solidFill>
                  <a:srgbClr val="FFFF00"/>
                </a:solidFill>
                <a:latin typeface="Harlow Solid Italic" panose="04030604020F02020D02" pitchFamily="82" charset="0"/>
              </a:rPr>
              <a:t>précision comment les plans étaient conçus, les anciennes unités de mesure, telles que la coudée, la toise ou le pied, </a:t>
            </a:r>
            <a:r>
              <a:rPr lang="fr-FR" sz="2800" b="1" dirty="0" smtClean="0">
                <a:ln w="22225">
                  <a:solidFill>
                    <a:schemeClr val="accent2"/>
                  </a:solidFill>
                  <a:prstDash val="solid"/>
                </a:ln>
                <a:solidFill>
                  <a:srgbClr val="FFFF00"/>
                </a:solidFill>
                <a:latin typeface="Harlow Solid Italic" panose="04030604020F02020D02" pitchFamily="82" charset="0"/>
              </a:rPr>
              <a:t>étaient </a:t>
            </a:r>
            <a:r>
              <a:rPr lang="fr-FR" sz="2800" b="1" dirty="0">
                <a:ln w="22225">
                  <a:solidFill>
                    <a:schemeClr val="accent2"/>
                  </a:solidFill>
                  <a:prstDash val="solid"/>
                </a:ln>
                <a:solidFill>
                  <a:srgbClr val="FFFF00"/>
                </a:solidFill>
                <a:latin typeface="Harlow Solid Italic" panose="04030604020F02020D02" pitchFamily="82" charset="0"/>
              </a:rPr>
              <a:t>largement utilisées dans les campagnes du </a:t>
            </a:r>
            <a:r>
              <a:rPr lang="fr-FR" sz="2800" b="1" dirty="0" smtClean="0">
                <a:ln w="22225">
                  <a:solidFill>
                    <a:schemeClr val="accent2"/>
                  </a:solidFill>
                  <a:prstDash val="solid"/>
                </a:ln>
                <a:solidFill>
                  <a:srgbClr val="FFFF00"/>
                </a:solidFill>
              </a:rPr>
              <a:t>XIX</a:t>
            </a:r>
            <a:r>
              <a:rPr lang="fr-FR" sz="2800" b="1" dirty="0" smtClean="0">
                <a:ln w="22225">
                  <a:solidFill>
                    <a:schemeClr val="accent2"/>
                  </a:solidFill>
                  <a:prstDash val="solid"/>
                </a:ln>
                <a:solidFill>
                  <a:srgbClr val="FFFF00"/>
                </a:solidFill>
                <a:latin typeface="Harlow Solid Italic" panose="04030604020F02020D02" pitchFamily="82" charset="0"/>
              </a:rPr>
              <a:t>e</a:t>
            </a:r>
            <a:endParaRPr lang="fr-FR" sz="2800" b="1" dirty="0">
              <a:ln w="22225">
                <a:solidFill>
                  <a:schemeClr val="accent2"/>
                </a:solidFill>
                <a:prstDash val="solid"/>
              </a:ln>
              <a:solidFill>
                <a:srgbClr val="FFFF00"/>
              </a:solidFill>
              <a:latin typeface="Harlow Solid Italic" panose="04030604020F02020D02" pitchFamily="82" charset="0"/>
            </a:endParaRPr>
          </a:p>
          <a:p>
            <a:r>
              <a:rPr lang="fr-FR" sz="2400" b="1" dirty="0" smtClean="0">
                <a:ln w="22225">
                  <a:solidFill>
                    <a:schemeClr val="accent2"/>
                  </a:solidFill>
                  <a:prstDash val="solid"/>
                </a:ln>
                <a:solidFill>
                  <a:srgbClr val="FFFF00"/>
                </a:solidFill>
                <a:latin typeface="Harlow Solid Italic" panose="04030604020F02020D02" pitchFamily="82" charset="0"/>
              </a:rPr>
              <a:t>  </a:t>
            </a:r>
            <a:endParaRPr lang="fr-FR" sz="2400" b="1" dirty="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3252908724"/>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Rectangle 3"/>
          <p:cNvSpPr/>
          <p:nvPr/>
        </p:nvSpPr>
        <p:spPr>
          <a:xfrm>
            <a:off x="316524" y="5363198"/>
            <a:ext cx="8710246"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L’entraide entre voisins ou familles élargies était courante pour les travaux les plus lourds, créant une dynamique sociale et un apprentissage collectif des techniques de construction.</a:t>
            </a:r>
            <a:endParaRPr lang="fr-FR" sz="2800" dirty="0">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2637012976"/>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
        <p:nvSpPr>
          <p:cNvPr id="3" name="Rectangle 2"/>
          <p:cNvSpPr/>
          <p:nvPr/>
        </p:nvSpPr>
        <p:spPr>
          <a:xfrm>
            <a:off x="498498" y="5185892"/>
            <a:ext cx="8395854"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au </a:t>
            </a:r>
            <a:r>
              <a:rPr lang="fr-FR" sz="2800" b="1" dirty="0">
                <a:ln w="22225">
                  <a:solidFill>
                    <a:schemeClr val="accent2"/>
                  </a:solidFill>
                  <a:prstDash val="solid"/>
                </a:ln>
                <a:solidFill>
                  <a:srgbClr val="FFFF00"/>
                </a:solidFill>
              </a:rPr>
              <a:t>XIX</a:t>
            </a:r>
            <a:r>
              <a:rPr lang="fr-FR" sz="2800" b="1" dirty="0">
                <a:ln w="22225">
                  <a:solidFill>
                    <a:schemeClr val="accent2"/>
                  </a:solidFill>
                  <a:prstDash val="solid"/>
                </a:ln>
                <a:solidFill>
                  <a:srgbClr val="FFFF00"/>
                </a:solidFill>
                <a:latin typeface="Harlow Solid Italic" panose="04030604020F02020D02" pitchFamily="82" charset="0"/>
              </a:rPr>
              <a:t>e siècle, l’artisanat était bien plus qu’un métier : c’était une pierre angulaire de la vie rurale, représentant près d’un quart de la population active. </a:t>
            </a:r>
          </a:p>
        </p:txBody>
      </p:sp>
    </p:spTree>
    <p:extLst>
      <p:ext uri="{BB962C8B-B14F-4D97-AF65-F5344CB8AC3E}">
        <p14:creationId xmlns:p14="http://schemas.microsoft.com/office/powerpoint/2010/main" val="3827755843"/>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68877" y="5156400"/>
            <a:ext cx="8406246"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Dans un monde sans machines modernes, où le moindre objet devait être façonné à la main, les artisans répondaient aux besoins vitaux des fermes et des villages. </a:t>
            </a:r>
          </a:p>
        </p:txBody>
      </p:sp>
    </p:spTree>
    <p:extLst>
      <p:ext uri="{BB962C8B-B14F-4D97-AF65-F5344CB8AC3E}">
        <p14:creationId xmlns:p14="http://schemas.microsoft.com/office/powerpoint/2010/main" val="3632579028"/>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0326" y="0"/>
            <a:ext cx="8063345" cy="6047509"/>
          </a:xfrm>
          <a:prstGeom prst="rect">
            <a:avLst/>
          </a:prstGeom>
        </p:spPr>
      </p:pic>
      <p:sp>
        <p:nvSpPr>
          <p:cNvPr id="3" name="Rectangle 2"/>
          <p:cNvSpPr/>
          <p:nvPr/>
        </p:nvSpPr>
        <p:spPr>
          <a:xfrm>
            <a:off x="392989" y="5501987"/>
            <a:ext cx="8936182" cy="1200329"/>
          </a:xfrm>
          <a:prstGeom prst="rect">
            <a:avLst/>
          </a:prstGeom>
        </p:spPr>
        <p:txBody>
          <a:bodyPr wrap="square">
            <a:spAutoFit/>
          </a:bodyPr>
          <a:lstStyle/>
          <a:p>
            <a:r>
              <a:rPr lang="fr-FR" sz="2400" b="1" dirty="0">
                <a:ln w="22225">
                  <a:solidFill>
                    <a:schemeClr val="accent2"/>
                  </a:solidFill>
                  <a:prstDash val="solid"/>
                </a:ln>
                <a:solidFill>
                  <a:srgbClr val="FFFF00"/>
                </a:solidFill>
                <a:latin typeface="Harlow Solid Italic" panose="04030604020F02020D02" pitchFamily="82" charset="0"/>
              </a:rPr>
              <a:t>Lorsque le devis était établi et que les plans étaient prêts , les travaux pouvaient commencer. Les fondations étaient creusées jusqu’à atteindre la roche ou la terre </a:t>
            </a:r>
            <a:r>
              <a:rPr lang="fr-FR" sz="2400" b="1" dirty="0" smtClean="0">
                <a:ln w="22225">
                  <a:solidFill>
                    <a:schemeClr val="accent2"/>
                  </a:solidFill>
                  <a:prstDash val="solid"/>
                </a:ln>
                <a:solidFill>
                  <a:srgbClr val="FFFF00"/>
                </a:solidFill>
                <a:latin typeface="Harlow Solid Italic" panose="04030604020F02020D02" pitchFamily="82" charset="0"/>
              </a:rPr>
              <a:t>compacte </a:t>
            </a:r>
            <a:r>
              <a:rPr lang="fr-FR" sz="2400" b="1" dirty="0">
                <a:ln w="22225">
                  <a:solidFill>
                    <a:schemeClr val="accent2"/>
                  </a:solidFill>
                  <a:prstDash val="solid"/>
                </a:ln>
                <a:solidFill>
                  <a:srgbClr val="FFFF00"/>
                </a:solidFill>
                <a:latin typeface="Harlow Solid Italic" panose="04030604020F02020D02" pitchFamily="82" charset="0"/>
              </a:rPr>
              <a:t>pour garantir une base solide. </a:t>
            </a:r>
          </a:p>
        </p:txBody>
      </p:sp>
    </p:spTree>
    <p:extLst>
      <p:ext uri="{BB962C8B-B14F-4D97-AF65-F5344CB8AC3E}">
        <p14:creationId xmlns:p14="http://schemas.microsoft.com/office/powerpoint/2010/main" val="4184053464"/>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1" y="0"/>
            <a:ext cx="9148127" cy="6858000"/>
          </a:xfrm>
          <a:prstGeom prst="rect">
            <a:avLst/>
          </a:prstGeom>
        </p:spPr>
      </p:pic>
      <p:sp>
        <p:nvSpPr>
          <p:cNvPr id="3" name="Rectangle 2"/>
          <p:cNvSpPr/>
          <p:nvPr/>
        </p:nvSpPr>
        <p:spPr>
          <a:xfrm>
            <a:off x="77790" y="5256184"/>
            <a:ext cx="9066210"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Les murs étaient montés avec soin. Chaque pierre ou brique était taillée et ajustée à l’aide de ciseaux, scies et marteaux, avant d’être solidement fixée avec un mortier appliqué à la truelle, </a:t>
            </a:r>
          </a:p>
        </p:txBody>
      </p:sp>
    </p:spTree>
    <p:extLst>
      <p:ext uri="{BB962C8B-B14F-4D97-AF65-F5344CB8AC3E}">
        <p14:creationId xmlns:p14="http://schemas.microsoft.com/office/powerpoint/2010/main" val="608282109"/>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4842164" cy="6858000"/>
          </a:xfrm>
          <a:prstGeom prst="rect">
            <a:avLst/>
          </a:prstGeom>
        </p:spPr>
      </p:pic>
      <p:sp>
        <p:nvSpPr>
          <p:cNvPr id="3" name="Rectangle 2"/>
          <p:cNvSpPr/>
          <p:nvPr/>
        </p:nvSpPr>
        <p:spPr>
          <a:xfrm>
            <a:off x="5550149" y="918523"/>
            <a:ext cx="2310248"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Les maçons </a:t>
            </a:r>
          </a:p>
        </p:txBody>
      </p:sp>
      <p:sp>
        <p:nvSpPr>
          <p:cNvPr id="4" name="Rectangle 1"/>
          <p:cNvSpPr>
            <a:spLocks noChangeArrowheads="1"/>
          </p:cNvSpPr>
          <p:nvPr/>
        </p:nvSpPr>
        <p:spPr bwMode="auto">
          <a:xfrm>
            <a:off x="5226300" y="1820926"/>
            <a:ext cx="3659792"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fr-FR" altLang="fr-FR" sz="2800" b="1" i="1" dirty="0">
                <a:ln w="22225">
                  <a:solidFill>
                    <a:schemeClr val="accent2"/>
                  </a:solidFill>
                  <a:prstDash val="solid"/>
                </a:ln>
                <a:solidFill>
                  <a:srgbClr val="FFFF00"/>
                </a:solidFill>
                <a:latin typeface="Harlow Solid Italic" panose="04030604020F02020D02" pitchFamily="82" charset="0"/>
              </a:rPr>
              <a:t>des hommes venus de tous les coins </a:t>
            </a:r>
            <a:r>
              <a:rPr lang="fr-FR" altLang="fr-FR" sz="2800" b="1" i="1" dirty="0" smtClean="0">
                <a:ln w="22225">
                  <a:solidFill>
                    <a:schemeClr val="accent2"/>
                  </a:solidFill>
                  <a:prstDash val="solid"/>
                </a:ln>
                <a:solidFill>
                  <a:srgbClr val="FFFF00"/>
                </a:solidFill>
                <a:latin typeface="Harlow Solid Italic" panose="04030604020F02020D02" pitchFamily="82" charset="0"/>
              </a:rPr>
              <a:t>en renfort, </a:t>
            </a:r>
            <a:endParaRPr lang="fr-FR" altLang="fr-FR" sz="2800" b="1" i="1" dirty="0">
              <a:ln w="22225">
                <a:solidFill>
                  <a:schemeClr val="accent2"/>
                </a:solidFill>
                <a:prstDash val="solid"/>
              </a:ln>
              <a:solidFill>
                <a:srgbClr val="FFFF00"/>
              </a:solidFill>
              <a:latin typeface="Harlow Solid Italic" panose="04030604020F02020D02" pitchFamily="82"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800" b="1" i="1" u="none" strike="noStrike" normalizeH="0" baseline="0" dirty="0" smtClean="0">
                <a:ln w="22225">
                  <a:solidFill>
                    <a:schemeClr val="accent2"/>
                  </a:solidFill>
                  <a:prstDash val="solid"/>
                </a:ln>
                <a:solidFill>
                  <a:srgbClr val="FFFF00"/>
                </a:solidFill>
                <a:latin typeface="Harlow Solid Italic" panose="04030604020F02020D02" pitchFamily="82" charset="0"/>
              </a:rPr>
              <a:t>le travail est rude, souvent dangereux. Les journées commencent à l’aube et se terminent bien après le coucher du soleil</a:t>
            </a:r>
            <a:r>
              <a:rPr kumimoji="0" lang="fr-FR" altLang="fr-FR" sz="2800" b="1" i="1" u="none" strike="noStrike" normalizeH="0" dirty="0" smtClean="0">
                <a:ln w="22225">
                  <a:solidFill>
                    <a:schemeClr val="accent2"/>
                  </a:solidFill>
                  <a:prstDash val="solid"/>
                </a:ln>
                <a:solidFill>
                  <a:srgbClr val="FFFF00"/>
                </a:solidFill>
                <a:latin typeface="Harlow Solid Italic" panose="04030604020F02020D02" pitchFamily="82" charset="0"/>
              </a:rPr>
              <a:t> ,</a:t>
            </a:r>
            <a:r>
              <a:rPr kumimoji="0" lang="fr-FR" altLang="fr-FR" sz="2800" b="1" i="1" u="none" strike="noStrike" normalizeH="0" baseline="0" dirty="0" smtClean="0">
                <a:ln w="22225">
                  <a:solidFill>
                    <a:schemeClr val="accent2"/>
                  </a:solidFill>
                  <a:prstDash val="solid"/>
                </a:ln>
                <a:solidFill>
                  <a:srgbClr val="FFFF00"/>
                </a:solidFill>
                <a:latin typeface="Harlow Solid Italic" panose="04030604020F02020D02" pitchFamily="82" charset="0"/>
              </a:rPr>
              <a:t>  </a:t>
            </a:r>
            <a:br>
              <a:rPr kumimoji="0" lang="fr-FR" altLang="fr-FR" sz="2800" b="1" i="1" u="none" strike="noStrike" normalizeH="0" baseline="0" dirty="0" smtClean="0">
                <a:ln w="22225">
                  <a:solidFill>
                    <a:schemeClr val="accent2"/>
                  </a:solidFill>
                  <a:prstDash val="solid"/>
                </a:ln>
                <a:solidFill>
                  <a:srgbClr val="FFFF00"/>
                </a:solidFill>
                <a:latin typeface="Harlow Solid Italic" panose="04030604020F02020D02" pitchFamily="82" charset="0"/>
              </a:rPr>
            </a:br>
            <a:endParaRPr kumimoji="0" lang="fr-FR" altLang="fr-FR" sz="2800" b="1" i="0" u="none" strike="noStrike" normalizeH="0" baseline="0" dirty="0" smtClean="0">
              <a:ln w="22225">
                <a:solidFill>
                  <a:schemeClr val="accent2"/>
                </a:solidFill>
                <a:prstDash val="solid"/>
              </a:ln>
              <a:solidFill>
                <a:srgbClr val="FFFF00"/>
              </a:solidFill>
              <a:latin typeface="Harlow Solid Italic" panose="04030604020F02020D02" pitchFamily="82" charset="0"/>
            </a:endParaRPr>
          </a:p>
        </p:txBody>
      </p:sp>
    </p:spTree>
    <p:extLst>
      <p:ext uri="{BB962C8B-B14F-4D97-AF65-F5344CB8AC3E}">
        <p14:creationId xmlns:p14="http://schemas.microsoft.com/office/powerpoint/2010/main" val="2600899610"/>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546"/>
            <a:ext cx="9144000" cy="6854907"/>
          </a:xfrm>
          <a:prstGeom prst="rect">
            <a:avLst/>
          </a:prstGeom>
        </p:spPr>
      </p:pic>
      <p:sp>
        <p:nvSpPr>
          <p:cNvPr id="3" name="Rectangle 2"/>
          <p:cNvSpPr/>
          <p:nvPr/>
        </p:nvSpPr>
        <p:spPr>
          <a:xfrm>
            <a:off x="271848" y="5231360"/>
            <a:ext cx="8600303"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les </a:t>
            </a:r>
            <a:r>
              <a:rPr lang="fr-FR" sz="2800" b="1" dirty="0">
                <a:ln w="22225">
                  <a:solidFill>
                    <a:schemeClr val="accent2"/>
                  </a:solidFill>
                  <a:prstDash val="solid"/>
                </a:ln>
                <a:solidFill>
                  <a:srgbClr val="FFFF00"/>
                </a:solidFill>
                <a:latin typeface="Harlow Solid Italic" panose="04030604020F02020D02" pitchFamily="82" charset="0"/>
              </a:rPr>
              <a:t>bûcherons jouaient un rôle crucial dans une économie où le bois alimentait foyers et industries. Leur travail acharné illustre une époque de coexistence entre l’homme et la nature, </a:t>
            </a:r>
          </a:p>
        </p:txBody>
      </p:sp>
    </p:spTree>
    <p:extLst>
      <p:ext uri="{BB962C8B-B14F-4D97-AF65-F5344CB8AC3E}">
        <p14:creationId xmlns:p14="http://schemas.microsoft.com/office/powerpoint/2010/main" val="1546788982"/>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8126" cy="6858000"/>
          </a:xfrm>
          <a:prstGeom prst="rect">
            <a:avLst/>
          </a:prstGeom>
        </p:spPr>
      </p:pic>
      <p:sp>
        <p:nvSpPr>
          <p:cNvPr id="3" name="Rectangle 2"/>
          <p:cNvSpPr/>
          <p:nvPr/>
        </p:nvSpPr>
        <p:spPr>
          <a:xfrm>
            <a:off x="3313354" y="3244334"/>
            <a:ext cx="2517292" cy="369332"/>
          </a:xfrm>
          <a:prstGeom prst="rect">
            <a:avLst/>
          </a:prstGeom>
        </p:spPr>
        <p:txBody>
          <a:bodyPr wrap="none">
            <a:spAutoFit/>
          </a:bodyPr>
          <a:lstStyle/>
          <a:p>
            <a:r>
              <a:rPr lang="fr-FR" b="1" dirty="0"/>
              <a:t>Les charpentiers du XIXe</a:t>
            </a:r>
          </a:p>
        </p:txBody>
      </p:sp>
      <p:sp>
        <p:nvSpPr>
          <p:cNvPr id="4" name="Rectangle 3"/>
          <p:cNvSpPr/>
          <p:nvPr/>
        </p:nvSpPr>
        <p:spPr>
          <a:xfrm>
            <a:off x="3313354" y="3244334"/>
            <a:ext cx="2517292" cy="369332"/>
          </a:xfrm>
          <a:prstGeom prst="rect">
            <a:avLst/>
          </a:prstGeom>
        </p:spPr>
        <p:txBody>
          <a:bodyPr wrap="none">
            <a:spAutoFit/>
          </a:bodyPr>
          <a:lstStyle/>
          <a:p>
            <a:r>
              <a:rPr lang="fr-FR" b="1" dirty="0"/>
              <a:t>Les charpentiers du XIXe</a:t>
            </a:r>
          </a:p>
        </p:txBody>
      </p:sp>
      <p:sp>
        <p:nvSpPr>
          <p:cNvPr id="5" name="Rectangle 4"/>
          <p:cNvSpPr/>
          <p:nvPr/>
        </p:nvSpPr>
        <p:spPr>
          <a:xfrm>
            <a:off x="2602523" y="402280"/>
            <a:ext cx="3190297"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Les charpentiers</a:t>
            </a:r>
          </a:p>
        </p:txBody>
      </p:sp>
      <p:sp>
        <p:nvSpPr>
          <p:cNvPr id="6" name="Rectangle 5"/>
          <p:cNvSpPr/>
          <p:nvPr/>
        </p:nvSpPr>
        <p:spPr>
          <a:xfrm>
            <a:off x="228442" y="5473005"/>
            <a:ext cx="9032789"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Le charpentier du </a:t>
            </a:r>
            <a:r>
              <a:rPr lang="fr-FR" sz="2800" b="1" dirty="0">
                <a:ln w="22225">
                  <a:solidFill>
                    <a:schemeClr val="accent2"/>
                  </a:solidFill>
                  <a:prstDash val="solid"/>
                </a:ln>
                <a:solidFill>
                  <a:srgbClr val="FFFF00"/>
                </a:solidFill>
              </a:rPr>
              <a:t>XIX</a:t>
            </a:r>
            <a:r>
              <a:rPr lang="fr-FR" sz="2800" b="1" dirty="0">
                <a:ln w="22225">
                  <a:solidFill>
                    <a:schemeClr val="accent2"/>
                  </a:solidFill>
                  <a:prstDash val="solid"/>
                </a:ln>
                <a:solidFill>
                  <a:srgbClr val="FFFF00"/>
                </a:solidFill>
                <a:latin typeface="Harlow Solid Italic" panose="04030604020F02020D02" pitchFamily="82" charset="0"/>
              </a:rPr>
              <a:t>e siècle était un artisan hautement qualifié, maîtrisant un savoir-faire complexe mêlant précision et technicité. Chaque </a:t>
            </a:r>
            <a:r>
              <a:rPr lang="fr-FR" sz="2800" b="1" dirty="0" smtClean="0">
                <a:ln w="22225">
                  <a:solidFill>
                    <a:schemeClr val="accent2"/>
                  </a:solidFill>
                  <a:prstDash val="solid"/>
                </a:ln>
                <a:solidFill>
                  <a:srgbClr val="FFFF00"/>
                </a:solidFill>
                <a:latin typeface="Harlow Solid Italic" panose="04030604020F02020D02" pitchFamily="82" charset="0"/>
              </a:rPr>
              <a:t>étape </a:t>
            </a:r>
            <a:r>
              <a:rPr lang="fr-FR" sz="2800" b="1" dirty="0">
                <a:ln w="22225">
                  <a:solidFill>
                    <a:schemeClr val="accent2"/>
                  </a:solidFill>
                  <a:prstDash val="solid"/>
                </a:ln>
                <a:solidFill>
                  <a:srgbClr val="FFFF00"/>
                </a:solidFill>
                <a:latin typeface="Harlow Solid Italic" panose="04030604020F02020D02" pitchFamily="82" charset="0"/>
              </a:rPr>
              <a:t>exigeait une attention minutieuse.</a:t>
            </a:r>
          </a:p>
        </p:txBody>
      </p:sp>
    </p:spTree>
    <p:extLst>
      <p:ext uri="{BB962C8B-B14F-4D97-AF65-F5344CB8AC3E}">
        <p14:creationId xmlns:p14="http://schemas.microsoft.com/office/powerpoint/2010/main" val="379248661"/>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8125" cy="6858000"/>
          </a:xfrm>
          <a:prstGeom prst="rect">
            <a:avLst/>
          </a:prstGeom>
        </p:spPr>
      </p:pic>
      <p:sp>
        <p:nvSpPr>
          <p:cNvPr id="3" name="Rectangle 2"/>
          <p:cNvSpPr/>
          <p:nvPr/>
        </p:nvSpPr>
        <p:spPr>
          <a:xfrm>
            <a:off x="814531" y="303426"/>
            <a:ext cx="2760692"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Les couvreurs </a:t>
            </a:r>
          </a:p>
        </p:txBody>
      </p:sp>
      <p:sp>
        <p:nvSpPr>
          <p:cNvPr id="4" name="Rectangle 3"/>
          <p:cNvSpPr/>
          <p:nvPr/>
        </p:nvSpPr>
        <p:spPr>
          <a:xfrm>
            <a:off x="140678" y="5176164"/>
            <a:ext cx="9144000" cy="1384995"/>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Une fois la charpente en place, le couvreur intervenait pour poser les tuiles ou le chaume, selon les ressources locales. </a:t>
            </a:r>
            <a:r>
              <a:rPr lang="fr-FR" sz="2800" b="1" dirty="0">
                <a:ln w="10160">
                  <a:solidFill>
                    <a:schemeClr val="accent5"/>
                  </a:solidFill>
                  <a:prstDash val="solid"/>
                </a:ln>
                <a:solidFill>
                  <a:srgbClr val="00FF00"/>
                </a:solidFill>
                <a:effectLst>
                  <a:outerShdw blurRad="38100" dist="22860" dir="5400000" algn="tl" rotWithShape="0">
                    <a:srgbClr val="000000">
                      <a:alpha val="30000"/>
                    </a:srgbClr>
                  </a:outerShdw>
                </a:effectLst>
                <a:latin typeface="Harlow Solid Italic" panose="04030604020F02020D02" pitchFamily="82" charset="0"/>
              </a:rPr>
              <a:t>Ce </a:t>
            </a:r>
            <a:r>
              <a:rPr lang="fr-FR" sz="2800" b="1" dirty="0" smtClean="0">
                <a:ln w="10160">
                  <a:solidFill>
                    <a:schemeClr val="accent5"/>
                  </a:solidFill>
                  <a:prstDash val="solid"/>
                </a:ln>
                <a:solidFill>
                  <a:srgbClr val="00FF00"/>
                </a:solidFill>
                <a:effectLst>
                  <a:outerShdw blurRad="38100" dist="22860" dir="5400000" algn="tl" rotWithShape="0">
                    <a:srgbClr val="000000">
                      <a:alpha val="30000"/>
                    </a:srgbClr>
                  </a:outerShdw>
                </a:effectLst>
                <a:latin typeface="Harlow Solid Italic" panose="04030604020F02020D02" pitchFamily="82" charset="0"/>
              </a:rPr>
              <a:t>métier </a:t>
            </a:r>
            <a:r>
              <a:rPr lang="fr-FR" sz="2800" b="1" dirty="0">
                <a:ln w="10160">
                  <a:solidFill>
                    <a:schemeClr val="accent5"/>
                  </a:solidFill>
                  <a:prstDash val="solid"/>
                </a:ln>
                <a:solidFill>
                  <a:srgbClr val="00FF00"/>
                </a:solidFill>
                <a:effectLst>
                  <a:outerShdw blurRad="38100" dist="22860" dir="5400000" algn="tl" rotWithShape="0">
                    <a:srgbClr val="000000">
                      <a:alpha val="30000"/>
                    </a:srgbClr>
                  </a:outerShdw>
                </a:effectLst>
                <a:latin typeface="Harlow Solid Italic" panose="04030604020F02020D02" pitchFamily="82" charset="0"/>
              </a:rPr>
              <a:t>était crucial pour garantir </a:t>
            </a:r>
            <a:r>
              <a:rPr lang="fr-FR" sz="2800" b="1" dirty="0" smtClean="0">
                <a:ln w="10160">
                  <a:solidFill>
                    <a:schemeClr val="accent5"/>
                  </a:solidFill>
                  <a:prstDash val="solid"/>
                </a:ln>
                <a:solidFill>
                  <a:srgbClr val="00FF00"/>
                </a:solidFill>
                <a:effectLst>
                  <a:outerShdw blurRad="38100" dist="22860" dir="5400000" algn="tl" rotWithShape="0">
                    <a:srgbClr val="000000">
                      <a:alpha val="30000"/>
                    </a:srgbClr>
                  </a:outerShdw>
                </a:effectLst>
                <a:latin typeface="Harlow Solid Italic" panose="04030604020F02020D02" pitchFamily="82" charset="0"/>
              </a:rPr>
              <a:t>l’étanchéité </a:t>
            </a:r>
            <a:r>
              <a:rPr lang="fr-FR" sz="2800" b="1" dirty="0">
                <a:ln w="10160">
                  <a:solidFill>
                    <a:schemeClr val="accent5"/>
                  </a:solidFill>
                  <a:prstDash val="solid"/>
                </a:ln>
                <a:solidFill>
                  <a:srgbClr val="00FF00"/>
                </a:solidFill>
                <a:effectLst>
                  <a:outerShdw blurRad="38100" dist="22860" dir="5400000" algn="tl" rotWithShape="0">
                    <a:srgbClr val="000000">
                      <a:alpha val="30000"/>
                    </a:srgbClr>
                  </a:outerShdw>
                </a:effectLst>
                <a:latin typeface="Harlow Solid Italic" panose="04030604020F02020D02" pitchFamily="82" charset="0"/>
              </a:rPr>
              <a:t>de la construction.</a:t>
            </a:r>
          </a:p>
        </p:txBody>
      </p:sp>
    </p:spTree>
    <p:extLst>
      <p:ext uri="{BB962C8B-B14F-4D97-AF65-F5344CB8AC3E}">
        <p14:creationId xmlns:p14="http://schemas.microsoft.com/office/powerpoint/2010/main" val="2439144118"/>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pattFill prst="pct70">
          <a:fgClr>
            <a:schemeClr val="accent1"/>
          </a:fgClr>
          <a:bgClr>
            <a:schemeClr val="bg1"/>
          </a:bgClr>
        </a:patt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4128" y="0"/>
            <a:ext cx="8035636" cy="6026727"/>
          </a:xfrm>
          <a:prstGeom prst="rect">
            <a:avLst/>
          </a:prstGeom>
        </p:spPr>
      </p:pic>
      <p:sp>
        <p:nvSpPr>
          <p:cNvPr id="3" name="Rectangle 2"/>
          <p:cNvSpPr/>
          <p:nvPr/>
        </p:nvSpPr>
        <p:spPr>
          <a:xfrm>
            <a:off x="1209425" y="439349"/>
            <a:ext cx="2916183"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Les menuisiers </a:t>
            </a:r>
          </a:p>
        </p:txBody>
      </p:sp>
      <p:sp>
        <p:nvSpPr>
          <p:cNvPr id="4" name="Rectangle 3"/>
          <p:cNvSpPr/>
          <p:nvPr/>
        </p:nvSpPr>
        <p:spPr>
          <a:xfrm>
            <a:off x="83127" y="4959662"/>
            <a:ext cx="8967355" cy="1815882"/>
          </a:xfrm>
          <a:prstGeom prst="rect">
            <a:avLst/>
          </a:prstGeom>
        </p:spPr>
        <p:txBody>
          <a:bodyPr wrap="square">
            <a:spAutoFit/>
          </a:bodyPr>
          <a:lstStyle/>
          <a:p>
            <a:r>
              <a:rPr lang="fr-FR" sz="2800" b="1" dirty="0">
                <a:ln w="22225">
                  <a:solidFill>
                    <a:schemeClr val="accent2"/>
                  </a:solidFill>
                  <a:prstDash val="solid"/>
                </a:ln>
                <a:solidFill>
                  <a:srgbClr val="FFFF00"/>
                </a:solidFill>
                <a:latin typeface="Harlow Solid Italic" panose="04030604020F02020D02" pitchFamily="82" charset="0"/>
              </a:rPr>
              <a:t>Au </a:t>
            </a:r>
            <a:r>
              <a:rPr lang="fr-FR" sz="2800" b="1" dirty="0">
                <a:ln w="22225">
                  <a:solidFill>
                    <a:schemeClr val="accent2"/>
                  </a:solidFill>
                  <a:prstDash val="solid"/>
                </a:ln>
                <a:solidFill>
                  <a:srgbClr val="FFFF00"/>
                </a:solidFill>
              </a:rPr>
              <a:t>XIX</a:t>
            </a:r>
            <a:r>
              <a:rPr lang="fr-FR" sz="2800" b="1" dirty="0">
                <a:ln w="22225">
                  <a:solidFill>
                    <a:schemeClr val="accent2"/>
                  </a:solidFill>
                  <a:prstDash val="solid"/>
                </a:ln>
                <a:solidFill>
                  <a:srgbClr val="FFFF00"/>
                </a:solidFill>
                <a:latin typeface="Harlow Solid Italic" panose="04030604020F02020D02" pitchFamily="82" charset="0"/>
              </a:rPr>
              <a:t>e siècle, le rôle du menuisier dans la construction des fermes était essentiel. Il intervenait après les </a:t>
            </a:r>
            <a:r>
              <a:rPr lang="fr-FR" sz="2800" b="1" dirty="0" smtClean="0">
                <a:ln w="22225">
                  <a:solidFill>
                    <a:schemeClr val="accent2"/>
                  </a:solidFill>
                  <a:prstDash val="solid"/>
                </a:ln>
                <a:solidFill>
                  <a:srgbClr val="FFFF00"/>
                </a:solidFill>
                <a:latin typeface="Harlow Solid Italic" panose="04030604020F02020D02" pitchFamily="82" charset="0"/>
              </a:rPr>
              <a:t>maçons, </a:t>
            </a:r>
            <a:r>
              <a:rPr lang="fr-FR" sz="2800" b="1" dirty="0">
                <a:ln w="22225">
                  <a:solidFill>
                    <a:schemeClr val="accent2"/>
                  </a:solidFill>
                  <a:prstDash val="solid"/>
                </a:ln>
                <a:solidFill>
                  <a:srgbClr val="FFFF00"/>
                </a:solidFill>
                <a:latin typeface="Harlow Solid Italic" panose="04030604020F02020D02" pitchFamily="82" charset="0"/>
              </a:rPr>
              <a:t>pour prendre les cotes et fabriquer sur mesure portail, portes, fenêtres, volets, planchers et escaliers. </a:t>
            </a:r>
          </a:p>
        </p:txBody>
      </p:sp>
    </p:spTree>
    <p:extLst>
      <p:ext uri="{BB962C8B-B14F-4D97-AF65-F5344CB8AC3E}">
        <p14:creationId xmlns:p14="http://schemas.microsoft.com/office/powerpoint/2010/main" val="1927983289"/>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531745" y="266356"/>
            <a:ext cx="3496470"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Les scieurs de long</a:t>
            </a:r>
          </a:p>
        </p:txBody>
      </p:sp>
      <p:sp>
        <p:nvSpPr>
          <p:cNvPr id="4" name="Rectangle 3"/>
          <p:cNvSpPr/>
          <p:nvPr/>
        </p:nvSpPr>
        <p:spPr>
          <a:xfrm>
            <a:off x="243792" y="5385891"/>
            <a:ext cx="8977746"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les artisans comme les menuisiers, charpentiers et charrons dépendaient des scieurs de long pour produire leurs planches. Ce travail </a:t>
            </a:r>
            <a:r>
              <a:rPr lang="fr-FR" sz="2800" b="1" dirty="0" smtClean="0">
                <a:ln w="22225">
                  <a:solidFill>
                    <a:schemeClr val="accent2"/>
                  </a:solidFill>
                  <a:prstDash val="solid"/>
                </a:ln>
                <a:solidFill>
                  <a:srgbClr val="FFFF00"/>
                </a:solidFill>
                <a:latin typeface="Harlow Solid Italic" panose="04030604020F02020D02" pitchFamily="82" charset="0"/>
              </a:rPr>
              <a:t>physique se </a:t>
            </a:r>
            <a:r>
              <a:rPr lang="fr-FR" sz="2800" b="1" dirty="0">
                <a:ln w="22225">
                  <a:solidFill>
                    <a:schemeClr val="accent2"/>
                  </a:solidFill>
                  <a:prstDash val="solid"/>
                </a:ln>
                <a:solidFill>
                  <a:srgbClr val="FFFF00"/>
                </a:solidFill>
                <a:latin typeface="Harlow Solid Italic" panose="04030604020F02020D02" pitchFamily="82" charset="0"/>
              </a:rPr>
              <a:t>faisait entièrement à la main, </a:t>
            </a:r>
          </a:p>
        </p:txBody>
      </p:sp>
    </p:spTree>
    <p:extLst>
      <p:ext uri="{BB962C8B-B14F-4D97-AF65-F5344CB8AC3E}">
        <p14:creationId xmlns:p14="http://schemas.microsoft.com/office/powerpoint/2010/main" val="765273996"/>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940062"/>
          </a:xfrm>
          <a:prstGeom prst="rect">
            <a:avLst/>
          </a:prstGeom>
        </p:spPr>
      </p:pic>
      <p:sp>
        <p:nvSpPr>
          <p:cNvPr id="3" name="Rectangle 2"/>
          <p:cNvSpPr/>
          <p:nvPr/>
        </p:nvSpPr>
        <p:spPr>
          <a:xfrm>
            <a:off x="5276653" y="587631"/>
            <a:ext cx="2719014" cy="523220"/>
          </a:xfrm>
          <a:prstGeom prst="rect">
            <a:avLst/>
          </a:prstGeom>
        </p:spPr>
        <p:txBody>
          <a:bodyPr wrap="none">
            <a:spAutoFit/>
          </a:bodyPr>
          <a:lstStyle/>
          <a:p>
            <a:r>
              <a:rPr lang="fr-FR" sz="2800" b="1" dirty="0">
                <a:ln w="22225">
                  <a:solidFill>
                    <a:schemeClr val="accent2"/>
                  </a:solidFill>
                  <a:prstDash val="solid"/>
                </a:ln>
                <a:solidFill>
                  <a:srgbClr val="FF0000"/>
                </a:solidFill>
                <a:latin typeface="Fugaz One" pitchFamily="2" charset="0"/>
              </a:rPr>
              <a:t>Les forgerons </a:t>
            </a:r>
          </a:p>
        </p:txBody>
      </p:sp>
      <p:sp>
        <p:nvSpPr>
          <p:cNvPr id="4" name="Rectangle 3"/>
          <p:cNvSpPr/>
          <p:nvPr/>
        </p:nvSpPr>
        <p:spPr>
          <a:xfrm>
            <a:off x="166253" y="5309737"/>
            <a:ext cx="8624455" cy="1384995"/>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 </a:t>
            </a:r>
            <a:r>
              <a:rPr lang="fr-FR" sz="2800" b="1" dirty="0">
                <a:ln w="22225">
                  <a:solidFill>
                    <a:schemeClr val="accent2"/>
                  </a:solidFill>
                  <a:prstDash val="solid"/>
                </a:ln>
                <a:solidFill>
                  <a:srgbClr val="FFFF00"/>
                </a:solidFill>
                <a:latin typeface="Harlow Solid Italic" panose="04030604020F02020D02" pitchFamily="82" charset="0"/>
              </a:rPr>
              <a:t>Leur travail consistait à fabriquer et à réparer les outils agricoles, comme les houes et les socs de charrue, ainsi qu’à ferrer les </a:t>
            </a:r>
            <a:r>
              <a:rPr lang="fr-FR" sz="2800" b="1" dirty="0" smtClean="0">
                <a:ln w="22225">
                  <a:solidFill>
                    <a:schemeClr val="accent2"/>
                  </a:solidFill>
                  <a:prstDash val="solid"/>
                </a:ln>
                <a:solidFill>
                  <a:srgbClr val="FFFF00"/>
                </a:solidFill>
                <a:latin typeface="Harlow Solid Italic" panose="04030604020F02020D02" pitchFamily="82" charset="0"/>
              </a:rPr>
              <a:t>chevaux. </a:t>
            </a:r>
            <a:endParaRPr lang="fr-FR" sz="2800" b="1" dirty="0">
              <a:ln w="22225">
                <a:solidFill>
                  <a:schemeClr val="accent2"/>
                </a:solidFill>
                <a:prstDash val="solid"/>
              </a:ln>
              <a:solidFill>
                <a:srgbClr val="00FF00"/>
              </a:solidFill>
              <a:latin typeface="Harlow Solid Italic" panose="04030604020F02020D02" pitchFamily="82" charset="0"/>
            </a:endParaRPr>
          </a:p>
        </p:txBody>
      </p:sp>
    </p:spTree>
    <p:extLst>
      <p:ext uri="{BB962C8B-B14F-4D97-AF65-F5344CB8AC3E}">
        <p14:creationId xmlns:p14="http://schemas.microsoft.com/office/powerpoint/2010/main" val="3696339222"/>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7982" y="0"/>
            <a:ext cx="7886700" cy="5915025"/>
          </a:xfrm>
          <a:prstGeom prst="rect">
            <a:avLst/>
          </a:prstGeom>
        </p:spPr>
      </p:pic>
      <p:sp>
        <p:nvSpPr>
          <p:cNvPr id="3" name="Rectangle 2"/>
          <p:cNvSpPr/>
          <p:nvPr/>
        </p:nvSpPr>
        <p:spPr>
          <a:xfrm>
            <a:off x="124691" y="4869010"/>
            <a:ext cx="8780318" cy="1815882"/>
          </a:xfrm>
          <a:prstGeom prst="rect">
            <a:avLst/>
          </a:prstGeom>
        </p:spPr>
        <p:txBody>
          <a:bodyPr wrap="square">
            <a:spAutoFit/>
          </a:bodyPr>
          <a:lstStyle/>
          <a:p>
            <a:r>
              <a:rPr lang="fr-FR" sz="2800" b="1" dirty="0" smtClean="0">
                <a:ln w="22225">
                  <a:solidFill>
                    <a:schemeClr val="accent2"/>
                  </a:solidFill>
                  <a:prstDash val="solid"/>
                </a:ln>
                <a:solidFill>
                  <a:srgbClr val="FFFF00"/>
                </a:solidFill>
                <a:latin typeface="Harlow Solid Italic" panose="04030604020F02020D02" pitchFamily="82" charset="0"/>
              </a:rPr>
              <a:t>Pour </a:t>
            </a:r>
            <a:r>
              <a:rPr lang="fr-FR" sz="2800" b="1" dirty="0">
                <a:ln w="22225">
                  <a:solidFill>
                    <a:schemeClr val="accent2"/>
                  </a:solidFill>
                  <a:prstDash val="solid"/>
                </a:ln>
                <a:solidFill>
                  <a:srgbClr val="FFFF00"/>
                </a:solidFill>
                <a:latin typeface="Harlow Solid Italic" panose="04030604020F02020D02" pitchFamily="82" charset="0"/>
              </a:rPr>
              <a:t>marquer la fin du gros-œuvre, un drapeau tricolore, une croix, ou un bouquet était placé au sommet des tuiles faîtières, visibles de loin. Ces symboles, notamment les croix, étaient parfois associés à une forme de protection ou de bonne fortune</a:t>
            </a:r>
          </a:p>
        </p:txBody>
      </p:sp>
    </p:spTree>
    <p:extLst>
      <p:ext uri="{BB962C8B-B14F-4D97-AF65-F5344CB8AC3E}">
        <p14:creationId xmlns:p14="http://schemas.microsoft.com/office/powerpoint/2010/main" val="2971952484"/>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4230" r="4744"/>
          <a:stretch/>
        </p:blipFill>
        <p:spPr>
          <a:xfrm>
            <a:off x="-43735" y="-461665"/>
            <a:ext cx="9187735" cy="6858000"/>
          </a:xfrm>
          <a:prstGeom prst="rect">
            <a:avLst/>
          </a:prstGeom>
        </p:spPr>
      </p:pic>
      <p:sp>
        <p:nvSpPr>
          <p:cNvPr id="5" name="Rectangle 4"/>
          <p:cNvSpPr/>
          <p:nvPr/>
        </p:nvSpPr>
        <p:spPr>
          <a:xfrm>
            <a:off x="407251" y="2967335"/>
            <a:ext cx="8329524" cy="1384995"/>
          </a:xfrm>
          <a:prstGeom prst="rect">
            <a:avLst/>
          </a:prstGeom>
          <a:noFill/>
        </p:spPr>
        <p:txBody>
          <a:bodyPr wrap="none" lIns="91440" tIns="45720" rIns="91440" bIns="45720">
            <a:spAutoFit/>
          </a:bodyPr>
          <a:lstStyle/>
          <a:p>
            <a:pPr algn="ctr"/>
            <a:r>
              <a:rPr lang="fr-FR" sz="2800" b="1" dirty="0" smtClean="0">
                <a:ln w="22225">
                  <a:solidFill>
                    <a:schemeClr val="accent2"/>
                  </a:solidFill>
                  <a:prstDash val="solid"/>
                </a:ln>
                <a:solidFill>
                  <a:srgbClr val="FFFF00"/>
                </a:solidFill>
                <a:latin typeface="Harlow Solid Italic" panose="04030604020F02020D02" pitchFamily="82" charset="0"/>
              </a:rPr>
              <a:t>J’espère que ces quelque images très anciennes vous ferons</a:t>
            </a:r>
          </a:p>
          <a:p>
            <a:pPr algn="ctr"/>
            <a:r>
              <a:rPr lang="fr-FR" sz="2800" b="1" dirty="0" smtClean="0">
                <a:ln w="22225">
                  <a:solidFill>
                    <a:schemeClr val="accent2"/>
                  </a:solidFill>
                  <a:prstDash val="solid"/>
                </a:ln>
                <a:solidFill>
                  <a:srgbClr val="FFFF00"/>
                </a:solidFill>
                <a:latin typeface="Harlow Solid Italic" panose="04030604020F02020D02" pitchFamily="82" charset="0"/>
              </a:rPr>
              <a:t> apprécier les métiers des artisans et bâtisseurs  d’autrefois</a:t>
            </a:r>
          </a:p>
          <a:p>
            <a:pPr algn="ctr"/>
            <a:r>
              <a:rPr lang="fr-FR" sz="2800" b="1" dirty="0" smtClean="0">
                <a:ln w="22225">
                  <a:solidFill>
                    <a:schemeClr val="accent2"/>
                  </a:solidFill>
                  <a:prstDash val="solid"/>
                </a:ln>
                <a:solidFill>
                  <a:srgbClr val="FFFF00"/>
                </a:solidFill>
                <a:latin typeface="Harlow Solid Italic" panose="04030604020F02020D02" pitchFamily="82" charset="0"/>
              </a:rPr>
              <a:t>Bonne découverte</a:t>
            </a:r>
            <a:endParaRPr lang="fr-FR" sz="2800" b="1" dirty="0">
              <a:ln w="22225">
                <a:solidFill>
                  <a:schemeClr val="accent2"/>
                </a:solidFill>
                <a:prstDash val="solid"/>
              </a:ln>
              <a:solidFill>
                <a:srgbClr val="FFFF00"/>
              </a:solidFill>
              <a:latin typeface="Harlow Solid Italic" panose="04030604020F02020D02" pitchFamily="82" charset="0"/>
            </a:endParaRPr>
          </a:p>
        </p:txBody>
      </p:sp>
      <p:sp>
        <p:nvSpPr>
          <p:cNvPr id="6" name="Rectangle 5"/>
          <p:cNvSpPr/>
          <p:nvPr/>
        </p:nvSpPr>
        <p:spPr>
          <a:xfrm>
            <a:off x="4844910" y="5991889"/>
            <a:ext cx="2736647" cy="461665"/>
          </a:xfrm>
          <a:prstGeom prst="rect">
            <a:avLst/>
          </a:prstGeom>
          <a:noFill/>
        </p:spPr>
        <p:txBody>
          <a:bodyPr wrap="none" lIns="91440" tIns="45720" rIns="91440" bIns="45720">
            <a:spAutoFit/>
          </a:bodyPr>
          <a:lstStyle/>
          <a:p>
            <a:pPr algn="ctr"/>
            <a:r>
              <a:rPr lang="fr-FR" sz="2400" b="1" cap="none" spc="0" dirty="0" err="1"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Harlow Solid Italic" panose="04030604020F02020D02" pitchFamily="82" charset="0"/>
              </a:rPr>
              <a:t>PapyRi</a:t>
            </a:r>
            <a:r>
              <a:rPr lang="fr-FR" sz="2400" b="1" cap="none" spc="0" dirty="0"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Harlow Solid Italic" panose="04030604020F02020D02" pitchFamily="82" charset="0"/>
              </a:rPr>
              <a:t> :Avril 2026</a:t>
            </a:r>
            <a:endParaRPr lang="fr-FR" sz="2400" b="1" cap="none" spc="0" dirty="0">
              <a:ln w="10160">
                <a:solidFill>
                  <a:schemeClr val="accent5"/>
                </a:solidFill>
                <a:prstDash val="solid"/>
              </a:ln>
              <a:solidFill>
                <a:srgbClr val="FFFFFF"/>
              </a:solidFill>
              <a:effectLst>
                <a:outerShdw blurRad="38100" dist="22860" dir="5400000" algn="tl" rotWithShape="0">
                  <a:srgbClr val="000000">
                    <a:alpha val="30000"/>
                  </a:srgbClr>
                </a:outerShdw>
              </a:effectLst>
              <a:latin typeface="Harlow Solid Italic" panose="04030604020F02020D02" pitchFamily="82" charset="0"/>
            </a:endParaRPr>
          </a:p>
        </p:txBody>
      </p:sp>
    </p:spTree>
    <p:extLst>
      <p:ext uri="{BB962C8B-B14F-4D97-AF65-F5344CB8AC3E}">
        <p14:creationId xmlns:p14="http://schemas.microsoft.com/office/powerpoint/2010/main" val="3907796822"/>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495</TotalTime>
  <Words>1799</Words>
  <Application>Microsoft Office PowerPoint</Application>
  <PresentationFormat>Affichage à l'écran (4:3)</PresentationFormat>
  <Paragraphs>101</Paragraphs>
  <Slides>50</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50</vt:i4>
      </vt:variant>
    </vt:vector>
  </HeadingPairs>
  <TitlesOfParts>
    <vt:vector size="56" baseType="lpstr">
      <vt:lpstr>Arial</vt:lpstr>
      <vt:lpstr>Calibri</vt:lpstr>
      <vt:lpstr>Calibri Light</vt:lpstr>
      <vt:lpstr>Fugaz One</vt:lpstr>
      <vt:lpstr>Harlow Solid Italic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jatocha.richard@sfr.fr</dc:creator>
  <cp:lastModifiedBy>jatocha.richard@sfr.fr</cp:lastModifiedBy>
  <cp:revision>69</cp:revision>
  <dcterms:created xsi:type="dcterms:W3CDTF">2026-04-09T19:02:45Z</dcterms:created>
  <dcterms:modified xsi:type="dcterms:W3CDTF">2026-04-18T16:45:13Z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