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60" r:id="rId5"/>
    <p:sldId id="259" r:id="rId6"/>
    <p:sldId id="261" r:id="rId7"/>
    <p:sldId id="262" r:id="rId8"/>
    <p:sldId id="263" r:id="rId9"/>
    <p:sldId id="264" r:id="rId10"/>
    <p:sldId id="265" r:id="rId11"/>
    <p:sldId id="266" r:id="rId12"/>
    <p:sldId id="267" r:id="rId13"/>
    <p:sldId id="269" r:id="rId14"/>
    <p:sldId id="270" r:id="rId15"/>
    <p:sldId id="268" r:id="rId16"/>
    <p:sldId id="271" r:id="rId17"/>
    <p:sldId id="272" r:id="rId18"/>
    <p:sldId id="273" r:id="rId19"/>
    <p:sldId id="274" r:id="rId20"/>
    <p:sldId id="276" r:id="rId21"/>
    <p:sldId id="277" r:id="rId22"/>
    <p:sldId id="275" r:id="rId23"/>
    <p:sldId id="279" r:id="rId24"/>
    <p:sldId id="280" r:id="rId25"/>
    <p:sldId id="278"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55" autoAdjust="0"/>
    <p:restoredTop sz="94660"/>
  </p:normalViewPr>
  <p:slideViewPr>
    <p:cSldViewPr snapToGrid="0">
      <p:cViewPr varScale="1">
        <p:scale>
          <a:sx n="71" d="100"/>
          <a:sy n="71" d="100"/>
        </p:scale>
        <p:origin x="32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fdbc7b557ca5d9ab" providerId="LiveId" clId="{B6D13388-46E4-4D88-AC2B-514192970406}"/>
    <pc:docChg chg="modSld">
      <pc:chgData name="Daniel Moulac" userId="fdbc7b557ca5d9ab" providerId="LiveId" clId="{B6D13388-46E4-4D88-AC2B-514192970406}" dt="2026-04-15T09:02:45.378" v="15" actId="20577"/>
      <pc:docMkLst>
        <pc:docMk/>
      </pc:docMkLst>
      <pc:sldChg chg="modSp mod">
        <pc:chgData name="Daniel Moulac" userId="fdbc7b557ca5d9ab" providerId="LiveId" clId="{B6D13388-46E4-4D88-AC2B-514192970406}" dt="2026-04-15T09:02:45.378" v="15" actId="20577"/>
        <pc:sldMkLst>
          <pc:docMk/>
          <pc:sldMk cId="1994796552" sldId="257"/>
        </pc:sldMkLst>
        <pc:spChg chg="mod">
          <ac:chgData name="Daniel Moulac" userId="fdbc7b557ca5d9ab" providerId="LiveId" clId="{B6D13388-46E4-4D88-AC2B-514192970406}" dt="2026-04-15T09:02:45.378" v="15" actId="20577"/>
          <ac:spMkLst>
            <pc:docMk/>
            <pc:sldMk cId="1994796552" sldId="257"/>
            <ac:spMk id="4" creationId="{3877BE46-B25A-AF62-86EF-6C6E128555A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B1E128-31E8-593D-0D0A-2D94323DBA8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4CD118C-7348-5858-0357-8D14FEC723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0DD3C14-382F-951E-D772-F6F9C117DC10}"/>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BFC603A7-6648-FA87-419F-9ED914E230E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63E7144-0CF7-0317-4B7B-3EACDB535B51}"/>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250033791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F4D55D-6CF0-B53E-A41B-61FE6DF8DC7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7A12285-D9C6-958A-1A64-64B79B7DC52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58E65A-C22A-7112-7D78-7DD7A6C13487}"/>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A2DA4926-6A0F-3F49-B3C1-D4F2F4BECA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6837C1-F4D1-F69B-E77A-BD6AD8DAAE8E}"/>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461889169"/>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5F87E4-4961-E1E3-1653-A67F0A3C786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AD2A5C-A2FB-CF03-5BCC-13B1F3BCCB6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36B6ADF-413E-A95C-C748-0ACA45579351}"/>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8B61DD45-1004-09B9-CBB8-ACDA3EBD06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442152-5C38-277A-77D2-F0DF40B1B359}"/>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188293376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240A56-BE40-01C3-CB23-B7083B6BCE1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394869-0C3F-097B-8E0B-250B14E5A56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4E9A002-3A53-6DFB-3163-448292EB170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86BF70-ACC4-8887-E3C3-C5E0F0C03F23}"/>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6" name="Espace réservé du pied de page 5">
            <a:extLst>
              <a:ext uri="{FF2B5EF4-FFF2-40B4-BE49-F238E27FC236}">
                <a16:creationId xmlns:a16="http://schemas.microsoft.com/office/drawing/2014/main" id="{D6A477BA-8C5B-246C-635E-4B369A52FE6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9EE32F-0FD5-CA42-0309-BC4BDA257920}"/>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179419907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F8D745-11FC-D5CF-B482-AAE466EB324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3F25E0D-E23E-6961-4333-D543489BF5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BA688E5-51A1-DA28-EFFA-20ED17457F3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BEDD33A-77D2-273E-2097-1B1F0AB42F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2BC8ECB-7380-F478-E352-ED4C361CA91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546AAD3-0B1F-2BB3-6045-90E0C78E285F}"/>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8" name="Espace réservé du pied de page 7">
            <a:extLst>
              <a:ext uri="{FF2B5EF4-FFF2-40B4-BE49-F238E27FC236}">
                <a16:creationId xmlns:a16="http://schemas.microsoft.com/office/drawing/2014/main" id="{65514770-BA10-D1D4-6197-9D8507A2665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A7387E0-A715-AA39-A727-958ED4102743}"/>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2686274870"/>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AD9093-D7C3-32FF-B196-1B02B890670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AFFBECB-F821-6E8B-70C8-8DAE61ECBD60}"/>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4" name="Espace réservé du pied de page 3">
            <a:extLst>
              <a:ext uri="{FF2B5EF4-FFF2-40B4-BE49-F238E27FC236}">
                <a16:creationId xmlns:a16="http://schemas.microsoft.com/office/drawing/2014/main" id="{A06EB01A-C81D-B4C4-52DC-813B61EFDBA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69C5A49-9C45-86DB-0CC5-7EF5BC18A64A}"/>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32822344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1964DB-6807-B23F-6D1A-F05C0BB98270}"/>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3" name="Espace réservé du pied de page 2">
            <a:extLst>
              <a:ext uri="{FF2B5EF4-FFF2-40B4-BE49-F238E27FC236}">
                <a16:creationId xmlns:a16="http://schemas.microsoft.com/office/drawing/2014/main" id="{91D014F1-B2B4-E8A3-00A6-1DBBD3776B3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79EB709-C640-9067-BBC2-0CF26AC0043D}"/>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851043570"/>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00ECB1-7E46-4A14-6A27-D7827D0F3EC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D24AE64-1800-1286-A507-246620F9C7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BDAF1C-01E1-5CD5-8651-A3E59C95E3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59EA4D8-4223-1C52-C152-1B1C5050189F}"/>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6" name="Espace réservé du pied de page 5">
            <a:extLst>
              <a:ext uri="{FF2B5EF4-FFF2-40B4-BE49-F238E27FC236}">
                <a16:creationId xmlns:a16="http://schemas.microsoft.com/office/drawing/2014/main" id="{40135FB3-419D-3198-198A-718B4FD678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3EBAD02-9FEB-C43F-AD05-4ECC3808A684}"/>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14413782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F70704-E071-A865-91B7-C0986D882B6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A2AFFBD-F9C0-E6EC-E0B9-107464556D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C582F27-9290-5FEE-1D5D-11B666819A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2E0E2F3-20EE-A57C-D75A-0F56DFD1EE97}"/>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6" name="Espace réservé du pied de page 5">
            <a:extLst>
              <a:ext uri="{FF2B5EF4-FFF2-40B4-BE49-F238E27FC236}">
                <a16:creationId xmlns:a16="http://schemas.microsoft.com/office/drawing/2014/main" id="{74F87677-5670-EBB4-E3A0-C279267D1E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C677FB7-524F-CCD4-DFBF-A0C7C1C078F8}"/>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599490421"/>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40F44-5CC8-EE2A-36B2-5140B374A43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B2EF57C-40AF-5C1A-53AC-FBFBC59216D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97CCE83-8125-AEEE-9366-9D15B5369980}"/>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53B77705-D852-8E8F-EB97-8FECB1EAA8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0918FB-FE65-0027-68B7-D5029C985699}"/>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2038525556"/>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10C9E9-4A4F-EC71-A9C4-CE4735E847F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220B110-A7F4-08B3-7EAB-A7AF748C045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91704DF-65D2-B555-23C6-C799C601775C}"/>
              </a:ext>
            </a:extLst>
          </p:cNvPr>
          <p:cNvSpPr>
            <a:spLocks noGrp="1"/>
          </p:cNvSpPr>
          <p:nvPr>
            <p:ph type="dt" sz="half" idx="10"/>
          </p:nvPr>
        </p:nvSpPr>
        <p:spPr/>
        <p:txBody>
          <a:body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E1DB0656-CF83-41D5-566F-66280E2225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A61AA1-4FCF-1C4A-69C5-306643D4623B}"/>
              </a:ext>
            </a:extLst>
          </p:cNvPr>
          <p:cNvSpPr>
            <a:spLocks noGrp="1"/>
          </p:cNvSpPr>
          <p:nvPr>
            <p:ph type="sldNum" sz="quarter" idx="12"/>
          </p:nvPr>
        </p:nvSpPr>
        <p:spPr/>
        <p:txBody>
          <a:bodyPr/>
          <a:lstStyle/>
          <a:p>
            <a:fld id="{C380A022-DF30-43AE-9569-725F9A71A77A}" type="slidenum">
              <a:rPr lang="fr-FR" smtClean="0"/>
              <a:t>‹N°›</a:t>
            </a:fld>
            <a:endParaRPr lang="fr-FR"/>
          </a:p>
        </p:txBody>
      </p:sp>
    </p:spTree>
    <p:extLst>
      <p:ext uri="{BB962C8B-B14F-4D97-AF65-F5344CB8AC3E}">
        <p14:creationId xmlns:p14="http://schemas.microsoft.com/office/powerpoint/2010/main" val="323108886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749AD0B-A3D2-CB13-748C-0CED84EDAC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F303379-AEF9-0633-B96D-B426C0C764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A619D-1849-057F-B71A-678A1EBC50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5938DFF-4436-4B26-91EC-2623A2C6C986}" type="datetimeFigureOut">
              <a:rPr lang="fr-FR" smtClean="0"/>
              <a:t>15/04/2026</a:t>
            </a:fld>
            <a:endParaRPr lang="fr-FR"/>
          </a:p>
        </p:txBody>
      </p:sp>
      <p:sp>
        <p:nvSpPr>
          <p:cNvPr id="5" name="Espace réservé du pied de page 4">
            <a:extLst>
              <a:ext uri="{FF2B5EF4-FFF2-40B4-BE49-F238E27FC236}">
                <a16:creationId xmlns:a16="http://schemas.microsoft.com/office/drawing/2014/main" id="{64AA55AB-7250-F74A-8965-4443CDD6AE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E2E03EE-BF11-9C68-674B-BA6DAED7E0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380A022-DF30-43AE-9569-725F9A71A77A}" type="slidenum">
              <a:rPr lang="fr-FR" smtClean="0"/>
              <a:t>‹N°›</a:t>
            </a:fld>
            <a:endParaRPr lang="fr-FR"/>
          </a:p>
        </p:txBody>
      </p:sp>
    </p:spTree>
    <p:extLst>
      <p:ext uri="{BB962C8B-B14F-4D97-AF65-F5344CB8AC3E}">
        <p14:creationId xmlns:p14="http://schemas.microsoft.com/office/powerpoint/2010/main" val="4177906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6D0AA-1373-74F3-AB69-605EEB1277A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1FA7556-CA89-46CB-5F88-7E52CAE85B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77BE46-B25A-AF62-86EF-6C6E128555A0}"/>
              </a:ext>
            </a:extLst>
          </p:cNvPr>
          <p:cNvSpPr txBox="1"/>
          <p:nvPr/>
        </p:nvSpPr>
        <p:spPr>
          <a:xfrm>
            <a:off x="7379746" y="279000"/>
            <a:ext cx="3238052" cy="1384995"/>
          </a:xfrm>
          <a:prstGeom prst="rect">
            <a:avLst/>
          </a:prstGeom>
          <a:noFill/>
        </p:spPr>
        <p:txBody>
          <a:bodyPr wrap="square" rtlCol="0">
            <a:spAutoFit/>
          </a:bodyPr>
          <a:lstStyle/>
          <a:p>
            <a:r>
              <a:rPr lang="en-US" sz="2800" b="1" dirty="0">
                <a:solidFill>
                  <a:srgbClr val="FFFF00"/>
                </a:solidFill>
              </a:rPr>
              <a:t>Brooklyn Bridge - New York City Et Ses Environs</a:t>
            </a:r>
            <a:endParaRPr lang="fr-FR" sz="2800" b="1" dirty="0">
              <a:solidFill>
                <a:srgbClr val="FFFF00"/>
              </a:solidFill>
            </a:endParaRPr>
          </a:p>
        </p:txBody>
      </p:sp>
    </p:spTree>
    <p:extLst>
      <p:ext uri="{BB962C8B-B14F-4D97-AF65-F5344CB8AC3E}">
        <p14:creationId xmlns:p14="http://schemas.microsoft.com/office/powerpoint/2010/main" val="1994796552"/>
      </p:ext>
    </p:extLst>
  </p:cSld>
  <p:clrMapOvr>
    <a:masterClrMapping/>
  </p:clrMapOvr>
  <mc:AlternateContent xmlns:mc="http://schemas.openxmlformats.org/markup-compatibility/2006" xmlns:p14="http://schemas.microsoft.com/office/powerpoint/2010/main">
    <mc:Choice Requires="p14">
      <p:transition spd="slow" p14:dur="5000" advClick="0" advTm="13000">
        <p:pull/>
        <p:sndAc>
          <p:stSnd loop="1">
            <p:snd r:embed="rId2" name="elvis presley - in the ghetto.wav"/>
          </p:stSnd>
        </p:sndAc>
      </p:transition>
    </mc:Choice>
    <mc:Fallback xmlns="">
      <p:transition spd="slow" advClick="0" advTm="13000">
        <p:pull/>
        <p:sndAc>
          <p:stSnd loop="1">
            <p:snd r:embed="rId4" name="elvis presley - in the ghett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C61613F-2F28-4029-14B3-A57A8793F0AB}"/>
              </a:ext>
            </a:extLst>
          </p:cNvPr>
          <p:cNvSpPr txBox="1"/>
          <p:nvPr/>
        </p:nvSpPr>
        <p:spPr>
          <a:xfrm>
            <a:off x="304800" y="335845"/>
            <a:ext cx="11955332" cy="6186309"/>
          </a:xfrm>
          <a:prstGeom prst="rect">
            <a:avLst/>
          </a:prstGeom>
          <a:noFill/>
        </p:spPr>
        <p:txBody>
          <a:bodyPr wrap="square" rtlCol="0">
            <a:spAutoFit/>
          </a:bodyPr>
          <a:lstStyle/>
          <a:p>
            <a:r>
              <a:rPr lang="fr-FR" sz="3600" b="1">
                <a:solidFill>
                  <a:srgbClr val="FFFF00"/>
                </a:solidFill>
              </a:rPr>
              <a:t>Le pont de Brooklyn (en anglais Brooklyn Bridge), à New York, est l'un des plus anciens ponts suspendus des États-Unis. Il traverse l'East River pour relier les arrondissements de Manhattan et de Brooklyn.</a:t>
            </a:r>
          </a:p>
          <a:p>
            <a:endParaRPr lang="fr-FR" sz="3600" b="1">
              <a:solidFill>
                <a:srgbClr val="FFFF00"/>
              </a:solidFill>
            </a:endParaRPr>
          </a:p>
          <a:p>
            <a:r>
              <a:rPr lang="fr-FR" sz="3600" b="1">
                <a:solidFill>
                  <a:srgbClr val="FFFF00"/>
                </a:solidFill>
              </a:rPr>
              <a:t>Long de 1 825 mètres et haut de 84 mètres, ce pont a coûté plus de 15 millions de dollars de l'époque et on estime que 27 personnes ont perdu la vie pendant les travaux, qui ont duré 14 ans. Son architecte, John Augustus Roebling étant mort des suites d'un accident sur le chantier</a:t>
            </a:r>
            <a:endParaRPr lang="fr-FR" sz="3600" b="1" dirty="0">
              <a:solidFill>
                <a:srgbClr val="FFFF00"/>
              </a:solidFill>
            </a:endParaRPr>
          </a:p>
        </p:txBody>
      </p:sp>
    </p:spTree>
    <p:extLst>
      <p:ext uri="{BB962C8B-B14F-4D97-AF65-F5344CB8AC3E}">
        <p14:creationId xmlns:p14="http://schemas.microsoft.com/office/powerpoint/2010/main" val="3406227761"/>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89491-1A5A-1323-9C79-279519F8242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35669F8-A58F-ADCF-B628-C9C42BC276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5861" y="279000"/>
            <a:ext cx="8365144"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2173E7E-7ADB-90A8-B738-1945AC012846}"/>
              </a:ext>
            </a:extLst>
          </p:cNvPr>
          <p:cNvSpPr txBox="1"/>
          <p:nvPr/>
        </p:nvSpPr>
        <p:spPr>
          <a:xfrm>
            <a:off x="600995" y="2858845"/>
            <a:ext cx="2806313" cy="954107"/>
          </a:xfrm>
          <a:prstGeom prst="rect">
            <a:avLst/>
          </a:prstGeom>
          <a:noFill/>
        </p:spPr>
        <p:txBody>
          <a:bodyPr wrap="square" rtlCol="0">
            <a:spAutoFit/>
          </a:bodyPr>
          <a:lstStyle/>
          <a:p>
            <a:r>
              <a:rPr lang="fr-FR" sz="2800" b="1">
                <a:solidFill>
                  <a:srgbClr val="FFFF00"/>
                </a:solidFill>
              </a:rPr>
              <a:t>Le système de câbles.</a:t>
            </a:r>
            <a:endParaRPr lang="fr-FR" sz="2800" b="1" dirty="0">
              <a:solidFill>
                <a:srgbClr val="FFFF00"/>
              </a:solidFill>
            </a:endParaRPr>
          </a:p>
        </p:txBody>
      </p:sp>
    </p:spTree>
    <p:extLst>
      <p:ext uri="{BB962C8B-B14F-4D97-AF65-F5344CB8AC3E}">
        <p14:creationId xmlns:p14="http://schemas.microsoft.com/office/powerpoint/2010/main" val="101373021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682AC-B897-751B-D74E-00A6FA8D788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9057A65-6C17-0951-B627-104EA76829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336" y="279000"/>
            <a:ext cx="9453704"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275F2F-5EC6-BD82-FDAA-E3A9E8504EAB}"/>
              </a:ext>
            </a:extLst>
          </p:cNvPr>
          <p:cNvSpPr txBox="1"/>
          <p:nvPr/>
        </p:nvSpPr>
        <p:spPr>
          <a:xfrm>
            <a:off x="9972338" y="2437687"/>
            <a:ext cx="2219661" cy="1815882"/>
          </a:xfrm>
          <a:prstGeom prst="rect">
            <a:avLst/>
          </a:prstGeom>
          <a:noFill/>
        </p:spPr>
        <p:txBody>
          <a:bodyPr wrap="square" rtlCol="0">
            <a:spAutoFit/>
          </a:bodyPr>
          <a:lstStyle/>
          <a:p>
            <a:r>
              <a:rPr lang="fr-FR" sz="2800" b="1">
                <a:solidFill>
                  <a:srgbClr val="FFFF00"/>
                </a:solidFill>
              </a:rPr>
              <a:t>Le Pont de Brooklyn, vu sous un autre angle.</a:t>
            </a:r>
            <a:endParaRPr lang="fr-FR" sz="2800" b="1" dirty="0">
              <a:solidFill>
                <a:srgbClr val="FFFF00"/>
              </a:solidFill>
            </a:endParaRPr>
          </a:p>
        </p:txBody>
      </p:sp>
    </p:spTree>
    <p:extLst>
      <p:ext uri="{BB962C8B-B14F-4D97-AF65-F5344CB8AC3E}">
        <p14:creationId xmlns:p14="http://schemas.microsoft.com/office/powerpoint/2010/main" val="704349371"/>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929A7-E5C8-FD8D-398E-F7865E47FBB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DDA2396-C3B4-C6F8-82A9-2D4EC6D1D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1584" y="405000"/>
            <a:ext cx="9075557" cy="6048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D8D27F-A276-7D29-1DDC-1D072FB48EB5}"/>
              </a:ext>
            </a:extLst>
          </p:cNvPr>
          <p:cNvSpPr txBox="1"/>
          <p:nvPr/>
        </p:nvSpPr>
        <p:spPr>
          <a:xfrm>
            <a:off x="118334" y="1917759"/>
            <a:ext cx="2444916" cy="2246769"/>
          </a:xfrm>
          <a:prstGeom prst="rect">
            <a:avLst/>
          </a:prstGeom>
          <a:noFill/>
        </p:spPr>
        <p:txBody>
          <a:bodyPr wrap="square" rtlCol="0">
            <a:spAutoFit/>
          </a:bodyPr>
          <a:lstStyle/>
          <a:p>
            <a:r>
              <a:rPr lang="fr-FR" sz="2800" b="1" dirty="0">
                <a:solidFill>
                  <a:srgbClr val="FFFF00"/>
                </a:solidFill>
              </a:rPr>
              <a:t>Le Pont de Brooklyn vu depuis Fulton Landing Park à Brooklyn.</a:t>
            </a:r>
          </a:p>
        </p:txBody>
      </p:sp>
    </p:spTree>
    <p:extLst>
      <p:ext uri="{BB962C8B-B14F-4D97-AF65-F5344CB8AC3E}">
        <p14:creationId xmlns:p14="http://schemas.microsoft.com/office/powerpoint/2010/main" val="170010229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46EAA-E9B0-03B4-BF55-58F07A3CF2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14E7E3C-D420-885E-F32A-164253D971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235" y="279000"/>
            <a:ext cx="9487043"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8174AE-2204-0AE7-56F8-1BFA4B69493C}"/>
              </a:ext>
            </a:extLst>
          </p:cNvPr>
          <p:cNvSpPr txBox="1"/>
          <p:nvPr/>
        </p:nvSpPr>
        <p:spPr>
          <a:xfrm>
            <a:off x="10176734" y="2826573"/>
            <a:ext cx="2015266" cy="1384995"/>
          </a:xfrm>
          <a:prstGeom prst="rect">
            <a:avLst/>
          </a:prstGeom>
          <a:noFill/>
        </p:spPr>
        <p:txBody>
          <a:bodyPr wrap="square" rtlCol="0">
            <a:spAutoFit/>
          </a:bodyPr>
          <a:lstStyle/>
          <a:p>
            <a:r>
              <a:rPr lang="fr-FR" sz="2800" b="1">
                <a:solidFill>
                  <a:srgbClr val="FFFF00"/>
                </a:solidFill>
              </a:rPr>
              <a:t>Le pont et Manhattan.</a:t>
            </a:r>
            <a:endParaRPr lang="fr-FR" sz="2800" b="1" dirty="0">
              <a:solidFill>
                <a:srgbClr val="FFFF00"/>
              </a:solidFill>
            </a:endParaRPr>
          </a:p>
        </p:txBody>
      </p:sp>
    </p:spTree>
    <p:extLst>
      <p:ext uri="{BB962C8B-B14F-4D97-AF65-F5344CB8AC3E}">
        <p14:creationId xmlns:p14="http://schemas.microsoft.com/office/powerpoint/2010/main" val="332334602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792570DB-AC7D-82BA-32E7-BC7C550C76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2536" y="279000"/>
            <a:ext cx="9431581" cy="6300000"/>
          </a:xfrm>
          <a:prstGeom prst="rect">
            <a:avLst/>
          </a:prstGeom>
          <a:ln w="88900" cap="sq" cmpd="thickThin">
            <a:solidFill>
              <a:srgbClr val="00B05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0BD2E54D-B756-DA09-9A67-18D7F40C8D4C}"/>
              </a:ext>
            </a:extLst>
          </p:cNvPr>
          <p:cNvSpPr txBox="1"/>
          <p:nvPr/>
        </p:nvSpPr>
        <p:spPr>
          <a:xfrm>
            <a:off x="377883" y="2450054"/>
            <a:ext cx="2205317" cy="1384995"/>
          </a:xfrm>
          <a:prstGeom prst="rect">
            <a:avLst/>
          </a:prstGeom>
          <a:noFill/>
        </p:spPr>
        <p:txBody>
          <a:bodyPr wrap="square" rtlCol="0">
            <a:spAutoFit/>
          </a:bodyPr>
          <a:lstStyle/>
          <a:p>
            <a:r>
              <a:rPr lang="fr-FR" sz="2800" b="1">
                <a:solidFill>
                  <a:srgbClr val="FFFF00"/>
                </a:solidFill>
              </a:rPr>
              <a:t>La circulation sur le pont.</a:t>
            </a:r>
            <a:endParaRPr lang="fr-FR" sz="2800" b="1" dirty="0">
              <a:solidFill>
                <a:srgbClr val="FFFF00"/>
              </a:solidFill>
            </a:endParaRPr>
          </a:p>
        </p:txBody>
      </p:sp>
    </p:spTree>
    <p:extLst>
      <p:ext uri="{BB962C8B-B14F-4D97-AF65-F5344CB8AC3E}">
        <p14:creationId xmlns:p14="http://schemas.microsoft.com/office/powerpoint/2010/main" val="176183903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DBC8F-23C4-E31E-3241-2232D690204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33F853E-5EF4-58BD-6D24-B26E1AA896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509" y="477000"/>
            <a:ext cx="7872000" cy="5904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72B42E-6DED-97C2-51D5-D5154CE997B4}"/>
              </a:ext>
            </a:extLst>
          </p:cNvPr>
          <p:cNvSpPr txBox="1"/>
          <p:nvPr/>
        </p:nvSpPr>
        <p:spPr>
          <a:xfrm>
            <a:off x="8352509" y="2513281"/>
            <a:ext cx="3431690" cy="1384995"/>
          </a:xfrm>
          <a:prstGeom prst="rect">
            <a:avLst/>
          </a:prstGeom>
          <a:noFill/>
        </p:spPr>
        <p:txBody>
          <a:bodyPr wrap="square" rtlCol="0">
            <a:spAutoFit/>
          </a:bodyPr>
          <a:lstStyle/>
          <a:p>
            <a:r>
              <a:rPr lang="fr-FR" sz="2800" b="1" dirty="0" err="1">
                <a:solidFill>
                  <a:srgbClr val="FFFF00"/>
                </a:solidFill>
              </a:rPr>
              <a:t>Vue_de_Manhattan_depuis_le_pont_de_Brooklyn</a:t>
            </a:r>
            <a:endParaRPr lang="fr-FR" sz="2800" b="1" dirty="0">
              <a:solidFill>
                <a:srgbClr val="FFFF00"/>
              </a:solidFill>
            </a:endParaRPr>
          </a:p>
        </p:txBody>
      </p:sp>
    </p:spTree>
    <p:extLst>
      <p:ext uri="{BB962C8B-B14F-4D97-AF65-F5344CB8AC3E}">
        <p14:creationId xmlns:p14="http://schemas.microsoft.com/office/powerpoint/2010/main" val="182992492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5EC99-0D25-BFF2-8C7C-B95CD88C7D3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2A715F-F692-CC3C-BDE1-C4E224642D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5410" y="279000"/>
            <a:ext cx="9445429"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2886B5-5331-7DC5-6203-42480C4DF2C1}"/>
              </a:ext>
            </a:extLst>
          </p:cNvPr>
          <p:cNvSpPr txBox="1"/>
          <p:nvPr/>
        </p:nvSpPr>
        <p:spPr>
          <a:xfrm>
            <a:off x="341161" y="2234901"/>
            <a:ext cx="2108499" cy="2677656"/>
          </a:xfrm>
          <a:prstGeom prst="rect">
            <a:avLst/>
          </a:prstGeom>
          <a:noFill/>
        </p:spPr>
        <p:txBody>
          <a:bodyPr wrap="square" rtlCol="0">
            <a:spAutoFit/>
          </a:bodyPr>
          <a:lstStyle/>
          <a:p>
            <a:r>
              <a:rPr lang="fr-FR" sz="2800" b="1" dirty="0">
                <a:solidFill>
                  <a:srgbClr val="FFFF00"/>
                </a:solidFill>
              </a:rPr>
              <a:t>Pont de Brooklyn - Août 1984 - Vue de la passerelle piétonne.</a:t>
            </a:r>
          </a:p>
        </p:txBody>
      </p:sp>
    </p:spTree>
    <p:extLst>
      <p:ext uri="{BB962C8B-B14F-4D97-AF65-F5344CB8AC3E}">
        <p14:creationId xmlns:p14="http://schemas.microsoft.com/office/powerpoint/2010/main" val="340383032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C3660-1874-50B5-0BF0-BD81AA8E5F8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F0934C9-5C61-B2A0-F18F-A347B70949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499" y="1919604"/>
            <a:ext cx="11801002" cy="3276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5C051E-4E15-564A-EE93-ACC14E385126}"/>
              </a:ext>
            </a:extLst>
          </p:cNvPr>
          <p:cNvSpPr txBox="1"/>
          <p:nvPr/>
        </p:nvSpPr>
        <p:spPr>
          <a:xfrm>
            <a:off x="3227294" y="5195604"/>
            <a:ext cx="8014447" cy="954107"/>
          </a:xfrm>
          <a:prstGeom prst="rect">
            <a:avLst/>
          </a:prstGeom>
          <a:noFill/>
        </p:spPr>
        <p:txBody>
          <a:bodyPr wrap="square" rtlCol="0">
            <a:spAutoFit/>
          </a:bodyPr>
          <a:lstStyle/>
          <a:p>
            <a:r>
              <a:rPr lang="fr-FR" sz="2800" b="1">
                <a:solidFill>
                  <a:srgbClr val="FFFF00"/>
                </a:solidFill>
              </a:rPr>
              <a:t>Vue depuis le quartier de Brooklyn.</a:t>
            </a:r>
          </a:p>
          <a:p>
            <a:endParaRPr lang="fr-FR" sz="2800" b="1" dirty="0">
              <a:solidFill>
                <a:srgbClr val="FFFF00"/>
              </a:solidFill>
            </a:endParaRPr>
          </a:p>
        </p:txBody>
      </p:sp>
    </p:spTree>
    <p:extLst>
      <p:ext uri="{BB962C8B-B14F-4D97-AF65-F5344CB8AC3E}">
        <p14:creationId xmlns:p14="http://schemas.microsoft.com/office/powerpoint/2010/main" val="3762328688"/>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CA80C-D644-4148-86CC-EC8CA29633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F9356DA-9353-A428-387D-E2D1F053EF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535" y="297000"/>
            <a:ext cx="8352000" cy="6264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EEA0D3-62BC-227F-95DD-560B11241F39}"/>
              </a:ext>
            </a:extLst>
          </p:cNvPr>
          <p:cNvSpPr txBox="1"/>
          <p:nvPr/>
        </p:nvSpPr>
        <p:spPr>
          <a:xfrm>
            <a:off x="8640424" y="2632934"/>
            <a:ext cx="3551576" cy="1815882"/>
          </a:xfrm>
          <a:prstGeom prst="rect">
            <a:avLst/>
          </a:prstGeom>
          <a:noFill/>
        </p:spPr>
        <p:txBody>
          <a:bodyPr wrap="square" rtlCol="0">
            <a:spAutoFit/>
          </a:bodyPr>
          <a:lstStyle/>
          <a:p>
            <a:r>
              <a:rPr lang="fr-FR" sz="2800" b="1">
                <a:solidFill>
                  <a:srgbClr val="FFFF00"/>
                </a:solidFill>
              </a:rPr>
              <a:t>Vue depuis le quartier de Brooklyn.</a:t>
            </a:r>
          </a:p>
          <a:p>
            <a:endParaRPr lang="fr-FR" sz="2800" b="1" dirty="0">
              <a:solidFill>
                <a:srgbClr val="FFFF00"/>
              </a:solidFill>
            </a:endParaRPr>
          </a:p>
        </p:txBody>
      </p:sp>
    </p:spTree>
    <p:extLst>
      <p:ext uri="{BB962C8B-B14F-4D97-AF65-F5344CB8AC3E}">
        <p14:creationId xmlns:p14="http://schemas.microsoft.com/office/powerpoint/2010/main" val="120790092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12597-AFD7-9CB8-AAE3-96D90CA17901}"/>
            </a:ext>
          </a:extLst>
        </p:cNvPr>
        <p:cNvGrpSpPr/>
        <p:nvPr/>
      </p:nvGrpSpPr>
      <p:grpSpPr>
        <a:xfrm>
          <a:off x="0" y="0"/>
          <a:ext cx="0" cy="0"/>
          <a:chOff x="0" y="0"/>
          <a:chExt cx="0" cy="0"/>
        </a:xfrm>
      </p:grpSpPr>
      <p:pic>
        <p:nvPicPr>
          <p:cNvPr id="8" name="Image 7">
            <a:extLst>
              <a:ext uri="{FF2B5EF4-FFF2-40B4-BE49-F238E27FC236}">
                <a16:creationId xmlns:a16="http://schemas.microsoft.com/office/drawing/2014/main" id="{7B78F6FA-D14E-0AA7-4B7E-C4469911B4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5962" y="279000"/>
            <a:ext cx="9453694" cy="6300000"/>
          </a:xfrm>
          <a:prstGeom prst="rect">
            <a:avLst/>
          </a:prstGeom>
          <a:ln w="88900" cap="sq" cmpd="thickThin">
            <a:solidFill>
              <a:srgbClr val="92D05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AFA93CB8-D0A9-5485-B9EB-822860F8C589}"/>
              </a:ext>
            </a:extLst>
          </p:cNvPr>
          <p:cNvSpPr txBox="1"/>
          <p:nvPr/>
        </p:nvSpPr>
        <p:spPr>
          <a:xfrm>
            <a:off x="165190" y="2721686"/>
            <a:ext cx="2194560" cy="1569660"/>
          </a:xfrm>
          <a:prstGeom prst="rect">
            <a:avLst/>
          </a:prstGeom>
          <a:noFill/>
        </p:spPr>
        <p:txBody>
          <a:bodyPr wrap="square" rtlCol="0">
            <a:spAutoFit/>
          </a:bodyPr>
          <a:lstStyle/>
          <a:p>
            <a:r>
              <a:rPr lang="fr-FR" sz="2400" b="1">
                <a:solidFill>
                  <a:srgbClr val="FFFF00"/>
                </a:solidFill>
              </a:rPr>
              <a:t>Vue du pont de Brooklyn depuis Manhattan</a:t>
            </a:r>
            <a:endParaRPr lang="fr-FR" sz="2400" b="1" dirty="0">
              <a:solidFill>
                <a:srgbClr val="FFFF00"/>
              </a:solidFill>
            </a:endParaRPr>
          </a:p>
        </p:txBody>
      </p:sp>
    </p:spTree>
    <p:extLst>
      <p:ext uri="{BB962C8B-B14F-4D97-AF65-F5344CB8AC3E}">
        <p14:creationId xmlns:p14="http://schemas.microsoft.com/office/powerpoint/2010/main" val="409780933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00CB2-71AF-EFCB-3064-144D40F50AB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7AF6646-449B-06C2-27C5-4C42BBF051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5865" y="279000"/>
            <a:ext cx="9409563"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2CECCC-8AB6-6553-3BD4-0ECCE2C2F7DE}"/>
              </a:ext>
            </a:extLst>
          </p:cNvPr>
          <p:cNvSpPr txBox="1"/>
          <p:nvPr/>
        </p:nvSpPr>
        <p:spPr>
          <a:xfrm>
            <a:off x="10047642" y="2571078"/>
            <a:ext cx="1968650" cy="954107"/>
          </a:xfrm>
          <a:prstGeom prst="rect">
            <a:avLst/>
          </a:prstGeom>
          <a:noFill/>
        </p:spPr>
        <p:txBody>
          <a:bodyPr wrap="square" rtlCol="0">
            <a:spAutoFit/>
          </a:bodyPr>
          <a:lstStyle/>
          <a:p>
            <a:r>
              <a:rPr lang="fr-FR" sz="2800" b="1">
                <a:solidFill>
                  <a:srgbClr val="FFFF00"/>
                </a:solidFill>
              </a:rPr>
              <a:t>Brooklyn Banks</a:t>
            </a:r>
            <a:endParaRPr lang="fr-FR" sz="2800" b="1" dirty="0">
              <a:solidFill>
                <a:srgbClr val="FFFF00"/>
              </a:solidFill>
            </a:endParaRPr>
          </a:p>
        </p:txBody>
      </p:sp>
    </p:spTree>
    <p:extLst>
      <p:ext uri="{BB962C8B-B14F-4D97-AF65-F5344CB8AC3E}">
        <p14:creationId xmlns:p14="http://schemas.microsoft.com/office/powerpoint/2010/main" val="2066149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1F3DE-AD31-791C-4406-8AA87731C83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01B07A4-8607-8E3C-7451-08145462B5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6819" y="279000"/>
            <a:ext cx="4200000"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B9DB7D-B555-0DF5-9494-63A4680EF423}"/>
              </a:ext>
            </a:extLst>
          </p:cNvPr>
          <p:cNvSpPr txBox="1"/>
          <p:nvPr/>
        </p:nvSpPr>
        <p:spPr>
          <a:xfrm>
            <a:off x="312868" y="1965960"/>
            <a:ext cx="3420932" cy="2677656"/>
          </a:xfrm>
          <a:prstGeom prst="rect">
            <a:avLst/>
          </a:prstGeom>
          <a:noFill/>
        </p:spPr>
        <p:txBody>
          <a:bodyPr wrap="square" rtlCol="0">
            <a:spAutoFit/>
          </a:bodyPr>
          <a:lstStyle/>
          <a:p>
            <a:r>
              <a:rPr lang="fr-FR" sz="2800" b="1">
                <a:solidFill>
                  <a:srgbClr val="FFFF00"/>
                </a:solidFill>
              </a:rPr>
              <a:t>Les arcs brisés caractéristiques des tours de suspension de style néo-gothique du pont</a:t>
            </a:r>
            <a:endParaRPr lang="fr-FR" sz="2800" b="1" dirty="0">
              <a:solidFill>
                <a:srgbClr val="FFFF00"/>
              </a:solidFill>
            </a:endParaRPr>
          </a:p>
        </p:txBody>
      </p:sp>
    </p:spTree>
    <p:extLst>
      <p:ext uri="{BB962C8B-B14F-4D97-AF65-F5344CB8AC3E}">
        <p14:creationId xmlns:p14="http://schemas.microsoft.com/office/powerpoint/2010/main" val="2469903108"/>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C6C60-1A52-8AEC-E5A2-DF17B1994D9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10712BA-0D6A-CED3-C352-C5E40A388B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174" y="279000"/>
            <a:ext cx="8400000"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BBB3530-1DB4-6F03-7D9D-4BA7B0CE27AC}"/>
              </a:ext>
            </a:extLst>
          </p:cNvPr>
          <p:cNvSpPr txBox="1"/>
          <p:nvPr/>
        </p:nvSpPr>
        <p:spPr>
          <a:xfrm>
            <a:off x="8982635" y="3173506"/>
            <a:ext cx="3209365" cy="954107"/>
          </a:xfrm>
          <a:prstGeom prst="rect">
            <a:avLst/>
          </a:prstGeom>
          <a:noFill/>
        </p:spPr>
        <p:txBody>
          <a:bodyPr wrap="square" rtlCol="0">
            <a:spAutoFit/>
          </a:bodyPr>
          <a:lstStyle/>
          <a:p>
            <a:r>
              <a:rPr lang="fr-FR" sz="2800" b="1">
                <a:solidFill>
                  <a:srgbClr val="FFFF00"/>
                </a:solidFill>
              </a:rPr>
              <a:t>Vue du pont de Manhattan</a:t>
            </a:r>
            <a:endParaRPr lang="fr-FR" sz="2800" b="1" dirty="0">
              <a:solidFill>
                <a:srgbClr val="FFFF00"/>
              </a:solidFill>
            </a:endParaRPr>
          </a:p>
        </p:txBody>
      </p:sp>
    </p:spTree>
    <p:extLst>
      <p:ext uri="{BB962C8B-B14F-4D97-AF65-F5344CB8AC3E}">
        <p14:creationId xmlns:p14="http://schemas.microsoft.com/office/powerpoint/2010/main" val="346070125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39929-8CD1-B174-74D2-FFD0F872EF3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7C7B4F6-9624-437F-D86C-97DFD62853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7463" y="279000"/>
            <a:ext cx="8400000"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CA4919-3A59-B43A-4B5A-BC63DA6A174D}"/>
              </a:ext>
            </a:extLst>
          </p:cNvPr>
          <p:cNvSpPr txBox="1"/>
          <p:nvPr/>
        </p:nvSpPr>
        <p:spPr>
          <a:xfrm>
            <a:off x="404537" y="2205318"/>
            <a:ext cx="2958353" cy="3108543"/>
          </a:xfrm>
          <a:prstGeom prst="rect">
            <a:avLst/>
          </a:prstGeom>
          <a:noFill/>
        </p:spPr>
        <p:txBody>
          <a:bodyPr wrap="square" rtlCol="0">
            <a:spAutoFit/>
          </a:bodyPr>
          <a:lstStyle/>
          <a:p>
            <a:r>
              <a:rPr lang="fr-FR" sz="2800" b="1">
                <a:solidFill>
                  <a:srgbClr val="FFFF00"/>
                </a:solidFill>
              </a:rPr>
              <a:t>Rampe d'accès du pont de Brooklyn à la FDR Drive (photo prise en 2008), achevée vers 1969</a:t>
            </a:r>
            <a:endParaRPr lang="fr-FR" sz="2800" b="1" dirty="0">
              <a:solidFill>
                <a:srgbClr val="FFFF00"/>
              </a:solidFill>
            </a:endParaRPr>
          </a:p>
        </p:txBody>
      </p:sp>
    </p:spTree>
    <p:extLst>
      <p:ext uri="{BB962C8B-B14F-4D97-AF65-F5344CB8AC3E}">
        <p14:creationId xmlns:p14="http://schemas.microsoft.com/office/powerpoint/2010/main" val="3178010530"/>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D92C6-6CEA-EE25-4F8F-8C01E93430D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3D2DD47-184F-EB91-2AC4-2FACFBBF43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510" y="279000"/>
            <a:ext cx="11024979" cy="6300000"/>
          </a:xfrm>
          <a:prstGeom prst="rect">
            <a:avLst/>
          </a:prstGeom>
          <a:ln w="88900" cap="sq" cmpd="thickThin">
            <a:solidFill>
              <a:srgbClr val="92D050"/>
            </a:solidFill>
            <a:prstDash val="solid"/>
            <a:miter lim="800000"/>
          </a:ln>
          <a:effectLst>
            <a:innerShdw blurRad="76200">
              <a:srgbClr val="000000"/>
            </a:innerShdw>
          </a:effectLst>
        </p:spPr>
      </p:pic>
    </p:spTree>
    <p:extLst>
      <p:ext uri="{BB962C8B-B14F-4D97-AF65-F5344CB8AC3E}">
        <p14:creationId xmlns:p14="http://schemas.microsoft.com/office/powerpoint/2010/main" val="2273492946"/>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9D22B-CF65-68F6-35C8-8EE9C14721A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39808F9-89C9-53DD-64FD-7CEEE215AE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677" y="297000"/>
            <a:ext cx="10961977" cy="6264000"/>
          </a:xfrm>
          <a:prstGeom prst="rect">
            <a:avLst/>
          </a:prstGeom>
          <a:ln w="88900" cap="sq" cmpd="thickThin">
            <a:solidFill>
              <a:srgbClr val="92D050"/>
            </a:solidFill>
            <a:prstDash val="solid"/>
            <a:miter lim="800000"/>
          </a:ln>
          <a:effectLst>
            <a:innerShdw blurRad="76200">
              <a:srgbClr val="000000"/>
            </a:innerShdw>
          </a:effectLst>
        </p:spPr>
      </p:pic>
    </p:spTree>
    <p:extLst>
      <p:ext uri="{BB962C8B-B14F-4D97-AF65-F5344CB8AC3E}">
        <p14:creationId xmlns:p14="http://schemas.microsoft.com/office/powerpoint/2010/main" val="342546427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840D5-388D-3A18-097C-5FDAB0D5172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2FAB731-FE34-B3BF-64D7-9B15ECFB29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136" y="279000"/>
            <a:ext cx="9431575"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93C35D-2211-579A-3574-057D7A50849B}"/>
              </a:ext>
            </a:extLst>
          </p:cNvPr>
          <p:cNvSpPr txBox="1"/>
          <p:nvPr/>
        </p:nvSpPr>
        <p:spPr>
          <a:xfrm>
            <a:off x="9888500" y="2319353"/>
            <a:ext cx="2000923" cy="1815882"/>
          </a:xfrm>
          <a:prstGeom prst="rect">
            <a:avLst/>
          </a:prstGeom>
          <a:noFill/>
        </p:spPr>
        <p:txBody>
          <a:bodyPr wrap="square" rtlCol="0">
            <a:spAutoFit/>
          </a:bodyPr>
          <a:lstStyle/>
          <a:p>
            <a:r>
              <a:rPr lang="fr-FR" sz="2800" b="1">
                <a:solidFill>
                  <a:srgbClr val="FFFF00"/>
                </a:solidFill>
              </a:rPr>
              <a:t>Pont de Brooklyn, New York, États-Unis </a:t>
            </a:r>
            <a:endParaRPr lang="fr-FR" sz="2800" b="1" dirty="0">
              <a:solidFill>
                <a:srgbClr val="FFFF00"/>
              </a:solidFill>
            </a:endParaRPr>
          </a:p>
        </p:txBody>
      </p:sp>
    </p:spTree>
    <p:extLst>
      <p:ext uri="{BB962C8B-B14F-4D97-AF65-F5344CB8AC3E}">
        <p14:creationId xmlns:p14="http://schemas.microsoft.com/office/powerpoint/2010/main" val="2626657226"/>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2D386-A4E3-E88D-95B9-9BADCBFFC2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9E09A79-79AA-9C41-C37C-4BABE666F0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4417" y="279000"/>
            <a:ext cx="9215988"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940717-E7FD-8934-239F-D544F0C9437D}"/>
              </a:ext>
            </a:extLst>
          </p:cNvPr>
          <p:cNvSpPr txBox="1"/>
          <p:nvPr/>
        </p:nvSpPr>
        <p:spPr>
          <a:xfrm>
            <a:off x="50458" y="1387736"/>
            <a:ext cx="2463501" cy="4401205"/>
          </a:xfrm>
          <a:prstGeom prst="rect">
            <a:avLst/>
          </a:prstGeom>
          <a:noFill/>
        </p:spPr>
        <p:txBody>
          <a:bodyPr wrap="square" rtlCol="0">
            <a:spAutoFit/>
          </a:bodyPr>
          <a:lstStyle/>
          <a:p>
            <a:r>
              <a:rPr lang="fr-FR" sz="2800" b="1">
                <a:solidFill>
                  <a:srgbClr val="FFFF00"/>
                </a:solidFill>
              </a:rPr>
              <a:t>La traversée du pont de Brooklyn est l’une des activités absolument incontournables à faire lors d’un voyage à New York </a:t>
            </a:r>
            <a:endParaRPr lang="fr-FR" sz="2800" b="1" dirty="0">
              <a:solidFill>
                <a:srgbClr val="FFFF00"/>
              </a:solidFill>
            </a:endParaRPr>
          </a:p>
        </p:txBody>
      </p:sp>
    </p:spTree>
    <p:extLst>
      <p:ext uri="{BB962C8B-B14F-4D97-AF65-F5344CB8AC3E}">
        <p14:creationId xmlns:p14="http://schemas.microsoft.com/office/powerpoint/2010/main" val="298326955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05F0F-6D10-5EA2-B9B2-D6816948B4A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678D7D9-DCC5-2345-75D5-E0EBD94AD0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27545" y="278682"/>
            <a:ext cx="10136909" cy="6300635"/>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FA6DC86-EDCA-F70C-3FA8-055B6F8121EC}"/>
              </a:ext>
            </a:extLst>
          </p:cNvPr>
          <p:cNvSpPr txBox="1"/>
          <p:nvPr/>
        </p:nvSpPr>
        <p:spPr>
          <a:xfrm>
            <a:off x="2431228" y="6131859"/>
            <a:ext cx="8001706" cy="523220"/>
          </a:xfrm>
          <a:prstGeom prst="rect">
            <a:avLst/>
          </a:prstGeom>
          <a:noFill/>
        </p:spPr>
        <p:txBody>
          <a:bodyPr wrap="square" rtlCol="0">
            <a:spAutoFit/>
          </a:bodyPr>
          <a:lstStyle/>
          <a:p>
            <a:r>
              <a:rPr lang="fr-FR" sz="2800" b="1">
                <a:solidFill>
                  <a:srgbClr val="FFFF00"/>
                </a:solidFill>
              </a:rPr>
              <a:t>Traverser le Brooklyn Bridge au lever du soleil</a:t>
            </a:r>
            <a:endParaRPr lang="fr-FR" sz="2800" b="1" dirty="0">
              <a:solidFill>
                <a:srgbClr val="FFFF00"/>
              </a:solidFill>
            </a:endParaRPr>
          </a:p>
        </p:txBody>
      </p:sp>
    </p:spTree>
    <p:extLst>
      <p:ext uri="{BB962C8B-B14F-4D97-AF65-F5344CB8AC3E}">
        <p14:creationId xmlns:p14="http://schemas.microsoft.com/office/powerpoint/2010/main" val="739006773"/>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EDEB9-B313-705C-BE24-2BA4C03F1A7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29BB6A4-893E-19D5-6EEC-E5571184E4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1" y="279000"/>
            <a:ext cx="9445397"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0E56B5-470F-9326-4C8E-EEAF48B5ABD8}"/>
              </a:ext>
            </a:extLst>
          </p:cNvPr>
          <p:cNvSpPr txBox="1"/>
          <p:nvPr/>
        </p:nvSpPr>
        <p:spPr>
          <a:xfrm>
            <a:off x="2958353" y="6055780"/>
            <a:ext cx="6228678" cy="523220"/>
          </a:xfrm>
          <a:prstGeom prst="rect">
            <a:avLst/>
          </a:prstGeom>
          <a:solidFill>
            <a:schemeClr val="bg2">
              <a:lumMod val="50000"/>
            </a:schemeClr>
          </a:solidFill>
        </p:spPr>
        <p:txBody>
          <a:bodyPr wrap="square" rtlCol="0">
            <a:spAutoFit/>
          </a:bodyPr>
          <a:lstStyle/>
          <a:p>
            <a:r>
              <a:rPr lang="fr-FR" sz="2800" b="1" dirty="0">
                <a:solidFill>
                  <a:schemeClr val="bg1"/>
                </a:solidFill>
              </a:rPr>
              <a:t>coucher-de-soleil-pont-de-</a:t>
            </a:r>
            <a:r>
              <a:rPr lang="fr-FR" sz="2800" b="1" dirty="0" err="1">
                <a:solidFill>
                  <a:schemeClr val="bg1"/>
                </a:solidFill>
              </a:rPr>
              <a:t>brooklyn</a:t>
            </a:r>
            <a:r>
              <a:rPr lang="fr-FR" sz="2800" b="1" dirty="0">
                <a:solidFill>
                  <a:schemeClr val="bg1"/>
                </a:solidFill>
              </a:rPr>
              <a:t>.</a:t>
            </a:r>
          </a:p>
        </p:txBody>
      </p:sp>
    </p:spTree>
    <p:extLst>
      <p:ext uri="{BB962C8B-B14F-4D97-AF65-F5344CB8AC3E}">
        <p14:creationId xmlns:p14="http://schemas.microsoft.com/office/powerpoint/2010/main" val="85332659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1BCED-0C88-58E5-C07C-746F1F4E20D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8C319BB-80FC-0305-5CD7-7F70397F94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226" y="279000"/>
            <a:ext cx="9473109" cy="6300000"/>
          </a:xfrm>
          <a:prstGeom prst="rect">
            <a:avLst/>
          </a:prstGeom>
          <a:ln w="88900" cap="sq" cmpd="thickThin">
            <a:solidFill>
              <a:srgbClr val="92D05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2EBE73A4-D4D9-8F23-58CE-9A6CFCACA61A}"/>
              </a:ext>
            </a:extLst>
          </p:cNvPr>
          <p:cNvSpPr txBox="1"/>
          <p:nvPr/>
        </p:nvSpPr>
        <p:spPr>
          <a:xfrm>
            <a:off x="9940064" y="1731981"/>
            <a:ext cx="2176631" cy="4093428"/>
          </a:xfrm>
          <a:prstGeom prst="rect">
            <a:avLst/>
          </a:prstGeom>
          <a:noFill/>
        </p:spPr>
        <p:txBody>
          <a:bodyPr wrap="square" rtlCol="0">
            <a:spAutoFit/>
          </a:bodyPr>
          <a:lstStyle/>
          <a:p>
            <a:r>
              <a:rPr lang="fr-FR" sz="2000" b="1" dirty="0">
                <a:solidFill>
                  <a:srgbClr val="FFFF00"/>
                </a:solidFill>
              </a:rPr>
              <a:t>l’art sous le pont de Brooklyn à la gastronomie de Williamsburg, Brooklyn abrite de nombreux joyaux cachés et des attractions qui permettent de vivre pleinement l’expérience de New York ! </a:t>
            </a:r>
          </a:p>
        </p:txBody>
      </p:sp>
    </p:spTree>
    <p:extLst>
      <p:ext uri="{BB962C8B-B14F-4D97-AF65-F5344CB8AC3E}">
        <p14:creationId xmlns:p14="http://schemas.microsoft.com/office/powerpoint/2010/main" val="276941498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FF1A9-D988-11F8-5A5B-1D50ECE180B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5E260BA-2D7E-609B-F92C-9F06ADD896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4953" y="279000"/>
            <a:ext cx="9445430"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02B7D8-847C-FB0C-2BC0-E33337807A35}"/>
              </a:ext>
            </a:extLst>
          </p:cNvPr>
          <p:cNvSpPr txBox="1"/>
          <p:nvPr/>
        </p:nvSpPr>
        <p:spPr>
          <a:xfrm>
            <a:off x="191486" y="2305615"/>
            <a:ext cx="1850315" cy="2246769"/>
          </a:xfrm>
          <a:prstGeom prst="rect">
            <a:avLst/>
          </a:prstGeom>
          <a:noFill/>
        </p:spPr>
        <p:txBody>
          <a:bodyPr wrap="square" rtlCol="0">
            <a:spAutoFit/>
          </a:bodyPr>
          <a:lstStyle/>
          <a:p>
            <a:r>
              <a:rPr lang="fr-FR" sz="2800" b="1">
                <a:solidFill>
                  <a:srgbClr val="FFFF00"/>
                </a:solidFill>
              </a:rPr>
              <a:t>Explorer le jardin botanique de Brooklyn</a:t>
            </a:r>
            <a:endParaRPr lang="fr-FR" sz="2800" b="1" dirty="0">
              <a:solidFill>
                <a:srgbClr val="FFFF00"/>
              </a:solidFill>
            </a:endParaRPr>
          </a:p>
        </p:txBody>
      </p:sp>
    </p:spTree>
    <p:extLst>
      <p:ext uri="{BB962C8B-B14F-4D97-AF65-F5344CB8AC3E}">
        <p14:creationId xmlns:p14="http://schemas.microsoft.com/office/powerpoint/2010/main" val="391155584"/>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D71B7-B599-0763-0422-56A6D42DDF7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F412269-5261-1BC7-46F1-16DBD4E01E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588" y="297000"/>
            <a:ext cx="9391423" cy="6264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062F3D-F7F6-3DD2-452D-47A26CF5F807}"/>
              </a:ext>
            </a:extLst>
          </p:cNvPr>
          <p:cNvSpPr txBox="1"/>
          <p:nvPr/>
        </p:nvSpPr>
        <p:spPr>
          <a:xfrm>
            <a:off x="9950824" y="2248349"/>
            <a:ext cx="2241176" cy="1815882"/>
          </a:xfrm>
          <a:prstGeom prst="rect">
            <a:avLst/>
          </a:prstGeom>
          <a:noFill/>
        </p:spPr>
        <p:txBody>
          <a:bodyPr wrap="square" rtlCol="0">
            <a:spAutoFit/>
          </a:bodyPr>
          <a:lstStyle/>
          <a:p>
            <a:r>
              <a:rPr lang="fr-FR" sz="2800" b="1">
                <a:solidFill>
                  <a:srgbClr val="FFFF00"/>
                </a:solidFill>
              </a:rPr>
              <a:t>Se promener dans DUMBO</a:t>
            </a:r>
            <a:endParaRPr lang="fr-FR" sz="2800" b="1" dirty="0">
              <a:solidFill>
                <a:srgbClr val="FFFF00"/>
              </a:solidFill>
            </a:endParaRPr>
          </a:p>
        </p:txBody>
      </p:sp>
    </p:spTree>
    <p:extLst>
      <p:ext uri="{BB962C8B-B14F-4D97-AF65-F5344CB8AC3E}">
        <p14:creationId xmlns:p14="http://schemas.microsoft.com/office/powerpoint/2010/main" val="209711482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54125-FCA2-511D-8447-01EC14C83D5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527387D-F1B9-9107-902E-2580B9850C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7833" y="297000"/>
            <a:ext cx="9391455" cy="6264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19198F-13D2-A2A9-1B16-C16AFAF2C25B}"/>
              </a:ext>
            </a:extLst>
          </p:cNvPr>
          <p:cNvSpPr txBox="1"/>
          <p:nvPr/>
        </p:nvSpPr>
        <p:spPr>
          <a:xfrm>
            <a:off x="264637" y="1497921"/>
            <a:ext cx="2033196" cy="3539430"/>
          </a:xfrm>
          <a:prstGeom prst="rect">
            <a:avLst/>
          </a:prstGeom>
          <a:noFill/>
        </p:spPr>
        <p:txBody>
          <a:bodyPr wrap="square" rtlCol="0">
            <a:spAutoFit/>
          </a:bodyPr>
          <a:lstStyle/>
          <a:p>
            <a:r>
              <a:rPr lang="fr-FR" sz="2800" b="1">
                <a:solidFill>
                  <a:srgbClr val="FFFF00"/>
                </a:solidFill>
              </a:rPr>
              <a:t>Le Brooklyn Museum est le deuxième plus grand musée de New York. </a:t>
            </a:r>
            <a:endParaRPr lang="fr-FR" sz="2800" b="1" dirty="0">
              <a:solidFill>
                <a:srgbClr val="FFFF00"/>
              </a:solidFill>
            </a:endParaRPr>
          </a:p>
        </p:txBody>
      </p:sp>
    </p:spTree>
    <p:extLst>
      <p:ext uri="{BB962C8B-B14F-4D97-AF65-F5344CB8AC3E}">
        <p14:creationId xmlns:p14="http://schemas.microsoft.com/office/powerpoint/2010/main" val="312970179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23E42-3EE1-7280-5322-8FED2E19696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4D7C3C1-2F46-64DE-DAD8-7DAC6C97F04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8456" y="279000"/>
            <a:ext cx="10355087"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E0E653-4DA2-191E-A7CF-D545C64DE991}"/>
              </a:ext>
            </a:extLst>
          </p:cNvPr>
          <p:cNvSpPr txBox="1"/>
          <p:nvPr/>
        </p:nvSpPr>
        <p:spPr>
          <a:xfrm>
            <a:off x="3205779" y="6185647"/>
            <a:ext cx="7820809" cy="523220"/>
          </a:xfrm>
          <a:prstGeom prst="rect">
            <a:avLst/>
          </a:prstGeom>
          <a:noFill/>
        </p:spPr>
        <p:txBody>
          <a:bodyPr wrap="square" rtlCol="0">
            <a:spAutoFit/>
          </a:bodyPr>
          <a:lstStyle/>
          <a:p>
            <a:r>
              <a:rPr lang="fr-FR" sz="2800" b="1">
                <a:solidFill>
                  <a:schemeClr val="bg1"/>
                </a:solidFill>
              </a:rPr>
              <a:t>Passez la journée à Prospect Park</a:t>
            </a:r>
            <a:endParaRPr lang="fr-FR" sz="2800" b="1" dirty="0">
              <a:solidFill>
                <a:schemeClr val="bg1"/>
              </a:solidFill>
            </a:endParaRPr>
          </a:p>
        </p:txBody>
      </p:sp>
    </p:spTree>
    <p:extLst>
      <p:ext uri="{BB962C8B-B14F-4D97-AF65-F5344CB8AC3E}">
        <p14:creationId xmlns:p14="http://schemas.microsoft.com/office/powerpoint/2010/main" val="413911560"/>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DF9D0-18AF-A6F4-E2F2-58700C3B6D1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BCC0AA6-415F-D2E0-BC3B-1B45541077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 y="279000"/>
            <a:ext cx="9473109"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5441FA-0338-A33C-2819-4C637779C2EA}"/>
              </a:ext>
            </a:extLst>
          </p:cNvPr>
          <p:cNvSpPr txBox="1"/>
          <p:nvPr/>
        </p:nvSpPr>
        <p:spPr>
          <a:xfrm>
            <a:off x="9975925" y="2603350"/>
            <a:ext cx="2198146" cy="1815882"/>
          </a:xfrm>
          <a:prstGeom prst="rect">
            <a:avLst/>
          </a:prstGeom>
          <a:noFill/>
        </p:spPr>
        <p:txBody>
          <a:bodyPr wrap="square" rtlCol="0">
            <a:spAutoFit/>
          </a:bodyPr>
          <a:lstStyle/>
          <a:p>
            <a:r>
              <a:rPr lang="fr-FR" sz="2800" b="1" dirty="0">
                <a:solidFill>
                  <a:srgbClr val="FFFF00"/>
                </a:solidFill>
              </a:rPr>
              <a:t>Assister à un match au Barclays Center</a:t>
            </a:r>
          </a:p>
        </p:txBody>
      </p:sp>
    </p:spTree>
    <p:extLst>
      <p:ext uri="{BB962C8B-B14F-4D97-AF65-F5344CB8AC3E}">
        <p14:creationId xmlns:p14="http://schemas.microsoft.com/office/powerpoint/2010/main" val="231867797"/>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40297-A0AF-C43F-41E7-05109F35D36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8A985B1-0EFB-B4B1-65C9-8265FBB77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6169" y="297000"/>
            <a:ext cx="9391455" cy="6264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37E0A7-0F00-5ED3-D48D-47A48580DC4C}"/>
              </a:ext>
            </a:extLst>
          </p:cNvPr>
          <p:cNvSpPr txBox="1"/>
          <p:nvPr/>
        </p:nvSpPr>
        <p:spPr>
          <a:xfrm>
            <a:off x="0" y="2205318"/>
            <a:ext cx="2323652" cy="2677656"/>
          </a:xfrm>
          <a:prstGeom prst="rect">
            <a:avLst/>
          </a:prstGeom>
          <a:noFill/>
        </p:spPr>
        <p:txBody>
          <a:bodyPr wrap="square" rtlCol="0">
            <a:spAutoFit/>
          </a:bodyPr>
          <a:lstStyle/>
          <a:p>
            <a:r>
              <a:rPr lang="fr-FR" sz="2800" b="1">
                <a:solidFill>
                  <a:srgbClr val="FFFF00"/>
                </a:solidFill>
              </a:rPr>
              <a:t> Prendre une photo le long de la promenade de Brooklyn Heights</a:t>
            </a:r>
            <a:endParaRPr lang="fr-FR" sz="2800" b="1" dirty="0">
              <a:solidFill>
                <a:srgbClr val="FFFF00"/>
              </a:solidFill>
            </a:endParaRPr>
          </a:p>
        </p:txBody>
      </p:sp>
    </p:spTree>
    <p:extLst>
      <p:ext uri="{BB962C8B-B14F-4D97-AF65-F5344CB8AC3E}">
        <p14:creationId xmlns:p14="http://schemas.microsoft.com/office/powerpoint/2010/main" val="2824902632"/>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776B5-D229-28C3-3BC8-A6F8157E9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EB9FC60-C955-F220-D0F1-8B7DD7B837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250" y="-56478"/>
            <a:ext cx="3714750" cy="4191000"/>
          </a:xfrm>
          <a:prstGeom prst="rect">
            <a:avLst/>
          </a:prstGeom>
        </p:spPr>
      </p:pic>
      <p:pic>
        <p:nvPicPr>
          <p:cNvPr id="5" name="Image 4">
            <a:extLst>
              <a:ext uri="{FF2B5EF4-FFF2-40B4-BE49-F238E27FC236}">
                <a16:creationId xmlns:a16="http://schemas.microsoft.com/office/drawing/2014/main" id="{556FD1F7-8051-3B41-4E6B-5D19012C553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0544" y="-56478"/>
            <a:ext cx="3810000" cy="4000500"/>
          </a:xfrm>
          <a:prstGeom prst="rect">
            <a:avLst/>
          </a:prstGeom>
        </p:spPr>
      </p:pic>
      <p:sp>
        <p:nvSpPr>
          <p:cNvPr id="6" name="ZoneTexte 5">
            <a:extLst>
              <a:ext uri="{FF2B5EF4-FFF2-40B4-BE49-F238E27FC236}">
                <a16:creationId xmlns:a16="http://schemas.microsoft.com/office/drawing/2014/main" id="{EE3A9731-F972-19D0-DAC6-1343A3B17851}"/>
              </a:ext>
            </a:extLst>
          </p:cNvPr>
          <p:cNvSpPr txBox="1"/>
          <p:nvPr/>
        </p:nvSpPr>
        <p:spPr>
          <a:xfrm>
            <a:off x="3714751" y="742277"/>
            <a:ext cx="5080299" cy="830997"/>
          </a:xfrm>
          <a:prstGeom prst="rect">
            <a:avLst/>
          </a:prstGeom>
          <a:noFill/>
        </p:spPr>
        <p:txBody>
          <a:bodyPr wrap="square" rtlCol="0">
            <a:spAutoFit/>
          </a:bodyPr>
          <a:lstStyle/>
          <a:p>
            <a:r>
              <a:rPr lang="fr-FR" sz="2400" b="1" dirty="0">
                <a:solidFill>
                  <a:srgbClr val="FFFF00"/>
                </a:solidFill>
              </a:rPr>
              <a:t>Lorient Vous A Présenté  Le Pont De Brooklyn Bridge Et Ses environs</a:t>
            </a:r>
          </a:p>
        </p:txBody>
      </p:sp>
      <p:sp>
        <p:nvSpPr>
          <p:cNvPr id="7" name="ZoneTexte 6">
            <a:extLst>
              <a:ext uri="{FF2B5EF4-FFF2-40B4-BE49-F238E27FC236}">
                <a16:creationId xmlns:a16="http://schemas.microsoft.com/office/drawing/2014/main" id="{13C8AF71-27EF-B21D-5BCC-7219EA1CAF6C}"/>
              </a:ext>
            </a:extLst>
          </p:cNvPr>
          <p:cNvSpPr txBox="1"/>
          <p:nvPr/>
        </p:nvSpPr>
        <p:spPr>
          <a:xfrm>
            <a:off x="3585659" y="2235428"/>
            <a:ext cx="5773494" cy="523220"/>
          </a:xfrm>
          <a:prstGeom prst="rect">
            <a:avLst/>
          </a:prstGeom>
          <a:noFill/>
        </p:spPr>
        <p:txBody>
          <a:bodyPr wrap="square" rtlCol="0">
            <a:spAutoFit/>
          </a:bodyPr>
          <a:lstStyle/>
          <a:p>
            <a:r>
              <a:rPr lang="fr-FR" sz="2800" b="1" dirty="0">
                <a:solidFill>
                  <a:srgbClr val="FFFF00"/>
                </a:solidFill>
              </a:rPr>
              <a:t>Sur La Suggestion De </a:t>
            </a:r>
            <a:r>
              <a:rPr lang="fr-FR" sz="2800" b="1" dirty="0" err="1">
                <a:solidFill>
                  <a:srgbClr val="FFFF00"/>
                </a:solidFill>
              </a:rPr>
              <a:t>JackDidier</a:t>
            </a:r>
            <a:endParaRPr lang="fr-FR" sz="2800" b="1" dirty="0">
              <a:solidFill>
                <a:srgbClr val="FFFF00"/>
              </a:solidFill>
            </a:endParaRPr>
          </a:p>
        </p:txBody>
      </p:sp>
      <p:sp>
        <p:nvSpPr>
          <p:cNvPr id="8" name="ZoneTexte 7">
            <a:extLst>
              <a:ext uri="{FF2B5EF4-FFF2-40B4-BE49-F238E27FC236}">
                <a16:creationId xmlns:a16="http://schemas.microsoft.com/office/drawing/2014/main" id="{35924362-DA23-EBC7-7F4D-52F1C815E081}"/>
              </a:ext>
            </a:extLst>
          </p:cNvPr>
          <p:cNvSpPr txBox="1"/>
          <p:nvPr/>
        </p:nvSpPr>
        <p:spPr>
          <a:xfrm>
            <a:off x="3940661" y="3865180"/>
            <a:ext cx="552606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4C866E25-44BA-3BE1-B567-D79C7DA9B4F0}"/>
              </a:ext>
            </a:extLst>
          </p:cNvPr>
          <p:cNvSpPr txBox="1"/>
          <p:nvPr/>
        </p:nvSpPr>
        <p:spPr>
          <a:xfrm>
            <a:off x="5629612" y="5241054"/>
            <a:ext cx="4299697"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588085915"/>
      </p:ext>
    </p:extLst>
  </p:cSld>
  <p:clrMapOvr>
    <a:masterClrMapping/>
  </p:clrMapOvr>
  <mc:AlternateContent xmlns:mc="http://schemas.openxmlformats.org/markup-compatibility/2006" xmlns:p14="http://schemas.microsoft.com/office/powerpoint/2010/main">
    <mc:Choice Requires="p14">
      <p:transition spd="slow" p14:dur="5000" advClick="0" advTm="13000">
        <p:pull/>
      </p:transition>
    </mc:Choice>
    <mc:Fallback xmlns="">
      <p:transition spd="slow" advClick="0" advTm="13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374</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cp:revision>
  <dcterms:created xsi:type="dcterms:W3CDTF">2026-04-15T07:27:13Z</dcterms:created>
  <dcterms:modified xsi:type="dcterms:W3CDTF">2026-04-15T09:02:51Z</dcterms:modified>
</cp:coreProperties>
</file>