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6"/>
  </p:notesMasterIdLst>
  <p:sldIdLst>
    <p:sldId id="341" r:id="rId2"/>
    <p:sldId id="258" r:id="rId3"/>
    <p:sldId id="322" r:id="rId4"/>
    <p:sldId id="345" r:id="rId5"/>
    <p:sldId id="356" r:id="rId6"/>
    <p:sldId id="347" r:id="rId7"/>
    <p:sldId id="357" r:id="rId8"/>
    <p:sldId id="361" r:id="rId9"/>
    <p:sldId id="325" r:id="rId10"/>
    <p:sldId id="349" r:id="rId11"/>
    <p:sldId id="348" r:id="rId12"/>
    <p:sldId id="326" r:id="rId13"/>
    <p:sldId id="339" r:id="rId14"/>
    <p:sldId id="350" r:id="rId15"/>
    <p:sldId id="327" r:id="rId16"/>
    <p:sldId id="351" r:id="rId17"/>
    <p:sldId id="352" r:id="rId18"/>
    <p:sldId id="340" r:id="rId19"/>
    <p:sldId id="354" r:id="rId20"/>
    <p:sldId id="328" r:id="rId21"/>
    <p:sldId id="273" r:id="rId22"/>
    <p:sldId id="276" r:id="rId23"/>
    <p:sldId id="274" r:id="rId24"/>
    <p:sldId id="329" r:id="rId25"/>
  </p:sldIdLst>
  <p:sldSz cx="9720263" cy="3600450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Andy" panose="020B0604020202020204" charset="0"/>
      <p:regular r:id="rId28"/>
      <p:bold r:id="rId29"/>
    </p:embeddedFont>
    <p:embeddedFont>
      <p:font typeface="Book Antiqua" panose="02040602050305030304" pitchFamily="18" charset="0"/>
      <p:regular r:id="rId30"/>
      <p:bold r:id="rId31"/>
      <p:italic r:id="rId32"/>
      <p:bold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Harrington" panose="04040505050002020702" pitchFamily="82" charset="0"/>
      <p:regular r:id="rId40"/>
    </p:embeddedFont>
    <p:embeddedFont>
      <p:font typeface="Script MT Bold" panose="03040602040607080904" pitchFamily="66" charset="0"/>
      <p:bold r:id="rId4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WUe5R0CTzF/jGSH397KSg==" hashData="FZhztXSO5SGtRLjvMU2poxYush6BGzoBBC078Btd03sGl9fatXIC7Lo20o5/sbN7iIORI9pyC4ZHCSTykkV+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08" autoAdjust="0"/>
    <p:restoredTop sz="94660"/>
  </p:normalViewPr>
  <p:slideViewPr>
    <p:cSldViewPr snapToGrid="0">
      <p:cViewPr>
        <p:scale>
          <a:sx n="90" d="100"/>
          <a:sy n="90" d="100"/>
        </p:scale>
        <p:origin x="180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1pPr>
    <a:lvl2pPr marL="46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2pPr>
    <a:lvl3pPr marL="936667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3pPr>
    <a:lvl4pPr marL="1405000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4pPr>
    <a:lvl5pPr marL="1873332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5pPr>
    <a:lvl6pPr marL="2341666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6pPr>
    <a:lvl7pPr marL="2809999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7pPr>
    <a:lvl8pPr marL="3278334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8pPr>
    <a:lvl9pPr marL="3746665" algn="l" defTabSz="936667" rtl="0" eaLnBrk="1" latinLnBrk="0" hangingPunct="1">
      <a:defRPr sz="123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38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12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00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0653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20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21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821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83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2191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96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1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0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7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4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04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992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477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30/03/2026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g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" y="0"/>
            <a:ext cx="9719977" cy="359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" y="0"/>
            <a:ext cx="9719977" cy="359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" y="0"/>
            <a:ext cx="9719977" cy="3599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952000"/>
            <a:ext cx="535172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800" b="1" dirty="0">
                <a:solidFill>
                  <a:schemeClr val="bg1"/>
                </a:solidFill>
                <a:latin typeface="Andy" panose="03080602030302030203" pitchFamily="66" charset="0"/>
              </a:rPr>
              <a:t>Trois petits bateaux, musique folklorique de l'île de Man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800" b="1" dirty="0">
                <a:solidFill>
                  <a:schemeClr val="bg1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648000" y="222300"/>
            <a:ext cx="8280000" cy="1440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1800" contourW="12700" prstMaterial="legacyMatte">
              <a:bevelT w="190500" h="190500"/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354" b="1" kern="10" dirty="0">
                <a:ln w="9525">
                  <a:round/>
                  <a:headEnd/>
                  <a:tailEnd/>
                </a:ln>
                <a:latin typeface="Harrington"/>
              </a:rPr>
              <a:t> Quelques   paysages   de   l’île   de   Man </a:t>
            </a: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>
        <p:sndAc>
          <p:stSnd>
            <p:snd r:embed="rId3" name="musique-ile-de-man.wav"/>
          </p:stSnd>
        </p:sndAc>
      </p:transition>
    </mc:Choice>
    <mc:Fallback>
      <p:transition spd="slow" advClick="0" advTm="12000">
        <p:sndAc>
          <p:stSnd>
            <p:snd r:embed="rId3" name="musique-ile-de-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" y="0"/>
            <a:ext cx="9719997" cy="3599998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311999" y="0"/>
            <a:ext cx="386802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fr-FR" sz="1600" b="1" dirty="0">
                <a:latin typeface="Script MT Bold" panose="03040602040607080904" pitchFamily="66" charset="0"/>
              </a:rPr>
              <a:t>Douglas, la ville principale de l’île de Man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/>
          </p:cNvSpPr>
          <p:nvPr/>
        </p:nvSpPr>
        <p:spPr>
          <a:xfrm>
            <a:off x="1980000" y="-1"/>
            <a:ext cx="57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La ville de Ramsey, l’un des ports les plus grands de ile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224" y="0"/>
            <a:ext cx="5457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err="1">
                <a:latin typeface="Script MT Bold" panose="03040602040607080904" pitchFamily="66" charset="0"/>
              </a:rPr>
              <a:t>Castletown</a:t>
            </a:r>
            <a:r>
              <a:rPr lang="fr-FR" sz="1600" b="1" dirty="0">
                <a:latin typeface="Script MT Bold" panose="03040602040607080904" pitchFamily="66" charset="0"/>
              </a:rPr>
              <a:t>, ancienne capitale de l’ile de Man</a:t>
            </a:r>
          </a:p>
        </p:txBody>
      </p:sp>
    </p:spTree>
    <p:extLst>
      <p:ext uri="{BB962C8B-B14F-4D97-AF65-F5344CB8AC3E}">
        <p14:creationId xmlns:p14="http://schemas.microsoft.com/office/powerpoint/2010/main" val="38646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6" name="ZoneTexte 5"/>
          <p:cNvSpPr txBox="1"/>
          <p:nvPr/>
        </p:nvSpPr>
        <p:spPr>
          <a:xfrm>
            <a:off x="2339999" y="0"/>
            <a:ext cx="50852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err="1">
                <a:latin typeface="Script MT Bold" panose="03040602040607080904" pitchFamily="66" charset="0"/>
              </a:rPr>
              <a:t>Laxey</a:t>
            </a:r>
            <a:r>
              <a:rPr lang="fr-FR" sz="1600" b="1" dirty="0">
                <a:latin typeface="Script MT Bold" panose="03040602040607080904" pitchFamily="66" charset="0"/>
              </a:rPr>
              <a:t>, village de la Grande Roue            hydraulique</a:t>
            </a:r>
            <a:endParaRPr lang="nl-NL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2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40000" y="0"/>
            <a:ext cx="504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Grande Roue  hydraulique de </a:t>
            </a:r>
            <a:r>
              <a:rPr lang="fr-FR" sz="1600" b="1" dirty="0" err="1">
                <a:solidFill>
                  <a:schemeClr val="bg1"/>
                </a:solidFill>
                <a:latin typeface="Script MT Bold" panose="03040602040607080904" pitchFamily="66" charset="0"/>
              </a:rPr>
              <a:t>Laxey</a:t>
            </a:r>
            <a:r>
              <a:rPr lang="fr-FR" sz="1600" b="1" dirty="0">
                <a:solidFill>
                  <a:schemeClr val="bg1"/>
                </a:solidFill>
                <a:latin typeface="Script MT Bold" panose="03040602040607080904" pitchFamily="66" charset="0"/>
              </a:rPr>
              <a:t> et le sentier de la mine</a:t>
            </a:r>
          </a:p>
        </p:txBody>
      </p:sp>
    </p:spTree>
    <p:extLst>
      <p:ext uri="{BB962C8B-B14F-4D97-AF65-F5344CB8AC3E}">
        <p14:creationId xmlns:p14="http://schemas.microsoft.com/office/powerpoint/2010/main" val="40272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00000"/>
            <a:ext cx="4859997" cy="17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59997" cy="17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225" y="1800000"/>
            <a:ext cx="486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880225" y="0"/>
            <a:ext cx="3983562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château de Peel</a:t>
            </a:r>
            <a:endParaRPr lang="fr-BE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431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225" y="0"/>
            <a:ext cx="5395980" cy="338554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château de </a:t>
            </a:r>
            <a:r>
              <a:rPr lang="fr-FR" sz="1600" b="1" dirty="0" err="1">
                <a:latin typeface="Script MT Bold" panose="03040602040607080904" pitchFamily="66" charset="0"/>
              </a:rPr>
              <a:t>Rushen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1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56000" cy="359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56000" cy="361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56000" cy="361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56000" cy="361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620000" y="0"/>
            <a:ext cx="648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ferme </a:t>
            </a:r>
            <a:r>
              <a:rPr lang="fr-FR" sz="1600" b="1" dirty="0" err="1">
                <a:latin typeface="Script MT Bold" panose="03040602040607080904" pitchFamily="66" charset="0"/>
              </a:rPr>
              <a:t>Regneash</a:t>
            </a:r>
            <a:r>
              <a:rPr lang="fr-FR" sz="1600" b="1" dirty="0">
                <a:latin typeface="Script MT Bold" panose="03040602040607080904" pitchFamily="66" charset="0"/>
              </a:rPr>
              <a:t> est l’un des derniers bastions des traditions mannoises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20000" y="0"/>
            <a:ext cx="468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L’église St John's où les lois de l'ile sont promulguées</a:t>
            </a:r>
          </a:p>
        </p:txBody>
      </p:sp>
    </p:spTree>
    <p:extLst>
      <p:ext uri="{BB962C8B-B14F-4D97-AF65-F5344CB8AC3E}">
        <p14:creationId xmlns:p14="http://schemas.microsoft.com/office/powerpoint/2010/main" val="215278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80000" y="0"/>
            <a:ext cx="7560000" cy="288000"/>
          </a:xfrm>
          <a:prstGeom prst="rect">
            <a:avLst/>
          </a:prstGeom>
          <a:noFill/>
        </p:spPr>
        <p:txBody>
          <a:bodyPr wrap="square" tIns="0" rtlCol="0">
            <a:spAutoFit/>
          </a:bodyPr>
          <a:lstStyle/>
          <a:p>
            <a:pPr algn="ctr"/>
            <a:r>
              <a:rPr lang="it-IT" sz="1600" b="1" dirty="0">
                <a:latin typeface="Script MT Bold" panose="03040602040607080904" pitchFamily="66" charset="0"/>
              </a:rPr>
              <a:t>Fennella, statue d’un personnage du roman « Peveril of the Peak » de Sir Walter Scott’s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40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270099" y="392600"/>
            <a:ext cx="184731" cy="267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141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55140" cy="35964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2430" y="0"/>
            <a:ext cx="4855140" cy="35964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1044000" y="0"/>
            <a:ext cx="76320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maison de </a:t>
            </a:r>
            <a:r>
              <a:rPr lang="fr-FR" sz="1600" b="1" dirty="0" err="1">
                <a:latin typeface="Script MT Bold" panose="03040602040607080904" pitchFamily="66" charset="0"/>
              </a:rPr>
              <a:t>Manannan</a:t>
            </a:r>
            <a:r>
              <a:rPr lang="fr-FR" sz="1600" b="1" dirty="0">
                <a:latin typeface="Script MT Bold" panose="03040602040607080904" pitchFamily="66" charset="0"/>
              </a:rPr>
              <a:t>, musée qui </a:t>
            </a:r>
            <a:r>
              <a:rPr lang="fr-FR" b="1" dirty="0">
                <a:latin typeface="Script MT Bold" panose="03040602040607080904" pitchFamily="66" charset="0"/>
              </a:rPr>
              <a:t>retrace l'histoire celtique, viking et maritime de l'île</a:t>
            </a:r>
            <a:endParaRPr lang="fr-FR" sz="1600" b="1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1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40000" y="0"/>
            <a:ext cx="5040000" cy="33855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« tombe du roi Orry » (King </a:t>
            </a:r>
            <a:r>
              <a:rPr lang="fr-FR" sz="1600" b="1" dirty="0" err="1">
                <a:latin typeface="Script MT Bold" panose="03040602040607080904" pitchFamily="66" charset="0"/>
              </a:rPr>
              <a:t>Orry's</a:t>
            </a:r>
            <a:r>
              <a:rPr lang="fr-FR" sz="1600" b="1" dirty="0">
                <a:latin typeface="Script MT Bold" panose="03040602040607080904" pitchFamily="66" charset="0"/>
              </a:rPr>
              <a:t> Grave) à </a:t>
            </a:r>
            <a:r>
              <a:rPr lang="fr-FR" sz="1600" b="1" dirty="0" err="1">
                <a:latin typeface="Script MT Bold" panose="03040602040607080904" pitchFamily="66" charset="0"/>
              </a:rPr>
              <a:t>Laxey</a:t>
            </a:r>
            <a:endParaRPr lang="fr-FR" sz="16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160000" y="0"/>
            <a:ext cx="540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La Tour Milner sur la colline de </a:t>
            </a:r>
            <a:r>
              <a:rPr lang="fr-FR" sz="1600" b="1" dirty="0" err="1">
                <a:latin typeface="Script MT Bold" panose="03040602040607080904" pitchFamily="66" charset="0"/>
              </a:rPr>
              <a:t>Bradda</a:t>
            </a:r>
            <a:r>
              <a:rPr lang="fr-FR" sz="1600" b="1" dirty="0">
                <a:latin typeface="Script MT Bold" panose="03040602040607080904" pitchFamily="66" charset="0"/>
              </a:rPr>
              <a:t> près de Port Erin</a:t>
            </a:r>
          </a:p>
        </p:txBody>
      </p:sp>
    </p:spTree>
    <p:extLst>
      <p:ext uri="{BB962C8B-B14F-4D97-AF65-F5344CB8AC3E}">
        <p14:creationId xmlns:p14="http://schemas.microsoft.com/office/powerpoint/2010/main" val="172071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5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20000" y="0"/>
            <a:ext cx="684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Snaefell, point culminant de l'île de Man avec le </a:t>
            </a:r>
            <a:r>
              <a:rPr lang="fr-FR" sz="1600" b="1" dirty="0" err="1">
                <a:latin typeface="Script MT Bold" panose="03040602040607080904" pitchFamily="66" charset="0"/>
              </a:rPr>
              <a:t>Clagh</a:t>
            </a:r>
            <a:r>
              <a:rPr lang="fr-FR" sz="1600" b="1" dirty="0">
                <a:latin typeface="Script MT Bold" panose="03040602040607080904" pitchFamily="66" charset="0"/>
              </a:rPr>
              <a:t> </a:t>
            </a:r>
            <a:r>
              <a:rPr lang="fr-FR" sz="1600" b="1" dirty="0" err="1">
                <a:latin typeface="Script MT Bold" panose="03040602040607080904" pitchFamily="66" charset="0"/>
              </a:rPr>
              <a:t>Ouyr</a:t>
            </a:r>
            <a:r>
              <a:rPr lang="fr-FR" sz="1600" b="1" dirty="0">
                <a:latin typeface="Script MT Bold" panose="03040602040607080904" pitchFamily="66" charset="0"/>
              </a:rPr>
              <a:t>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60000" y="0"/>
            <a:ext cx="54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Mull Hill et son cairn du Néolithique</a:t>
            </a:r>
          </a:p>
        </p:txBody>
      </p:sp>
    </p:spTree>
    <p:extLst>
      <p:ext uri="{BB962C8B-B14F-4D97-AF65-F5344CB8AC3E}">
        <p14:creationId xmlns:p14="http://schemas.microsoft.com/office/powerpoint/2010/main" val="214555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720000" y="-1"/>
            <a:ext cx="8280000" cy="2880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village de </a:t>
            </a:r>
            <a:r>
              <a:rPr lang="fr-FR" sz="1600" b="1" dirty="0" err="1">
                <a:latin typeface="Script MT Bold" panose="03040602040607080904" pitchFamily="66" charset="0"/>
              </a:rPr>
              <a:t>Cregneash</a:t>
            </a:r>
            <a:r>
              <a:rPr lang="fr-FR" sz="1600" b="1" dirty="0">
                <a:latin typeface="Script MT Bold" panose="03040602040607080904" pitchFamily="66" charset="0"/>
              </a:rPr>
              <a:t> conservé tel qu'il était au début de 1900 est un musée à ciel ouvert</a:t>
            </a:r>
          </a:p>
        </p:txBody>
      </p:sp>
    </p:spTree>
    <p:extLst>
      <p:ext uri="{BB962C8B-B14F-4D97-AF65-F5344CB8AC3E}">
        <p14:creationId xmlns:p14="http://schemas.microsoft.com/office/powerpoint/2010/main" val="236289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8479" cy="359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800000" y="0"/>
            <a:ext cx="6120000" cy="3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Manx Museum, situé à Douglas, abrite des trésors vikings et celtes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416169" y="31804"/>
            <a:ext cx="36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Neige sur le sommet du Snaefell</a:t>
            </a:r>
          </a:p>
        </p:txBody>
      </p:sp>
    </p:spTree>
    <p:extLst>
      <p:ext uri="{BB962C8B-B14F-4D97-AF65-F5344CB8AC3E}">
        <p14:creationId xmlns:p14="http://schemas.microsoft.com/office/powerpoint/2010/main" val="17967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2034451" y="239078"/>
            <a:ext cx="3249223" cy="443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283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4530023" y="2980323"/>
            <a:ext cx="3108043" cy="3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775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1653870" y="0"/>
            <a:ext cx="54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Ruines de la cathédrale </a:t>
            </a:r>
            <a:r>
              <a:rPr lang="fr-FR" sz="1600" dirty="0" err="1">
                <a:latin typeface="Script MT Bold" panose="03040602040607080904" pitchFamily="66" charset="0"/>
              </a:rPr>
              <a:t>Saint-German</a:t>
            </a:r>
            <a:r>
              <a:rPr lang="fr-FR" sz="1600" dirty="0">
                <a:latin typeface="Script MT Bold" panose="03040602040607080904" pitchFamily="66" charset="0"/>
              </a:rPr>
              <a:t> sur l'île de Saint-Patrick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8"/>
          </a:xfrm>
          <a:prstGeom prst="rect">
            <a:avLst/>
          </a:prstGeom>
          <a:noFill/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DE1483-B857-4C5E-A875-93E2DF70F196}"/>
              </a:ext>
            </a:extLst>
          </p:cNvPr>
          <p:cNvSpPr txBox="1"/>
          <p:nvPr/>
        </p:nvSpPr>
        <p:spPr>
          <a:xfrm>
            <a:off x="3060000" y="0"/>
            <a:ext cx="360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b="1" dirty="0">
                <a:latin typeface="Script MT Bold" panose="03040602040607080904" pitchFamily="66" charset="0"/>
              </a:rPr>
              <a:t>Le port Erin et sa plage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060225" y="0"/>
            <a:ext cx="358158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port St Mary</a:t>
            </a: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980000" y="0"/>
            <a:ext cx="5760000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600" dirty="0">
                <a:latin typeface="Script MT Bold" panose="03040602040607080904" pitchFamily="66" charset="0"/>
              </a:rPr>
              <a:t>Le phare de </a:t>
            </a:r>
            <a:r>
              <a:rPr lang="fr-FR" sz="1600" dirty="0" err="1">
                <a:latin typeface="Script MT Bold" panose="03040602040607080904" pitchFamily="66" charset="0"/>
              </a:rPr>
              <a:t>Maughold</a:t>
            </a:r>
            <a:r>
              <a:rPr lang="fr-FR" sz="1600" dirty="0">
                <a:latin typeface="Script MT Bold" panose="03040602040607080904" pitchFamily="66" charset="0"/>
              </a:rPr>
              <a:t> Head érigé en 1914 à l'extrémité est de l'île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24000"/>
            <a:ext cx="3240000" cy="291600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35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20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2000" b="1" dirty="0" err="1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2000" b="1" dirty="0">
                <a:ln w="12700">
                  <a:solidFill>
                    <a:schemeClr val="tx1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50000" y="936000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240000" y="-394206"/>
            <a:ext cx="3240000" cy="189488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3933</TotalTime>
  <Words>268</Words>
  <Application>Microsoft Office PowerPoint</Application>
  <PresentationFormat>Personnalisé</PresentationFormat>
  <Paragraphs>36</Paragraphs>
  <Slides>24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3" baseType="lpstr">
      <vt:lpstr>Arial</vt:lpstr>
      <vt:lpstr>Script MT Bold</vt:lpstr>
      <vt:lpstr>Harrington</vt:lpstr>
      <vt:lpstr>Calibri Light</vt:lpstr>
      <vt:lpstr>Andy</vt:lpstr>
      <vt:lpstr>Algerian</vt:lpstr>
      <vt:lpstr>Calibri</vt:lpstr>
      <vt:lpstr>Book Antiqua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450</cp:revision>
  <dcterms:created xsi:type="dcterms:W3CDTF">2015-11-19T08:12:04Z</dcterms:created>
  <dcterms:modified xsi:type="dcterms:W3CDTF">2026-03-30T08:39:30Z</dcterms:modified>
</cp:coreProperties>
</file>