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7" r:id="rId2"/>
    <p:sldId id="256" r:id="rId3"/>
    <p:sldId id="258" r:id="rId4"/>
    <p:sldId id="259" r:id="rId5"/>
    <p:sldId id="260" r:id="rId6"/>
    <p:sldId id="262" r:id="rId7"/>
    <p:sldId id="263" r:id="rId8"/>
    <p:sldId id="261" r:id="rId9"/>
    <p:sldId id="264" r:id="rId10"/>
    <p:sldId id="267" r:id="rId11"/>
    <p:sldId id="268" r:id="rId12"/>
    <p:sldId id="266" r:id="rId13"/>
    <p:sldId id="265" r:id="rId14"/>
    <p:sldId id="269" r:id="rId15"/>
    <p:sldId id="271" r:id="rId16"/>
    <p:sldId id="272" r:id="rId17"/>
    <p:sldId id="273" r:id="rId18"/>
    <p:sldId id="274" r:id="rId19"/>
    <p:sldId id="270" r:id="rId20"/>
    <p:sldId id="276" r:id="rId21"/>
    <p:sldId id="277" r:id="rId22"/>
    <p:sldId id="275" r:id="rId23"/>
    <p:sldId id="287" r:id="rId24"/>
    <p:sldId id="278" r:id="rId25"/>
    <p:sldId id="279" r:id="rId26"/>
    <p:sldId id="281" r:id="rId27"/>
    <p:sldId id="282" r:id="rId28"/>
    <p:sldId id="280" r:id="rId29"/>
    <p:sldId id="283" r:id="rId30"/>
    <p:sldId id="284" r:id="rId31"/>
    <p:sldId id="285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CA9E673-5DF0-4C10-AF53-0E24A1325FC7}" v="42" dt="2026-04-13T03:09:35.0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1" autoAdjust="0"/>
    <p:restoredTop sz="94660"/>
  </p:normalViewPr>
  <p:slideViewPr>
    <p:cSldViewPr snapToGrid="0">
      <p:cViewPr varScale="1">
        <p:scale>
          <a:sx n="71" d="100"/>
          <a:sy n="71" d="100"/>
        </p:scale>
        <p:origin x="38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6B1665-7D15-4175-95B4-0AC13727A156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0CE7E6-E621-4E72-98D9-E94B176D80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10312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0CE7E6-E621-4E72-98D9-E94B176D807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8372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3A3546-7A72-4751-8C8E-A0BFFF4E2B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E54F4C5-80A6-A226-386D-11A0534B59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6241BB2-2573-41DF-A457-D54A5171B0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54DD8-74B3-48FC-8E6A-14725065F3ED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7626F4-006A-A6F5-6178-B736D9194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8F3660-F216-8FBE-178B-9ABFCEEE7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26C9-7031-4BF2-8C21-4B1466D871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0325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F0B36A-E200-B200-69EB-DABC66AF7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02FB77B-5FD8-9932-CF9E-9A0FCF87EE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69C164-1992-F9CB-1FFC-BA7B70C5D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54DD8-74B3-48FC-8E6A-14725065F3ED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766455-E427-1C3F-630A-8C724AF37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E3C0A0-C09D-B13D-E107-41A47AC1E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26C9-7031-4BF2-8C21-4B1466D871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4273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97684A-5D0A-DC73-34F0-9DEF85A4E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83A84CD-B96E-3B5A-8526-52E27FEDAE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D9978C4-EE75-CBBD-BF36-5FC611FF2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54DD8-74B3-48FC-8E6A-14725065F3ED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BE167E-1923-9482-872C-38DFEA61B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6015A71-4877-5665-B793-973233B12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26C9-7031-4BF2-8C21-4B1466D871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743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D8CCBA-DFEE-D225-4C34-B642A2421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2409820-2A40-6E33-B8A0-C85A43AAEA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1BCE1E3-2502-B2C2-1AB3-E1568DAF57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3EDF637-0C5C-F606-41F3-C481401E6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54DD8-74B3-48FC-8E6A-14725065F3ED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19CFA31-83B0-9D6C-8B1F-C54A8A997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8AA2167-C2FD-9B69-D734-59C1F1DA4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26C9-7031-4BF2-8C21-4B1466D871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62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C44170-0332-1825-E569-050F5544E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41FF734-75A5-C34E-0258-7E29497D06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C9ED2D9-8420-7443-412D-CFEBFCB47A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B08E332-7B9A-315D-1252-1F2E7E090E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316316D-1B13-0652-9518-2677B98B52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C907664-5C25-DA75-06EA-9022A798A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54DD8-74B3-48FC-8E6A-14725065F3ED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8C08BF8-823C-5796-103F-895739435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1C02F66-ED2D-E996-DC37-4A75A6E9C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26C9-7031-4BF2-8C21-4B1466D871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0605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34457A-0977-5A83-ECF6-958D0DF13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9209689-8F9C-D560-1B7C-3E6CD88A2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54DD8-74B3-48FC-8E6A-14725065F3ED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417F9FB-9B62-6C44-EF50-91BB6F6FD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B859968-110B-AA9D-3AA2-A9A54199E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26C9-7031-4BF2-8C21-4B1466D871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383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ED8D565-2BA6-0CE2-3824-4F5A94196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54DD8-74B3-48FC-8E6A-14725065F3ED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6D705BD-51C6-263C-B431-F28FDFB21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775CCEE-12B9-DF98-9E7B-1C4F4F920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26C9-7031-4BF2-8C21-4B1466D871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897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F6F648-76C5-33CD-E17E-588C41B5B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172B23-217B-7354-2F37-6B5843076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DD3F615-5FCF-F945-92AA-8B8948CC6C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3A4454B-DFF3-EB4D-9341-1A061D992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54DD8-74B3-48FC-8E6A-14725065F3ED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94F9F28-09BC-7739-8120-755DA9184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D5A3C28-7C2D-7342-3CA9-5831AABD6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26C9-7031-4BF2-8C21-4B1466D871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603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C07B15-286F-FDC1-A4BD-31F492545E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1003BF3-5A6B-664D-EDA1-E85CA9495A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F9BC3E3-A321-7F97-EDA1-7B2BC192F6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EE3E42-EAAE-8B59-2ABD-07119C9E8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54DD8-74B3-48FC-8E6A-14725065F3ED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FC99C5-DD39-217F-24B7-842AA6FA5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E61A58A-0B7C-11C1-B0B8-7DA44E468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26C9-7031-4BF2-8C21-4B1466D871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1287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E1F201-9688-FE3C-ECB5-BAD931FBA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02132AC-17D3-065A-EA84-DF63CE3DFB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7C5092-0975-15E2-DE56-BEE95ADAB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54DD8-74B3-48FC-8E6A-14725065F3ED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A3882E-1543-C1D6-28BD-7198108ED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2B341B-888D-987D-E08A-6FA207069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26C9-7031-4BF2-8C21-4B1466D871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851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A3F9996-2E65-383B-E9AD-9B896458F6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9D732BA-DE1A-A663-395A-5BDA6ACF4E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1E1456-E84A-5D90-08B2-03CC07C45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54DD8-74B3-48FC-8E6A-14725065F3ED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953489B-CDBD-7451-EEC5-B59090F71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2193F2-4DD9-7943-6221-F2E6BB7A5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26C9-7031-4BF2-8C21-4B1466D871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1002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4D773C5-414D-DD56-769F-422A70AC4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2268002-4757-7E96-E713-21C5B47852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7603C0-AE02-793C-55A0-1F15A7928B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054DD8-74B3-48FC-8E6A-14725065F3ED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E7FCEC4-D6C4-CF6B-C2BE-94250601DB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E8FBFDF-1BD8-26EB-EDA6-717019CF08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8A26C9-7031-4BF2-8C21-4B1466D871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1793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489A47-8953-9A8D-A985-509F1FFDA0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4BEBDFF-7BBF-E6C3-D40D-BACAF05FE1E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659" y="279000"/>
            <a:ext cx="11196682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4DBACD-F42A-522A-C4C6-852A7D398B1C}"/>
              </a:ext>
            </a:extLst>
          </p:cNvPr>
          <p:cNvSpPr txBox="1"/>
          <p:nvPr/>
        </p:nvSpPr>
        <p:spPr>
          <a:xfrm>
            <a:off x="4066390" y="451821"/>
            <a:ext cx="3636085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fr-FR" sz="3200" b="1" dirty="0"/>
              <a:t>Les Hautes - Alpes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EF13001-939A-66A7-27EE-A4F3C538EE1A}"/>
              </a:ext>
            </a:extLst>
          </p:cNvPr>
          <p:cNvSpPr txBox="1"/>
          <p:nvPr/>
        </p:nvSpPr>
        <p:spPr>
          <a:xfrm>
            <a:off x="3345628" y="6144569"/>
            <a:ext cx="7293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Gap, préfecture des Hautes-Alpes.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777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  <p:sndAc>
          <p:stSnd loop="1">
            <p:snd r:embed="rId2" name="Georges Hamel - Au sommet des montagnes.wav"/>
          </p:stSnd>
        </p:sndAc>
      </p:transition>
    </mc:Choice>
    <mc:Fallback>
      <p:transition spd="slow" advClick="0" advTm="12000">
        <p:fade/>
        <p:sndAc>
          <p:stSnd loop="1">
            <p:snd r:embed="rId2" name="Georges Hamel - Au sommet des montagn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A36D958D-B0B5-8CE1-C616-38C0DFAD1CBE}"/>
              </a:ext>
            </a:extLst>
          </p:cNvPr>
          <p:cNvSpPr txBox="1"/>
          <p:nvPr/>
        </p:nvSpPr>
        <p:spPr>
          <a:xfrm>
            <a:off x="193637" y="582067"/>
            <a:ext cx="118047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Hautes-Alpes sont un département français de la région Provence-Alpes-Côte d'Azur. L'Insee et La Poste lui attribuent le code 05. Son chef-lieu est Gap.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Les habitantes et habitants des Hautes-Alpes sont les Haut-Alpines / Haut-Alpins (ou Hautes-Alpines / Hauts-Alpins). Le département a été établi par le décret de l'Assemblée nationale du 15 janvier 1790. Les Hautes-Alpes sont un département dont le territoire est entièrement situé en zone de montagne, comprenant notamment la plus haute préfecture de France (Gap), la plus haute sous-préfecture de France (Briançon), et la plus haute commune de France (et l'une des communes les plus élevées d'Europe, Saint-Véran). Il est frontalier avec l'Italie (région du Piémont).</a:t>
            </a:r>
          </a:p>
        </p:txBody>
      </p:sp>
    </p:spTree>
    <p:extLst>
      <p:ext uri="{BB962C8B-B14F-4D97-AF65-F5344CB8AC3E}">
        <p14:creationId xmlns:p14="http://schemas.microsoft.com/office/powerpoint/2010/main" val="86408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AD9E6B-4F1E-1C43-80D9-DFE59DB59A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C74244C-8A3A-86AE-0D0C-167D120C59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655" y="279000"/>
            <a:ext cx="887219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ADB19C-DA37-47FE-F927-2ED8307A2D52}"/>
              </a:ext>
            </a:extLst>
          </p:cNvPr>
          <p:cNvSpPr txBox="1"/>
          <p:nvPr/>
        </p:nvSpPr>
        <p:spPr>
          <a:xfrm>
            <a:off x="9692640" y="2396901"/>
            <a:ext cx="231289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Pelleautier et le pic de Bure (2 709 m) dans le sud-ouest.</a:t>
            </a:r>
          </a:p>
        </p:txBody>
      </p:sp>
    </p:spTree>
    <p:extLst>
      <p:ext uri="{BB962C8B-B14F-4D97-AF65-F5344CB8AC3E}">
        <p14:creationId xmlns:p14="http://schemas.microsoft.com/office/powerpoint/2010/main" val="1659670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589CA2-2CE0-3FDA-6E6F-B08FF3F1F1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A4E710-BCAE-D7DB-9A71-5BF7DCC7F9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2043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4B3083-DD34-897A-E7D5-FE2EBB4E29D0}"/>
              </a:ext>
            </a:extLst>
          </p:cNvPr>
          <p:cNvSpPr txBox="1"/>
          <p:nvPr/>
        </p:nvSpPr>
        <p:spPr>
          <a:xfrm>
            <a:off x="449957" y="2581834"/>
            <a:ext cx="296911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Bocage de Saint-Bonnet-en-Champsaur, dans le nord-ouest.</a:t>
            </a:r>
          </a:p>
        </p:txBody>
      </p:sp>
    </p:spTree>
    <p:extLst>
      <p:ext uri="{BB962C8B-B14F-4D97-AF65-F5344CB8AC3E}">
        <p14:creationId xmlns:p14="http://schemas.microsoft.com/office/powerpoint/2010/main" val="2441452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A613F3-671C-9AC6-F682-A32C3DE953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0A848B-AFF5-EB96-59A8-69406A933A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993" y="297000"/>
            <a:ext cx="8352000" cy="626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1646C7-BA68-0BEE-91DB-1DC16C6F4B79}"/>
              </a:ext>
            </a:extLst>
          </p:cNvPr>
          <p:cNvSpPr txBox="1"/>
          <p:nvPr/>
        </p:nvSpPr>
        <p:spPr>
          <a:xfrm>
            <a:off x="8939604" y="2305615"/>
            <a:ext cx="296911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Paysage montagnard depuis Les Orres, dans le sud-est.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034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B4AB14-36A5-4820-D1C8-6491F309B9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8C6A16C-B739-61F4-7B73-38410A64D2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4732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098E16-EB7F-6BD6-976F-8E64A7701D5D}"/>
              </a:ext>
            </a:extLst>
          </p:cNvPr>
          <p:cNvSpPr txBox="1"/>
          <p:nvPr/>
        </p:nvSpPr>
        <p:spPr>
          <a:xfrm>
            <a:off x="447268" y="2614108"/>
            <a:ext cx="29798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col Agnel (2 744 m), dans l'est.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300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758F33-5A68-CE8E-7316-1104381861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6AC7C5-0949-CDC8-50E9-AC83A5AE8C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00" y="1181809"/>
            <a:ext cx="11268000" cy="4113988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111EC2-5D01-C058-025D-6614DD5FCDD3}"/>
              </a:ext>
            </a:extLst>
          </p:cNvPr>
          <p:cNvSpPr txBox="1"/>
          <p:nvPr/>
        </p:nvSpPr>
        <p:spPr>
          <a:xfrm>
            <a:off x="2872292" y="5295797"/>
            <a:ext cx="8681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lac de Serre-Ponçon, dans le sud.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209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535E50-C1C8-D09D-57DF-FA0570B4DD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0C92D9-DF6D-0632-A81B-47B313D76B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4098" y="330099"/>
            <a:ext cx="9344152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3BEAAE-0ED6-44CD-2B00-53F80839E192}"/>
              </a:ext>
            </a:extLst>
          </p:cNvPr>
          <p:cNvSpPr txBox="1"/>
          <p:nvPr/>
        </p:nvSpPr>
        <p:spPr>
          <a:xfrm>
            <a:off x="2497566" y="330099"/>
            <a:ext cx="7196867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2800" b="1" dirty="0"/>
              <a:t>Paysage d'hiver entre Embrun et Les </a:t>
            </a:r>
            <a:r>
              <a:rPr lang="fr-FR" sz="2800" b="1" dirty="0" err="1"/>
              <a:t>Orres</a:t>
            </a:r>
            <a:r>
              <a:rPr lang="fr-FR" sz="28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60812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081F4F-49F7-570A-B693-FACF7735A9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39C6C91-48AA-69F0-851D-386FA3282A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720" y="398033"/>
            <a:ext cx="8621426" cy="626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FFD2FF6-B054-3FD2-0A67-97DAB5702CF3}"/>
              </a:ext>
            </a:extLst>
          </p:cNvPr>
          <p:cNvSpPr txBox="1"/>
          <p:nvPr/>
        </p:nvSpPr>
        <p:spPr>
          <a:xfrm>
            <a:off x="9066076" y="2837535"/>
            <a:ext cx="255623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Station de sports d'hiver de Risoul.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181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1680B7-7EAF-CA06-1D7D-B1990211F3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3DEADC-0F99-18E8-D99E-C735E22991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3567" y="297000"/>
            <a:ext cx="8395732" cy="626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CC389A2-355F-3711-F3D4-6C8075F9E3D9}"/>
              </a:ext>
            </a:extLst>
          </p:cNvPr>
          <p:cNvSpPr txBox="1"/>
          <p:nvPr/>
        </p:nvSpPr>
        <p:spPr>
          <a:xfrm>
            <a:off x="198395" y="2951946"/>
            <a:ext cx="30551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Barrage du lac de Serre-Ponçon.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062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B23732-0FDE-3832-3E21-D5348E048E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A27484-51BE-6450-11DB-E4DEE13BAE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977" y="279000"/>
            <a:ext cx="9588581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B1C732-C926-E952-A329-021F55D4CBF0}"/>
              </a:ext>
            </a:extLst>
          </p:cNvPr>
          <p:cNvSpPr txBox="1"/>
          <p:nvPr/>
        </p:nvSpPr>
        <p:spPr>
          <a:xfrm>
            <a:off x="10090673" y="2191871"/>
            <a:ext cx="19507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Marché provençal de Laragne-Montéglin.</a:t>
            </a:r>
          </a:p>
          <a:p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460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D855D8-8A90-3BB9-F789-6E5BFCDDE5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F4FCBA-391B-CFFC-DFBB-8DE7B3C22F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6524" y="279000"/>
            <a:ext cx="4725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964214-6F39-2F49-B6B1-998BB909D23F}"/>
              </a:ext>
            </a:extLst>
          </p:cNvPr>
          <p:cNvSpPr txBox="1"/>
          <p:nvPr/>
        </p:nvSpPr>
        <p:spPr>
          <a:xfrm>
            <a:off x="677732" y="2119256"/>
            <a:ext cx="314123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Une marmotte dans le parc national des Écrins, à proximité des sources de la Romanche.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847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4923F-2952-20BA-6596-7F2157F73C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1F2E8D-914D-085C-8D79-D4D0CA168A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6321" y="279000"/>
            <a:ext cx="4713952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05746D-8C5D-AD84-C4B7-94C602C32ACF}"/>
              </a:ext>
            </a:extLst>
          </p:cNvPr>
          <p:cNvSpPr txBox="1"/>
          <p:nvPr/>
        </p:nvSpPr>
        <p:spPr>
          <a:xfrm>
            <a:off x="8502126" y="2510302"/>
            <a:ext cx="36898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Collégiale_Notre</a:t>
            </a:r>
            <a:r>
              <a:rPr lang="fr-FR" sz="2800" b="1" dirty="0">
                <a:solidFill>
                  <a:schemeClr val="bg1"/>
                </a:solidFill>
              </a:rPr>
              <a:t>-Dame-et-Saint-</a:t>
            </a:r>
            <a:r>
              <a:rPr lang="fr-FR" sz="2800" b="1" dirty="0" err="1">
                <a:solidFill>
                  <a:schemeClr val="bg1"/>
                </a:solidFill>
              </a:rPr>
              <a:t>Nicolas_de_Briançon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313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C70BA3-BFAE-538D-84CF-456BDFCD0C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DA28E22-8070-8BF6-B388-D9A4FDA06E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239625"/>
            <a:ext cx="11340000" cy="637875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462BE8-696B-B838-7D12-9556231BDC2E}"/>
              </a:ext>
            </a:extLst>
          </p:cNvPr>
          <p:cNvSpPr txBox="1"/>
          <p:nvPr/>
        </p:nvSpPr>
        <p:spPr>
          <a:xfrm>
            <a:off x="1861072" y="6174889"/>
            <a:ext cx="9481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Lac du plateau d'Emparis (parc national des Ecrins).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242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03F133-7025-01EE-8DB1-90CD64A120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88CB64-E7A9-C3F6-36D8-740DF2FEB8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1285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89274F-30C7-94CD-475C-DF758B8CF965}"/>
              </a:ext>
            </a:extLst>
          </p:cNvPr>
          <p:cNvSpPr txBox="1"/>
          <p:nvPr/>
        </p:nvSpPr>
        <p:spPr>
          <a:xfrm>
            <a:off x="405205" y="2951946"/>
            <a:ext cx="29260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Saint-Véran-en-Queyras.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341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7FA422-25C5-FA96-017A-9DF232C7C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266A8B-B95F-E6CA-9DD3-F7D9138889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434" y="279000"/>
            <a:ext cx="944141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1DFEFB-D2A5-A16E-59DD-DF403BB02261}"/>
              </a:ext>
            </a:extLst>
          </p:cNvPr>
          <p:cNvSpPr txBox="1"/>
          <p:nvPr/>
        </p:nvSpPr>
        <p:spPr>
          <a:xfrm>
            <a:off x="10079915" y="2305615"/>
            <a:ext cx="18503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Station de sports d'hiver de Serre-Chevalier.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745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A0604B-E364-DCAF-DA43-95CFF29311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4A78DF5-A2F8-20EF-BDEB-E4294B218F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6739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1B7D6A-AF02-0495-7F89-01376C4C9D7D}"/>
              </a:ext>
            </a:extLst>
          </p:cNvPr>
          <p:cNvSpPr txBox="1"/>
          <p:nvPr/>
        </p:nvSpPr>
        <p:spPr>
          <a:xfrm>
            <a:off x="774551" y="3198167"/>
            <a:ext cx="2786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Col d'Izoard.</a:t>
            </a:r>
          </a:p>
        </p:txBody>
      </p:sp>
    </p:spTree>
    <p:extLst>
      <p:ext uri="{BB962C8B-B14F-4D97-AF65-F5344CB8AC3E}">
        <p14:creationId xmlns:p14="http://schemas.microsoft.com/office/powerpoint/2010/main" val="3684493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B29E63-9DD1-8FC8-0EDD-86E4763EC8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461270B-2FBB-972A-9C93-FFB42ABA10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024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038F8A-0803-49E4-A8B0-05C0D1A23127}"/>
              </a:ext>
            </a:extLst>
          </p:cNvPr>
          <p:cNvSpPr txBox="1"/>
          <p:nvPr/>
        </p:nvSpPr>
        <p:spPr>
          <a:xfrm>
            <a:off x="9111727" y="2951946"/>
            <a:ext cx="29906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Citadelle Vauban de Briançon.</a:t>
            </a:r>
          </a:p>
        </p:txBody>
      </p:sp>
    </p:spTree>
    <p:extLst>
      <p:ext uri="{BB962C8B-B14F-4D97-AF65-F5344CB8AC3E}">
        <p14:creationId xmlns:p14="http://schemas.microsoft.com/office/powerpoint/2010/main" val="3762682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2F8751-A840-A646-8E39-3E1E697095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C59B4A-A874-9AE7-5D75-ED1D13CDF0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8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F72CC6-C230-21F0-28C0-219240B447D1}"/>
              </a:ext>
            </a:extLst>
          </p:cNvPr>
          <p:cNvSpPr txBox="1"/>
          <p:nvPr/>
        </p:nvSpPr>
        <p:spPr>
          <a:xfrm>
            <a:off x="934052" y="3153206"/>
            <a:ext cx="271092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Embrun, Les Cordeliers.</a:t>
            </a:r>
          </a:p>
          <a:p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4173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E46D9B-1641-F08F-1459-6383EB654E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5C9AD91-3402-B5C8-5617-CAD09F1928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172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50F650-E873-0EFA-5345-AF849BA0FC46}"/>
              </a:ext>
            </a:extLst>
          </p:cNvPr>
          <p:cNvSpPr txBox="1"/>
          <p:nvPr/>
        </p:nvSpPr>
        <p:spPr>
          <a:xfrm>
            <a:off x="9047181" y="2743200"/>
            <a:ext cx="27862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Château-Queyras 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754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9D152A-F6D8-96CC-1918-DC6B6981CA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61BF4F-E2E7-EE99-2DCD-1AB1C822F2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061" y="477000"/>
            <a:ext cx="9193589" cy="590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D9D667-1C0D-1706-CE4B-B5FDF495DA8D}"/>
              </a:ext>
            </a:extLst>
          </p:cNvPr>
          <p:cNvSpPr txBox="1"/>
          <p:nvPr/>
        </p:nvSpPr>
        <p:spPr>
          <a:xfrm>
            <a:off x="0" y="2840019"/>
            <a:ext cx="256806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Remparts de Mont-Dauphin dominant les vallées de la Durance et du Guil.</a:t>
            </a:r>
          </a:p>
        </p:txBody>
      </p:sp>
    </p:spTree>
    <p:extLst>
      <p:ext uri="{BB962C8B-B14F-4D97-AF65-F5344CB8AC3E}">
        <p14:creationId xmlns:p14="http://schemas.microsoft.com/office/powerpoint/2010/main" val="2403857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23794C-CF5D-24A0-7A6F-E45C450CD2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A7D2F3-C948-AA6E-755F-BC177A5321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508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EAB416-36D3-CF7A-FE14-21B132DE2825}"/>
              </a:ext>
            </a:extLst>
          </p:cNvPr>
          <p:cNvSpPr txBox="1"/>
          <p:nvPr/>
        </p:nvSpPr>
        <p:spPr>
          <a:xfrm>
            <a:off x="9057938" y="3013501"/>
            <a:ext cx="31340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ville fortifiée de Briançon.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844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78871D1-F6AA-793F-AF48-EF5137A05B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9085" y="369000"/>
            <a:ext cx="9171664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A6C2E65-699A-DD33-3BA4-E744DCE64B99}"/>
              </a:ext>
            </a:extLst>
          </p:cNvPr>
          <p:cNvSpPr txBox="1"/>
          <p:nvPr/>
        </p:nvSpPr>
        <p:spPr>
          <a:xfrm>
            <a:off x="118206" y="2785510"/>
            <a:ext cx="220544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fort du </a:t>
            </a:r>
            <a:r>
              <a:rPr lang="fr-FR" sz="2800" b="1" dirty="0" err="1">
                <a:solidFill>
                  <a:schemeClr val="bg1"/>
                </a:solidFill>
              </a:rPr>
              <a:t>Randouillet</a:t>
            </a:r>
            <a:r>
              <a:rPr lang="fr-FR" sz="2800" b="1" dirty="0">
                <a:solidFill>
                  <a:schemeClr val="bg1"/>
                </a:solidFill>
              </a:rPr>
              <a:t> près de Briançon.</a:t>
            </a:r>
          </a:p>
        </p:txBody>
      </p:sp>
    </p:spTree>
    <p:extLst>
      <p:ext uri="{BB962C8B-B14F-4D97-AF65-F5344CB8AC3E}">
        <p14:creationId xmlns:p14="http://schemas.microsoft.com/office/powerpoint/2010/main" val="1836827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3779EA-9D69-19B0-01C5-B4126D4065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9466CF-AF93-E9E0-9793-F7B50E30C0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390" y="279000"/>
            <a:ext cx="834783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32B2D6-97E1-E199-0089-C6D55843EADE}"/>
              </a:ext>
            </a:extLst>
          </p:cNvPr>
          <p:cNvSpPr txBox="1"/>
          <p:nvPr/>
        </p:nvSpPr>
        <p:spPr>
          <a:xfrm>
            <a:off x="9122484" y="2521059"/>
            <a:ext cx="295835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Socles restant de la batterie militaire du Chaberton.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583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0429CA-F398-25A9-C0C0-C928163BCF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7705BDA-6E7A-0413-0675-A9EE36F71B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000" y="297000"/>
            <a:ext cx="11136000" cy="626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1EBDDC-31BA-2596-1F8F-4C2F87FE62EB}"/>
              </a:ext>
            </a:extLst>
          </p:cNvPr>
          <p:cNvSpPr txBox="1"/>
          <p:nvPr/>
        </p:nvSpPr>
        <p:spPr>
          <a:xfrm>
            <a:off x="883920" y="297000"/>
            <a:ext cx="10424160" cy="954107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château de </a:t>
            </a:r>
            <a:r>
              <a:rPr lang="fr-FR" sz="2800" b="1" dirty="0" err="1">
                <a:solidFill>
                  <a:schemeClr val="bg1"/>
                </a:solidFill>
              </a:rPr>
              <a:t>Montmaur</a:t>
            </a:r>
            <a:r>
              <a:rPr lang="fr-FR" sz="2800" b="1" dirty="0">
                <a:solidFill>
                  <a:schemeClr val="bg1"/>
                </a:solidFill>
              </a:rPr>
              <a:t>, Domaine départemental des Hautes-Alpes, classé Monument Historique.</a:t>
            </a:r>
          </a:p>
        </p:txBody>
      </p:sp>
    </p:spTree>
    <p:extLst>
      <p:ext uri="{BB962C8B-B14F-4D97-AF65-F5344CB8AC3E}">
        <p14:creationId xmlns:p14="http://schemas.microsoft.com/office/powerpoint/2010/main" val="1385490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2BA950-8F60-2FD6-83DD-DD7E388DD0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17C6A5-FE53-1776-2CE2-E4F9899BEB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7329" y="279000"/>
            <a:ext cx="885600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4E03DF-694F-4EC0-8FD3-713A597D318C}"/>
              </a:ext>
            </a:extLst>
          </p:cNvPr>
          <p:cNvSpPr txBox="1"/>
          <p:nvPr/>
        </p:nvSpPr>
        <p:spPr>
          <a:xfrm>
            <a:off x="204395" y="2506532"/>
            <a:ext cx="260975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château de Picomtal, classé Monument Historique, à Crots.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506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69513F-FEFF-3AF3-AB95-641A06712C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CD2DDEB-1ECB-A5DF-8D75-EA86174621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9953" y="279000"/>
            <a:ext cx="10432093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CB2296-0689-7893-A263-348421717B70}"/>
              </a:ext>
            </a:extLst>
          </p:cNvPr>
          <p:cNvSpPr txBox="1"/>
          <p:nvPr/>
        </p:nvSpPr>
        <p:spPr>
          <a:xfrm>
            <a:off x="1882588" y="279000"/>
            <a:ext cx="8638391" cy="52322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château de Tallard, classé Monument Historique.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0805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C337DF-0D68-CB70-19FB-01647986C2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BE74C17-E54D-800C-BF61-78148ADA3C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429" y="279000"/>
            <a:ext cx="9453703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29A78F-F212-E133-603E-0CE58B47D1B7}"/>
              </a:ext>
            </a:extLst>
          </p:cNvPr>
          <p:cNvSpPr txBox="1"/>
          <p:nvPr/>
        </p:nvSpPr>
        <p:spPr>
          <a:xfrm>
            <a:off x="9984648" y="2216075"/>
            <a:ext cx="192561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Abbaye de Boscodon, côté nord de l'église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900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7A1205-9CF5-85EF-D61F-696147EFB2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7F3748-5D4F-60A4-B43E-42FDF25B8C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3708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0180A0-A169-7A81-B518-A8C041DAC083}"/>
              </a:ext>
            </a:extLst>
          </p:cNvPr>
          <p:cNvSpPr txBox="1"/>
          <p:nvPr/>
        </p:nvSpPr>
        <p:spPr>
          <a:xfrm>
            <a:off x="419548" y="2883049"/>
            <a:ext cx="312688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Ensemble religieux de La Grave.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189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6BF608-BC51-7D77-1B53-A256842EFB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D117C83-7EC1-6150-DF6A-4EE07AE54B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296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98F318-CE3D-69A6-969E-6F73A1230166}"/>
              </a:ext>
            </a:extLst>
          </p:cNvPr>
          <p:cNvSpPr txBox="1"/>
          <p:nvPr/>
        </p:nvSpPr>
        <p:spPr>
          <a:xfrm>
            <a:off x="9100970" y="2550934"/>
            <a:ext cx="25818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Collégiale Notre-Dame à Briançon.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23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CD6E04-3B15-D761-ECAC-64F8595F0F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109D77-7D16-F0DE-EE87-8596128D9F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0577" y="-118334"/>
            <a:ext cx="3714750" cy="4191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13CBDB9-3976-7E5A-07EB-F29EF0EC87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5249" y="-118334"/>
            <a:ext cx="3810000" cy="40005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9D704FB-46F8-86FC-AB03-A60DB41AF365}"/>
              </a:ext>
            </a:extLst>
          </p:cNvPr>
          <p:cNvSpPr txBox="1"/>
          <p:nvPr/>
        </p:nvSpPr>
        <p:spPr>
          <a:xfrm>
            <a:off x="3781424" y="1237129"/>
            <a:ext cx="48947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Les Hautes – Alpes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0A01779-4BC1-713C-1958-947CB765FC5D}"/>
              </a:ext>
            </a:extLst>
          </p:cNvPr>
          <p:cNvSpPr txBox="1"/>
          <p:nvPr/>
        </p:nvSpPr>
        <p:spPr>
          <a:xfrm>
            <a:off x="3714751" y="3882166"/>
            <a:ext cx="48947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C126A3A-A7FC-B5D2-841B-47F9D1C894FC}"/>
              </a:ext>
            </a:extLst>
          </p:cNvPr>
          <p:cNvSpPr txBox="1"/>
          <p:nvPr/>
        </p:nvSpPr>
        <p:spPr>
          <a:xfrm>
            <a:off x="5416587" y="5633581"/>
            <a:ext cx="35552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427452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2000">
        <p15:prstTrans prst="wind"/>
      </p:transition>
    </mc:Choice>
    <mc:Fallback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379</Words>
  <Application>Microsoft Office PowerPoint</Application>
  <PresentationFormat>Grand écran</PresentationFormat>
  <Paragraphs>37</Paragraphs>
  <Slides>31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2026-04-13T01:57:18Z</dcterms:created>
  <dcterms:modified xsi:type="dcterms:W3CDTF">2026-04-13T03:10:31Z</dcterms:modified>
</cp:coreProperties>
</file>