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0" r:id="rId4"/>
    <p:sldId id="279" r:id="rId5"/>
    <p:sldId id="259" r:id="rId6"/>
    <p:sldId id="261" r:id="rId7"/>
    <p:sldId id="262" r:id="rId8"/>
    <p:sldId id="263" r:id="rId9"/>
    <p:sldId id="264" r:id="rId10"/>
    <p:sldId id="265" r:id="rId11"/>
    <p:sldId id="271" r:id="rId12"/>
    <p:sldId id="266" r:id="rId13"/>
    <p:sldId id="268" r:id="rId14"/>
    <p:sldId id="267" r:id="rId15"/>
    <p:sldId id="269" r:id="rId16"/>
    <p:sldId id="270" r:id="rId17"/>
    <p:sldId id="273" r:id="rId18"/>
    <p:sldId id="275" r:id="rId19"/>
    <p:sldId id="276" r:id="rId20"/>
    <p:sldId id="277" r:id="rId21"/>
    <p:sldId id="272" r:id="rId22"/>
    <p:sldId id="274" r:id="rId23"/>
    <p:sldId id="278"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OHzzkTZLCN2kgnKomBuLQ==" hashData="F3LWSINH04Pz3ZwDGDuLowhiEidzu8z3MziFtJgIjR5t0XOseivtA0CuXERNaQ2Ol+8ZncqtE8UR1hVUKh6/V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FB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76" d="100"/>
          <a:sy n="76" d="100"/>
        </p:scale>
        <p:origin x="1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5FEEC8E8-ECC1-4E5A-AB7B-FE5D5C520EFB}" type="datetimeFigureOut">
              <a:rPr lang="fr-FR" smtClean="0"/>
              <a:t>12/04/2026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AED1393-FBCD-4229-B8FE-490CC32A353B}" type="slidenum">
              <a:rPr lang="fr-FR" smtClean="0"/>
              <a:t>‹N°›</a:t>
            </a:fld>
            <a:endParaRPr lang="fr-FR"/>
          </a:p>
        </p:txBody>
      </p:sp>
    </p:spTree>
    <p:extLst>
      <p:ext uri="{BB962C8B-B14F-4D97-AF65-F5344CB8AC3E}">
        <p14:creationId xmlns:p14="http://schemas.microsoft.com/office/powerpoint/2010/main" val="25005347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FEEC8E8-ECC1-4E5A-AB7B-FE5D5C520EFB}" type="datetimeFigureOut">
              <a:rPr lang="fr-FR" smtClean="0"/>
              <a:t>12/04/2026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AED1393-FBCD-4229-B8FE-490CC32A353B}" type="slidenum">
              <a:rPr lang="fr-FR" smtClean="0"/>
              <a:t>‹N°›</a:t>
            </a:fld>
            <a:endParaRPr lang="fr-FR"/>
          </a:p>
        </p:txBody>
      </p:sp>
    </p:spTree>
    <p:extLst>
      <p:ext uri="{BB962C8B-B14F-4D97-AF65-F5344CB8AC3E}">
        <p14:creationId xmlns:p14="http://schemas.microsoft.com/office/powerpoint/2010/main" val="28846231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5FEEC8E8-ECC1-4E5A-AB7B-FE5D5C520EFB}" type="datetimeFigureOut">
              <a:rPr lang="fr-FR" smtClean="0"/>
              <a:t>12/04/2026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AED1393-FBCD-4229-B8FE-490CC32A353B}" type="slidenum">
              <a:rPr lang="fr-FR" smtClean="0"/>
              <a:t>‹N°›</a:t>
            </a:fld>
            <a:endParaRPr lang="fr-FR"/>
          </a:p>
        </p:txBody>
      </p:sp>
    </p:spTree>
    <p:extLst>
      <p:ext uri="{BB962C8B-B14F-4D97-AF65-F5344CB8AC3E}">
        <p14:creationId xmlns:p14="http://schemas.microsoft.com/office/powerpoint/2010/main" val="38997989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5FEEC8E8-ECC1-4E5A-AB7B-FE5D5C520EFB}" type="datetimeFigureOut">
              <a:rPr lang="fr-FR" smtClean="0"/>
              <a:t>12/04/2026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AED1393-FBCD-4229-B8FE-490CC32A353B}" type="slidenum">
              <a:rPr lang="fr-FR" smtClean="0"/>
              <a:t>‹N°›</a:t>
            </a:fld>
            <a:endParaRPr lang="fr-FR"/>
          </a:p>
        </p:txBody>
      </p:sp>
    </p:spTree>
    <p:extLst>
      <p:ext uri="{BB962C8B-B14F-4D97-AF65-F5344CB8AC3E}">
        <p14:creationId xmlns:p14="http://schemas.microsoft.com/office/powerpoint/2010/main" val="39252656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FEEC8E8-ECC1-4E5A-AB7B-FE5D5C520EFB}" type="datetimeFigureOut">
              <a:rPr lang="fr-FR" smtClean="0"/>
              <a:t>12/04/2026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9AED1393-FBCD-4229-B8FE-490CC32A353B}" type="slidenum">
              <a:rPr lang="fr-FR" smtClean="0"/>
              <a:t>‹N°›</a:t>
            </a:fld>
            <a:endParaRPr lang="fr-FR"/>
          </a:p>
        </p:txBody>
      </p:sp>
    </p:spTree>
    <p:extLst>
      <p:ext uri="{BB962C8B-B14F-4D97-AF65-F5344CB8AC3E}">
        <p14:creationId xmlns:p14="http://schemas.microsoft.com/office/powerpoint/2010/main" val="1964284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FEEC8E8-ECC1-4E5A-AB7B-FE5D5C520EFB}" type="datetimeFigureOut">
              <a:rPr lang="fr-FR" smtClean="0"/>
              <a:t>12/04/2026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9AED1393-FBCD-4229-B8FE-490CC32A353B}" type="slidenum">
              <a:rPr lang="fr-FR" smtClean="0"/>
              <a:t>‹N°›</a:t>
            </a:fld>
            <a:endParaRPr lang="fr-FR"/>
          </a:p>
        </p:txBody>
      </p:sp>
    </p:spTree>
    <p:extLst>
      <p:ext uri="{BB962C8B-B14F-4D97-AF65-F5344CB8AC3E}">
        <p14:creationId xmlns:p14="http://schemas.microsoft.com/office/powerpoint/2010/main" val="22177241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FEEC8E8-ECC1-4E5A-AB7B-FE5D5C520EFB}" type="datetimeFigureOut">
              <a:rPr lang="fr-FR" smtClean="0"/>
              <a:t>12/04/2026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9AED1393-FBCD-4229-B8FE-490CC32A353B}" type="slidenum">
              <a:rPr lang="fr-FR" smtClean="0"/>
              <a:t>‹N°›</a:t>
            </a:fld>
            <a:endParaRPr lang="fr-FR"/>
          </a:p>
        </p:txBody>
      </p:sp>
    </p:spTree>
    <p:extLst>
      <p:ext uri="{BB962C8B-B14F-4D97-AF65-F5344CB8AC3E}">
        <p14:creationId xmlns:p14="http://schemas.microsoft.com/office/powerpoint/2010/main" val="21213957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5FEEC8E8-ECC1-4E5A-AB7B-FE5D5C520EFB}" type="datetimeFigureOut">
              <a:rPr lang="fr-FR" smtClean="0"/>
              <a:t>12/04/2026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AED1393-FBCD-4229-B8FE-490CC32A353B}" type="slidenum">
              <a:rPr lang="fr-FR" smtClean="0"/>
              <a:t>‹N°›</a:t>
            </a:fld>
            <a:endParaRPr lang="fr-FR"/>
          </a:p>
        </p:txBody>
      </p:sp>
    </p:spTree>
    <p:extLst>
      <p:ext uri="{BB962C8B-B14F-4D97-AF65-F5344CB8AC3E}">
        <p14:creationId xmlns:p14="http://schemas.microsoft.com/office/powerpoint/2010/main" val="4065840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5FEEC8E8-ECC1-4E5A-AB7B-FE5D5C520EFB}" type="datetimeFigureOut">
              <a:rPr lang="fr-FR" smtClean="0"/>
              <a:t>12/04/2026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AED1393-FBCD-4229-B8FE-490CC32A353B}" type="slidenum">
              <a:rPr lang="fr-FR" smtClean="0"/>
              <a:t>‹N°›</a:t>
            </a:fld>
            <a:endParaRPr lang="fr-FR"/>
          </a:p>
        </p:txBody>
      </p:sp>
    </p:spTree>
    <p:extLst>
      <p:ext uri="{BB962C8B-B14F-4D97-AF65-F5344CB8AC3E}">
        <p14:creationId xmlns:p14="http://schemas.microsoft.com/office/powerpoint/2010/main" val="16382179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FEEC8E8-ECC1-4E5A-AB7B-FE5D5C520EFB}" type="datetimeFigureOut">
              <a:rPr lang="fr-FR" smtClean="0"/>
              <a:t>12/04/2026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AED1393-FBCD-4229-B8FE-490CC32A353B}" type="slidenum">
              <a:rPr lang="fr-FR" smtClean="0"/>
              <a:t>‹N°›</a:t>
            </a:fld>
            <a:endParaRPr lang="fr-FR"/>
          </a:p>
        </p:txBody>
      </p:sp>
    </p:spTree>
    <p:extLst>
      <p:ext uri="{BB962C8B-B14F-4D97-AF65-F5344CB8AC3E}">
        <p14:creationId xmlns:p14="http://schemas.microsoft.com/office/powerpoint/2010/main" val="461117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FEEC8E8-ECC1-4E5A-AB7B-FE5D5C520EFB}" type="datetimeFigureOut">
              <a:rPr lang="fr-FR" smtClean="0"/>
              <a:t>12/04/2026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AED1393-FBCD-4229-B8FE-490CC32A353B}" type="slidenum">
              <a:rPr lang="fr-FR" smtClean="0"/>
              <a:t>‹N°›</a:t>
            </a:fld>
            <a:endParaRPr lang="fr-FR"/>
          </a:p>
        </p:txBody>
      </p:sp>
    </p:spTree>
    <p:extLst>
      <p:ext uri="{BB962C8B-B14F-4D97-AF65-F5344CB8AC3E}">
        <p14:creationId xmlns:p14="http://schemas.microsoft.com/office/powerpoint/2010/main" val="176356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EEC8E8-ECC1-4E5A-AB7B-FE5D5C520EFB}" type="datetimeFigureOut">
              <a:rPr lang="fr-FR" smtClean="0"/>
              <a:t>12/04/2026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ED1393-FBCD-4229-B8FE-490CC32A353B}" type="slidenum">
              <a:rPr lang="fr-FR" smtClean="0"/>
              <a:t>‹N°›</a:t>
            </a:fld>
            <a:endParaRPr lang="fr-FR"/>
          </a:p>
        </p:txBody>
      </p:sp>
    </p:spTree>
    <p:extLst>
      <p:ext uri="{BB962C8B-B14F-4D97-AF65-F5344CB8AC3E}">
        <p14:creationId xmlns:p14="http://schemas.microsoft.com/office/powerpoint/2010/main" val="1248292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7.xml"/><Relationship Id="rId7" Type="http://schemas.openxmlformats.org/officeDocument/2006/relationships/image" Target="../media/image4.gif"/><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g"/><Relationship Id="rId5" Type="http://schemas.openxmlformats.org/officeDocument/2006/relationships/image" Target="../media/image2.jpe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7.jp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jp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3.jpg"/><Relationship Id="rId4" Type="http://schemas.openxmlformats.org/officeDocument/2006/relationships/image" Target="../media/image12.jp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jpg"/><Relationship Id="rId5" Type="http://schemas.openxmlformats.org/officeDocument/2006/relationships/image" Target="../media/image15.jpg"/><Relationship Id="rId4" Type="http://schemas.openxmlformats.org/officeDocument/2006/relationships/image" Target="../media/image14.jp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7.jp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jpg"/><Relationship Id="rId5" Type="http://schemas.openxmlformats.org/officeDocument/2006/relationships/image" Target="../media/image19.jpg"/><Relationship Id="rId4" Type="http://schemas.openxmlformats.org/officeDocument/2006/relationships/image" Target="../media/image18.jp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1.jpg"/></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3.jpg"/><Relationship Id="rId4" Type="http://schemas.openxmlformats.org/officeDocument/2006/relationships/image" Target="../media/image22.jp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4.jp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5.jp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6.jpg"/></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jpg"/><Relationship Id="rId5" Type="http://schemas.openxmlformats.org/officeDocument/2006/relationships/image" Target="../media/image28.jpg"/><Relationship Id="rId4" Type="http://schemas.openxmlformats.org/officeDocument/2006/relationships/image" Target="../media/image27.jpg"/></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1.jpg"/><Relationship Id="rId4" Type="http://schemas.openxmlformats.org/officeDocument/2006/relationships/image" Target="../media/image30.jpg"/></Relationships>
</file>

<file path=ppt/slides/_rels/slide21.xml.rels><?xml version="1.0" encoding="UTF-8" standalone="yes"?>
<Relationships xmlns="http://schemas.openxmlformats.org/package/2006/relationships"><Relationship Id="rId8" Type="http://schemas.openxmlformats.org/officeDocument/2006/relationships/image" Target="../media/image36.jpeg"/><Relationship Id="rId3" Type="http://schemas.microsoft.com/office/2007/relationships/hdphoto" Target="../media/hdphoto1.wdp"/><Relationship Id="rId7"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4.jpg"/><Relationship Id="rId5" Type="http://schemas.openxmlformats.org/officeDocument/2006/relationships/image" Target="../media/image33.jpg"/><Relationship Id="rId4" Type="http://schemas.openxmlformats.org/officeDocument/2006/relationships/image" Target="../media/image32.jpg"/></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7.jpg"/></Relationships>
</file>

<file path=ppt/slides/_rels/slide23.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3.jpg"/><Relationship Id="rId2" Type="http://schemas.openxmlformats.org/officeDocument/2006/relationships/image" Target="../media/image38.png"/><Relationship Id="rId1" Type="http://schemas.openxmlformats.org/officeDocument/2006/relationships/slideLayout" Target="../slideLayouts/slideLayout7.xml"/><Relationship Id="rId6" Type="http://schemas.openxmlformats.org/officeDocument/2006/relationships/image" Target="../media/image41.jpg"/><Relationship Id="rId5" Type="http://schemas.openxmlformats.org/officeDocument/2006/relationships/image" Target="../media/image40.gif"/><Relationship Id="rId4" Type="http://schemas.openxmlformats.org/officeDocument/2006/relationships/image" Target="../media/image39.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
        <p:nvSpPr>
          <p:cNvPr id="4" name="ZoneTexte 3"/>
          <p:cNvSpPr txBox="1"/>
          <p:nvPr/>
        </p:nvSpPr>
        <p:spPr>
          <a:xfrm>
            <a:off x="5638800" y="4089400"/>
            <a:ext cx="4826000" cy="830997"/>
          </a:xfrm>
          <a:prstGeom prst="rect">
            <a:avLst/>
          </a:prstGeom>
          <a:noFill/>
        </p:spPr>
        <p:txBody>
          <a:bodyPr wrap="square" rtlCol="0">
            <a:spAutoFit/>
          </a:bodyPr>
          <a:lstStyle/>
          <a:p>
            <a:r>
              <a:rPr lang="fr-FR" dirty="0" smtClean="0"/>
              <a:t>                      </a:t>
            </a:r>
            <a:r>
              <a:rPr lang="fr-FR" sz="4800" b="1" dirty="0" smtClean="0">
                <a:solidFill>
                  <a:srgbClr val="FCFBF9"/>
                </a:solidFill>
              </a:rPr>
              <a:t>1844 - 1879</a:t>
            </a:r>
            <a:endParaRPr lang="fr-FR" sz="4800" b="1" dirty="0">
              <a:solidFill>
                <a:srgbClr val="FCFBF9"/>
              </a:solidFill>
            </a:endParaRPr>
          </a:p>
        </p:txBody>
      </p:sp>
      <p:pic>
        <p:nvPicPr>
          <p:cNvPr id="1026" name="Picture 2" descr="Bernadette de Lourd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81577" y="5392919"/>
            <a:ext cx="2880000" cy="865961"/>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814788" y="5392919"/>
            <a:ext cx="900000" cy="1001412"/>
          </a:xfrm>
          <a:prstGeom prst="rect">
            <a:avLst/>
          </a:prstGeom>
        </p:spPr>
      </p:pic>
      <p:pic>
        <p:nvPicPr>
          <p:cNvPr id="2" name="Imag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91800" y="85899"/>
            <a:ext cx="2520000" cy="1612800"/>
          </a:xfrm>
          <a:prstGeom prst="rect">
            <a:avLst/>
          </a:prstGeom>
          <a:effectLst>
            <a:softEdge rad="317500"/>
          </a:effectLst>
        </p:spPr>
      </p:pic>
      <p:pic>
        <p:nvPicPr>
          <p:cNvPr id="6" name="nickpanekaiassets-ave-maria-41799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242560" y="2891443"/>
            <a:ext cx="609600" cy="609600"/>
          </a:xfrm>
          <a:prstGeom prst="rect">
            <a:avLst/>
          </a:prstGeom>
        </p:spPr>
      </p:pic>
    </p:spTree>
    <p:extLst>
      <p:ext uri="{BB962C8B-B14F-4D97-AF65-F5344CB8AC3E}">
        <p14:creationId xmlns:p14="http://schemas.microsoft.com/office/powerpoint/2010/main" val="20527128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 y="-50"/>
            <a:ext cx="12204000" cy="685805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000" y="2132854"/>
            <a:ext cx="12168000" cy="3201082"/>
          </a:xfrm>
          <a:prstGeom prst="rect">
            <a:avLst/>
          </a:prstGeom>
        </p:spPr>
      </p:pic>
      <p:sp>
        <p:nvSpPr>
          <p:cNvPr id="2" name="Rectangle 1"/>
          <p:cNvSpPr/>
          <p:nvPr/>
        </p:nvSpPr>
        <p:spPr>
          <a:xfrm>
            <a:off x="2053242" y="398840"/>
            <a:ext cx="8121535" cy="1200329"/>
          </a:xfrm>
          <a:prstGeom prst="rect">
            <a:avLst/>
          </a:prstGeom>
        </p:spPr>
        <p:txBody>
          <a:bodyPr wrap="square">
            <a:spAutoFit/>
          </a:bodyPr>
          <a:lstStyle/>
          <a:p>
            <a:r>
              <a:rPr lang="fr-FR" i="1" dirty="0">
                <a:solidFill>
                  <a:srgbClr val="000000"/>
                </a:solidFill>
                <a:latin typeface="madefor-text"/>
              </a:rPr>
              <a:t>Bernadette était finalement l'aînée de neuf enfants : Bernadette, Jean (né et mort en 1845), Toinette (1846–1892), Jean-Marie (1848–1851), Jean-Marie (1851–1919), Justin (1855–1865), Pierre (1859–1931), Jean (né et mort en 1864), et un bébé nommé Louise qui est mort peu après sa naissance (1866).</a:t>
            </a:r>
            <a:endParaRPr lang="fr-FR" dirty="0"/>
          </a:p>
        </p:txBody>
      </p:sp>
    </p:spTree>
    <p:extLst>
      <p:ext uri="{BB962C8B-B14F-4D97-AF65-F5344CB8AC3E}">
        <p14:creationId xmlns:p14="http://schemas.microsoft.com/office/powerpoint/2010/main" val="24018060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 y="-50"/>
            <a:ext cx="12204000" cy="6858050"/>
          </a:xfrm>
          <a:prstGeom prst="rect">
            <a:avLst/>
          </a:prstGeom>
        </p:spPr>
      </p:pic>
      <p:sp>
        <p:nvSpPr>
          <p:cNvPr id="2" name="Rectangle 1"/>
          <p:cNvSpPr/>
          <p:nvPr/>
        </p:nvSpPr>
        <p:spPr>
          <a:xfrm>
            <a:off x="290945" y="1172891"/>
            <a:ext cx="11812386" cy="4801314"/>
          </a:xfrm>
          <a:prstGeom prst="rect">
            <a:avLst/>
          </a:prstGeom>
        </p:spPr>
        <p:txBody>
          <a:bodyPr wrap="square">
            <a:spAutoFit/>
          </a:bodyPr>
          <a:lstStyle/>
          <a:p>
            <a:pPr>
              <a:buFont typeface="Arial" panose="020B0604020202020204" pitchFamily="34" charset="0"/>
              <a:buChar char="•"/>
            </a:pPr>
            <a:r>
              <a:rPr lang="fr-FR" b="1" dirty="0">
                <a:solidFill>
                  <a:srgbClr val="222222"/>
                </a:solidFill>
                <a:latin typeface="Inter" panose="020B0502030000000004" pitchFamily="34" charset="0"/>
              </a:rPr>
              <a:t>Petit biographie :</a:t>
            </a:r>
            <a:endParaRPr lang="fr-FR" dirty="0">
              <a:solidFill>
                <a:srgbClr val="222222"/>
              </a:solidFill>
              <a:latin typeface="Inter" panose="020B0502030000000004" pitchFamily="34" charset="0"/>
            </a:endParaRPr>
          </a:p>
          <a:p>
            <a:pPr marL="742950" lvl="1" indent="-285750">
              <a:buFont typeface="Arial" panose="020B0604020202020204" pitchFamily="34" charset="0"/>
              <a:buChar char="•"/>
            </a:pPr>
            <a:r>
              <a:rPr lang="fr-FR" dirty="0">
                <a:solidFill>
                  <a:srgbClr val="222222"/>
                </a:solidFill>
                <a:latin typeface="inherit"/>
              </a:rPr>
              <a:t>le 7 janvier 1844 : naissance à Lourdes, dans les Hautes-Pyrénées</a:t>
            </a:r>
          </a:p>
          <a:p>
            <a:pPr marL="742950" lvl="1" indent="-285750">
              <a:buFont typeface="Arial" panose="020B0604020202020204" pitchFamily="34" charset="0"/>
              <a:buChar char="•"/>
            </a:pPr>
            <a:r>
              <a:rPr lang="fr-FR" dirty="0">
                <a:solidFill>
                  <a:srgbClr val="222222"/>
                </a:solidFill>
                <a:latin typeface="inherit"/>
              </a:rPr>
              <a:t>De février à juillet 1858 </a:t>
            </a:r>
            <a:r>
              <a:rPr lang="fr-FR" dirty="0" smtClean="0">
                <a:solidFill>
                  <a:srgbClr val="222222"/>
                </a:solidFill>
                <a:latin typeface="inherit"/>
              </a:rPr>
              <a:t>:18 fois </a:t>
            </a:r>
            <a:r>
              <a:rPr lang="fr-FR" dirty="0">
                <a:solidFill>
                  <a:srgbClr val="222222"/>
                </a:solidFill>
                <a:latin typeface="inherit"/>
              </a:rPr>
              <a:t>Apparitions de Marie, la mère du Christ, à la grotte de </a:t>
            </a:r>
            <a:r>
              <a:rPr lang="fr-FR" dirty="0" err="1">
                <a:solidFill>
                  <a:srgbClr val="222222"/>
                </a:solidFill>
                <a:latin typeface="inherit"/>
              </a:rPr>
              <a:t>Massabielle</a:t>
            </a:r>
            <a:endParaRPr lang="fr-FR" dirty="0">
              <a:solidFill>
                <a:srgbClr val="222222"/>
              </a:solidFill>
              <a:latin typeface="inherit"/>
            </a:endParaRPr>
          </a:p>
          <a:p>
            <a:pPr marL="742950" lvl="1" indent="-285750">
              <a:buFont typeface="Arial" panose="020B0604020202020204" pitchFamily="34" charset="0"/>
              <a:buChar char="•"/>
            </a:pPr>
            <a:r>
              <a:rPr lang="fr-FR" dirty="0">
                <a:solidFill>
                  <a:srgbClr val="222222"/>
                </a:solidFill>
                <a:latin typeface="inherit"/>
              </a:rPr>
              <a:t>le 7 juillet 1866 : arrivée de Bernadette au couvent Saint-</a:t>
            </a:r>
            <a:r>
              <a:rPr lang="fr-FR" dirty="0" err="1">
                <a:solidFill>
                  <a:srgbClr val="222222"/>
                </a:solidFill>
                <a:latin typeface="inherit"/>
              </a:rPr>
              <a:t>Gildard</a:t>
            </a:r>
            <a:r>
              <a:rPr lang="fr-FR" dirty="0">
                <a:solidFill>
                  <a:srgbClr val="222222"/>
                </a:solidFill>
                <a:latin typeface="inherit"/>
              </a:rPr>
              <a:t> de Nevers, des </a:t>
            </a:r>
            <a:r>
              <a:rPr lang="fr-FR" dirty="0" smtClean="0">
                <a:solidFill>
                  <a:srgbClr val="222222"/>
                </a:solidFill>
                <a:latin typeface="inherit"/>
              </a:rPr>
              <a:t>Sœurs </a:t>
            </a:r>
            <a:r>
              <a:rPr lang="fr-FR" dirty="0">
                <a:solidFill>
                  <a:srgbClr val="222222"/>
                </a:solidFill>
                <a:latin typeface="inherit"/>
              </a:rPr>
              <a:t>de la Charité et de l'instruction chrétienne</a:t>
            </a:r>
          </a:p>
          <a:p>
            <a:pPr marL="742950" lvl="1" indent="-285750">
              <a:buFont typeface="Arial" panose="020B0604020202020204" pitchFamily="34" charset="0"/>
              <a:buChar char="•"/>
            </a:pPr>
            <a:r>
              <a:rPr lang="fr-FR" dirty="0">
                <a:solidFill>
                  <a:srgbClr val="222222"/>
                </a:solidFill>
                <a:latin typeface="inherit"/>
              </a:rPr>
              <a:t>le 30 octobre 1867 : profession religieuse de Bernadette</a:t>
            </a:r>
          </a:p>
          <a:p>
            <a:pPr marL="742950" lvl="1" indent="-285750">
              <a:buFont typeface="Arial" panose="020B0604020202020204" pitchFamily="34" charset="0"/>
              <a:buChar char="•"/>
            </a:pPr>
            <a:r>
              <a:rPr lang="fr-FR" dirty="0">
                <a:solidFill>
                  <a:srgbClr val="222222"/>
                </a:solidFill>
                <a:latin typeface="inherit"/>
              </a:rPr>
              <a:t>d'octobre 1867 à juin 1873 : aide-infirmière puis responsable de l'infirmerie de son couvent</a:t>
            </a:r>
          </a:p>
          <a:p>
            <a:pPr marL="742950" lvl="1" indent="-285750">
              <a:buFont typeface="Arial" panose="020B0604020202020204" pitchFamily="34" charset="0"/>
              <a:buChar char="•"/>
            </a:pPr>
            <a:r>
              <a:rPr lang="fr-FR" dirty="0">
                <a:solidFill>
                  <a:srgbClr val="222222"/>
                </a:solidFill>
                <a:latin typeface="inherit"/>
              </a:rPr>
              <a:t>à partir de 1872 : aide-sacristine</a:t>
            </a:r>
          </a:p>
          <a:p>
            <a:pPr marL="742950" lvl="1" indent="-285750">
              <a:buFont typeface="Arial" panose="020B0604020202020204" pitchFamily="34" charset="0"/>
              <a:buChar char="•"/>
            </a:pPr>
            <a:r>
              <a:rPr lang="fr-FR" dirty="0">
                <a:solidFill>
                  <a:srgbClr val="222222"/>
                </a:solidFill>
                <a:latin typeface="inherit"/>
              </a:rPr>
              <a:t>à partir de 1875, elle est constamment malade : tuberculose et asthme chronique</a:t>
            </a:r>
          </a:p>
          <a:p>
            <a:pPr marL="742950" lvl="1" indent="-285750">
              <a:buFont typeface="Arial" panose="020B0604020202020204" pitchFamily="34" charset="0"/>
              <a:buChar char="•"/>
            </a:pPr>
            <a:r>
              <a:rPr lang="fr-FR" dirty="0">
                <a:solidFill>
                  <a:srgbClr val="222222"/>
                </a:solidFill>
                <a:latin typeface="inherit"/>
              </a:rPr>
              <a:t>le 22 septembre 1878 : </a:t>
            </a:r>
            <a:r>
              <a:rPr lang="fr-FR" dirty="0" smtClean="0">
                <a:solidFill>
                  <a:srgbClr val="222222"/>
                </a:solidFill>
                <a:latin typeface="inherit"/>
              </a:rPr>
              <a:t>vœux </a:t>
            </a:r>
            <a:r>
              <a:rPr lang="fr-FR" dirty="0">
                <a:solidFill>
                  <a:srgbClr val="222222"/>
                </a:solidFill>
                <a:latin typeface="inherit"/>
              </a:rPr>
              <a:t>perpétuels</a:t>
            </a:r>
          </a:p>
          <a:p>
            <a:pPr marL="742950" lvl="1" indent="-285750">
              <a:buFont typeface="Arial" panose="020B0604020202020204" pitchFamily="34" charset="0"/>
              <a:buChar char="•"/>
            </a:pPr>
            <a:r>
              <a:rPr lang="fr-FR" dirty="0">
                <a:solidFill>
                  <a:srgbClr val="222222"/>
                </a:solidFill>
                <a:latin typeface="inherit"/>
              </a:rPr>
              <a:t>le 16 avril 1879 : décès à Nevers, dans la Nièvre (elle meurt à l'infirmerie Sainte-Croix de son couvent)</a:t>
            </a:r>
          </a:p>
          <a:p>
            <a:pPr marL="742950" lvl="1" indent="-285750">
              <a:buFont typeface="Arial" panose="020B0604020202020204" pitchFamily="34" charset="0"/>
              <a:buChar char="•"/>
            </a:pPr>
            <a:r>
              <a:rPr lang="fr-FR" dirty="0">
                <a:solidFill>
                  <a:srgbClr val="222222"/>
                </a:solidFill>
                <a:latin typeface="inherit"/>
              </a:rPr>
              <a:t>le 14 juin 1925 : elle est béatifiée par le pape Pie XI</a:t>
            </a:r>
          </a:p>
          <a:p>
            <a:pPr marL="742950" lvl="1" indent="-285750">
              <a:buFont typeface="Arial" panose="020B0604020202020204" pitchFamily="34" charset="0"/>
              <a:buChar char="•"/>
            </a:pPr>
            <a:r>
              <a:rPr lang="fr-FR" dirty="0">
                <a:solidFill>
                  <a:srgbClr val="222222"/>
                </a:solidFill>
                <a:latin typeface="inherit"/>
              </a:rPr>
              <a:t>le 8 décembre 1933 : elle est canonisée par Pie </a:t>
            </a:r>
            <a:r>
              <a:rPr lang="fr-FR" dirty="0" smtClean="0">
                <a:solidFill>
                  <a:srgbClr val="222222"/>
                </a:solidFill>
                <a:latin typeface="inherit"/>
              </a:rPr>
              <a:t>XI</a:t>
            </a:r>
          </a:p>
          <a:p>
            <a:pPr marL="742950" lvl="1" indent="-285750">
              <a:buFont typeface="Arial" panose="020B0604020202020204" pitchFamily="34" charset="0"/>
              <a:buChar char="•"/>
            </a:pPr>
            <a:endParaRPr lang="fr-FR" dirty="0">
              <a:solidFill>
                <a:srgbClr val="222222"/>
              </a:solidFill>
              <a:latin typeface="inherit"/>
            </a:endParaRPr>
          </a:p>
          <a:p>
            <a:r>
              <a:rPr lang="fr-FR" dirty="0">
                <a:solidFill>
                  <a:srgbClr val="222222"/>
                </a:solidFill>
                <a:latin typeface="Inter" panose="020B0502030000000004" pitchFamily="34" charset="0"/>
              </a:rPr>
              <a:t>Un </a:t>
            </a:r>
            <a:r>
              <a:rPr lang="fr-FR" dirty="0" smtClean="0">
                <a:solidFill>
                  <a:srgbClr val="222222"/>
                </a:solidFill>
                <a:latin typeface="Inter" panose="020B0502030000000004" pitchFamily="34" charset="0"/>
              </a:rPr>
              <a:t>sanctuaire </a:t>
            </a:r>
            <a:r>
              <a:rPr lang="fr-FR" dirty="0">
                <a:solidFill>
                  <a:srgbClr val="222222"/>
                </a:solidFill>
                <a:latin typeface="Inter" panose="020B0502030000000004" pitchFamily="34" charset="0"/>
              </a:rPr>
              <a:t>à été créé à Lourdes, qui continue à ce jour à être un centre de </a:t>
            </a:r>
            <a:r>
              <a:rPr lang="fr-FR" dirty="0" smtClean="0">
                <a:solidFill>
                  <a:srgbClr val="222222"/>
                </a:solidFill>
                <a:latin typeface="Inter" panose="020B0502030000000004" pitchFamily="34" charset="0"/>
              </a:rPr>
              <a:t>pèlerinages </a:t>
            </a:r>
            <a:r>
              <a:rPr lang="fr-FR" dirty="0">
                <a:solidFill>
                  <a:srgbClr val="222222"/>
                </a:solidFill>
                <a:latin typeface="Inter" panose="020B0502030000000004" pitchFamily="34" charset="0"/>
              </a:rPr>
              <a:t>mondialement connu. La particularité de ce centre de </a:t>
            </a:r>
            <a:r>
              <a:rPr lang="fr-FR" dirty="0" smtClean="0">
                <a:solidFill>
                  <a:srgbClr val="222222"/>
                </a:solidFill>
                <a:latin typeface="Inter" panose="020B0502030000000004" pitchFamily="34" charset="0"/>
              </a:rPr>
              <a:t>pèlerinages </a:t>
            </a:r>
            <a:r>
              <a:rPr lang="fr-FR" dirty="0">
                <a:solidFill>
                  <a:srgbClr val="222222"/>
                </a:solidFill>
                <a:latin typeface="Inter" panose="020B0502030000000004" pitchFamily="34" charset="0"/>
              </a:rPr>
              <a:t>est la place très importante accordée aux personnes malades ou handicapées.</a:t>
            </a:r>
            <a:endParaRPr lang="fr-FR" b="0" i="0" dirty="0">
              <a:solidFill>
                <a:srgbClr val="222222"/>
              </a:solidFill>
              <a:effectLst/>
              <a:latin typeface="Inter" panose="020B0502030000000004" pitchFamily="34" charset="0"/>
            </a:endParaRPr>
          </a:p>
        </p:txBody>
      </p:sp>
    </p:spTree>
    <p:extLst>
      <p:ext uri="{BB962C8B-B14F-4D97-AF65-F5344CB8AC3E}">
        <p14:creationId xmlns:p14="http://schemas.microsoft.com/office/powerpoint/2010/main" val="10480971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1391"/>
          <a:stretch/>
        </p:blipFill>
        <p:spPr>
          <a:xfrm>
            <a:off x="0" y="-9"/>
            <a:ext cx="12192000" cy="6858002"/>
          </a:xfrm>
          <a:prstGeom prst="rect">
            <a:avLst/>
          </a:prstGeom>
        </p:spPr>
      </p:pic>
    </p:spTree>
    <p:extLst>
      <p:ext uri="{BB962C8B-B14F-4D97-AF65-F5344CB8AC3E}">
        <p14:creationId xmlns:p14="http://schemas.microsoft.com/office/powerpoint/2010/main" val="15749210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 y="-50"/>
            <a:ext cx="12204000" cy="6858050"/>
          </a:xfrm>
          <a:prstGeom prst="rect">
            <a:avLst/>
          </a:prstGeom>
        </p:spPr>
      </p:pic>
      <p:sp>
        <p:nvSpPr>
          <p:cNvPr id="5" name="ZoneTexte 4"/>
          <p:cNvSpPr txBox="1"/>
          <p:nvPr/>
        </p:nvSpPr>
        <p:spPr>
          <a:xfrm>
            <a:off x="6450676" y="556953"/>
            <a:ext cx="1895302" cy="1569660"/>
          </a:xfrm>
          <a:prstGeom prst="rect">
            <a:avLst/>
          </a:prstGeom>
          <a:noFill/>
        </p:spPr>
        <p:txBody>
          <a:bodyPr wrap="square" rtlCol="0">
            <a:spAutoFit/>
          </a:bodyPr>
          <a:lstStyle/>
          <a:p>
            <a:r>
              <a:rPr lang="fr-FR" sz="1600" b="1" dirty="0" smtClean="0"/>
              <a:t>Acte de Naissance: </a:t>
            </a:r>
            <a:r>
              <a:rPr lang="fr-FR" sz="1600" dirty="0" smtClean="0"/>
              <a:t>de </a:t>
            </a:r>
            <a:r>
              <a:rPr lang="fr-FR" sz="1600" dirty="0" err="1" smtClean="0"/>
              <a:t>Bernarde</a:t>
            </a:r>
            <a:r>
              <a:rPr lang="fr-FR" sz="1600" dirty="0" smtClean="0"/>
              <a:t> Soubirous dite Bernadette.</a:t>
            </a:r>
          </a:p>
          <a:p>
            <a:r>
              <a:rPr lang="fr-FR" sz="1600" dirty="0" smtClean="0"/>
              <a:t>08 Janvier 1844 à Lourdes</a:t>
            </a:r>
            <a:endParaRPr lang="fr-FR" sz="1600" dirty="0"/>
          </a:p>
        </p:txBody>
      </p:sp>
      <p:sp>
        <p:nvSpPr>
          <p:cNvPr id="6" name="ZoneTexte 5"/>
          <p:cNvSpPr txBox="1"/>
          <p:nvPr/>
        </p:nvSpPr>
        <p:spPr>
          <a:xfrm>
            <a:off x="108065" y="4573468"/>
            <a:ext cx="2025535" cy="2308324"/>
          </a:xfrm>
          <a:prstGeom prst="rect">
            <a:avLst/>
          </a:prstGeom>
          <a:noFill/>
        </p:spPr>
        <p:txBody>
          <a:bodyPr wrap="square" rtlCol="0">
            <a:spAutoFit/>
          </a:bodyPr>
          <a:lstStyle/>
          <a:p>
            <a:r>
              <a:rPr lang="fr-FR" sz="1600" b="1" dirty="0" smtClean="0"/>
              <a:t>Acte de Décès:  </a:t>
            </a:r>
            <a:r>
              <a:rPr lang="fr-FR" sz="1600" dirty="0" smtClean="0"/>
              <a:t>de </a:t>
            </a:r>
            <a:r>
              <a:rPr lang="fr-FR" sz="1600" dirty="0" err="1" smtClean="0"/>
              <a:t>Bernarde</a:t>
            </a:r>
            <a:r>
              <a:rPr lang="fr-FR" sz="1600" dirty="0" smtClean="0"/>
              <a:t> Soubirous  dite Bernadette</a:t>
            </a:r>
          </a:p>
          <a:p>
            <a:r>
              <a:rPr lang="fr-FR" sz="1600" dirty="0" smtClean="0"/>
              <a:t>17 Avril 1879 à Nevers dans la Nièvre.</a:t>
            </a:r>
          </a:p>
          <a:p>
            <a:r>
              <a:rPr lang="fr-FR" sz="1600" dirty="0" smtClean="0"/>
              <a:t>Sœur </a:t>
            </a:r>
            <a:r>
              <a:rPr lang="fr-FR" sz="1600" dirty="0"/>
              <a:t>Marie Bernard : son nom de </a:t>
            </a:r>
            <a:r>
              <a:rPr lang="fr-FR" sz="1600" dirty="0" smtClean="0"/>
              <a:t>religieuse.</a:t>
            </a:r>
            <a:endParaRPr lang="fr-FR" sz="1600" dirty="0"/>
          </a:p>
          <a:p>
            <a:endParaRPr lang="fr-FR" sz="1600" dirty="0"/>
          </a:p>
        </p:txBody>
      </p:sp>
      <p:pic>
        <p:nvPicPr>
          <p:cNvPr id="2" name="Image 1"/>
          <p:cNvPicPr>
            <a:picLocks noChangeAspect="1"/>
          </p:cNvPicPr>
          <p:nvPr/>
        </p:nvPicPr>
        <p:blipFill rotWithShape="1">
          <a:blip r:embed="rId4">
            <a:extLst>
              <a:ext uri="{28A0092B-C50C-407E-A947-70E740481C1C}">
                <a14:useLocalDpi xmlns:a14="http://schemas.microsoft.com/office/drawing/2010/main" val="0"/>
              </a:ext>
            </a:extLst>
          </a:blip>
          <a:srcRect l="13068" t="12450" r="10866" b="12882"/>
          <a:stretch/>
        </p:blipFill>
        <p:spPr>
          <a:xfrm>
            <a:off x="8820654" y="150244"/>
            <a:ext cx="2556000" cy="3708708"/>
          </a:xfrm>
          <a:prstGeom prst="rect">
            <a:avLst/>
          </a:prstGeom>
        </p:spPr>
      </p:pic>
      <p:pic>
        <p:nvPicPr>
          <p:cNvPr id="8" name="Imag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51"/>
            <a:ext cx="6084000" cy="4272652"/>
          </a:xfrm>
          <a:prstGeom prst="rect">
            <a:avLst/>
          </a:prstGeom>
        </p:spPr>
      </p:pic>
      <p:pic>
        <p:nvPicPr>
          <p:cNvPr id="9" name="Image 8"/>
          <p:cNvPicPr>
            <a:picLocks noChangeAspect="1"/>
          </p:cNvPicPr>
          <p:nvPr/>
        </p:nvPicPr>
        <p:blipFill rotWithShape="1">
          <a:blip r:embed="rId6">
            <a:extLst>
              <a:ext uri="{28A0092B-C50C-407E-A947-70E740481C1C}">
                <a14:useLocalDpi xmlns:a14="http://schemas.microsoft.com/office/drawing/2010/main" val="0"/>
              </a:ext>
            </a:extLst>
          </a:blip>
          <a:srcRect t="3247"/>
          <a:stretch/>
        </p:blipFill>
        <p:spPr>
          <a:xfrm>
            <a:off x="2241666" y="4165600"/>
            <a:ext cx="9950334" cy="2657264"/>
          </a:xfrm>
          <a:prstGeom prst="rect">
            <a:avLst/>
          </a:prstGeom>
        </p:spPr>
      </p:pic>
    </p:spTree>
    <p:extLst>
      <p:ext uri="{BB962C8B-B14F-4D97-AF65-F5344CB8AC3E}">
        <p14:creationId xmlns:p14="http://schemas.microsoft.com/office/powerpoint/2010/main" val="6720475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 y="-50"/>
            <a:ext cx="12204000" cy="6858050"/>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8305" y="531842"/>
            <a:ext cx="10058400" cy="5770916"/>
          </a:xfrm>
          <a:prstGeom prst="rect">
            <a:avLst/>
          </a:prstGeom>
        </p:spPr>
      </p:pic>
      <p:sp>
        <p:nvSpPr>
          <p:cNvPr id="3" name="ZoneTexte 2"/>
          <p:cNvSpPr txBox="1"/>
          <p:nvPr/>
        </p:nvSpPr>
        <p:spPr>
          <a:xfrm>
            <a:off x="133002" y="1080654"/>
            <a:ext cx="1895303" cy="1477328"/>
          </a:xfrm>
          <a:prstGeom prst="rect">
            <a:avLst/>
          </a:prstGeom>
          <a:noFill/>
        </p:spPr>
        <p:txBody>
          <a:bodyPr wrap="square" rtlCol="0">
            <a:spAutoFit/>
          </a:bodyPr>
          <a:lstStyle/>
          <a:p>
            <a:r>
              <a:rPr lang="fr-FR" b="1" dirty="0" smtClean="0"/>
              <a:t>Acte de naissance: </a:t>
            </a:r>
            <a:r>
              <a:rPr lang="fr-FR" dirty="0" smtClean="0"/>
              <a:t>François Soubirous père de Bernadette</a:t>
            </a:r>
            <a:endParaRPr lang="fr-FR" dirty="0"/>
          </a:p>
        </p:txBody>
      </p:sp>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3002" y="2758878"/>
            <a:ext cx="1764000" cy="2388628"/>
          </a:xfrm>
          <a:prstGeom prst="rect">
            <a:avLst/>
          </a:prstGeom>
        </p:spPr>
      </p:pic>
    </p:spTree>
    <p:extLst>
      <p:ext uri="{BB962C8B-B14F-4D97-AF65-F5344CB8AC3E}">
        <p14:creationId xmlns:p14="http://schemas.microsoft.com/office/powerpoint/2010/main" val="11617870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 y="-50"/>
            <a:ext cx="12204000" cy="6858050"/>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30413" y="0"/>
            <a:ext cx="9520518" cy="6858000"/>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71481" y="0"/>
            <a:ext cx="4760259" cy="4754880"/>
          </a:xfrm>
          <a:prstGeom prst="rect">
            <a:avLst/>
          </a:prstGeom>
        </p:spPr>
      </p:pic>
      <p:sp>
        <p:nvSpPr>
          <p:cNvPr id="4" name="ZoneTexte 3"/>
          <p:cNvSpPr txBox="1"/>
          <p:nvPr/>
        </p:nvSpPr>
        <p:spPr>
          <a:xfrm>
            <a:off x="3158836" y="4838008"/>
            <a:ext cx="423949" cy="523220"/>
          </a:xfrm>
          <a:prstGeom prst="rect">
            <a:avLst/>
          </a:prstGeom>
          <a:noFill/>
        </p:spPr>
        <p:txBody>
          <a:bodyPr wrap="square" rtlCol="0">
            <a:spAutoFit/>
          </a:bodyPr>
          <a:lstStyle/>
          <a:p>
            <a:r>
              <a:rPr lang="fr-FR" sz="2800" b="1" dirty="0" smtClean="0">
                <a:solidFill>
                  <a:srgbClr val="FF0000"/>
                </a:solidFill>
              </a:rPr>
              <a:t>1</a:t>
            </a:r>
            <a:endParaRPr lang="fr-FR" sz="2800" b="1" dirty="0">
              <a:solidFill>
                <a:srgbClr val="FF0000"/>
              </a:solidFill>
            </a:endParaRPr>
          </a:p>
        </p:txBody>
      </p:sp>
      <p:sp>
        <p:nvSpPr>
          <p:cNvPr id="5" name="ZoneTexte 4"/>
          <p:cNvSpPr txBox="1"/>
          <p:nvPr/>
        </p:nvSpPr>
        <p:spPr>
          <a:xfrm>
            <a:off x="7672808" y="207818"/>
            <a:ext cx="540000" cy="523220"/>
          </a:xfrm>
          <a:prstGeom prst="rect">
            <a:avLst/>
          </a:prstGeom>
          <a:noFill/>
        </p:spPr>
        <p:txBody>
          <a:bodyPr wrap="square" rtlCol="0">
            <a:spAutoFit/>
          </a:bodyPr>
          <a:lstStyle/>
          <a:p>
            <a:r>
              <a:rPr lang="fr-FR" sz="2800" b="1" dirty="0" smtClean="0">
                <a:solidFill>
                  <a:srgbClr val="FF0000"/>
                </a:solidFill>
              </a:rPr>
              <a:t>2</a:t>
            </a:r>
            <a:endParaRPr lang="fr-FR" sz="2800" b="1" dirty="0">
              <a:solidFill>
                <a:srgbClr val="FF0000"/>
              </a:solidFill>
            </a:endParaRPr>
          </a:p>
        </p:txBody>
      </p:sp>
      <p:sp>
        <p:nvSpPr>
          <p:cNvPr id="6" name="ZoneTexte 5"/>
          <p:cNvSpPr txBox="1"/>
          <p:nvPr/>
        </p:nvSpPr>
        <p:spPr>
          <a:xfrm>
            <a:off x="3158836" y="299258"/>
            <a:ext cx="423949" cy="523220"/>
          </a:xfrm>
          <a:prstGeom prst="rect">
            <a:avLst/>
          </a:prstGeom>
          <a:noFill/>
        </p:spPr>
        <p:txBody>
          <a:bodyPr wrap="square" rtlCol="0">
            <a:spAutoFit/>
          </a:bodyPr>
          <a:lstStyle/>
          <a:p>
            <a:r>
              <a:rPr lang="fr-FR" sz="2800" b="1" dirty="0" smtClean="0">
                <a:solidFill>
                  <a:srgbClr val="FF0000"/>
                </a:solidFill>
              </a:rPr>
              <a:t>3</a:t>
            </a:r>
            <a:endParaRPr lang="fr-FR" sz="2800" b="1" dirty="0">
              <a:solidFill>
                <a:srgbClr val="FF0000"/>
              </a:solidFill>
            </a:endParaRPr>
          </a:p>
        </p:txBody>
      </p:sp>
      <p:sp>
        <p:nvSpPr>
          <p:cNvPr id="7" name="ZoneTexte 6"/>
          <p:cNvSpPr txBox="1"/>
          <p:nvPr/>
        </p:nvSpPr>
        <p:spPr>
          <a:xfrm>
            <a:off x="332509" y="1679171"/>
            <a:ext cx="1986742" cy="2308324"/>
          </a:xfrm>
          <a:prstGeom prst="rect">
            <a:avLst/>
          </a:prstGeom>
          <a:noFill/>
        </p:spPr>
        <p:txBody>
          <a:bodyPr wrap="square" rtlCol="0">
            <a:spAutoFit/>
          </a:bodyPr>
          <a:lstStyle/>
          <a:p>
            <a:r>
              <a:rPr lang="fr-FR" dirty="0" smtClean="0"/>
              <a:t>Acte de Mariage de François Soubirous et Louise </a:t>
            </a:r>
            <a:r>
              <a:rPr lang="fr-FR" dirty="0" err="1" smtClean="0"/>
              <a:t>Casterot</a:t>
            </a:r>
            <a:endParaRPr lang="fr-FR" dirty="0" smtClean="0"/>
          </a:p>
          <a:p>
            <a:r>
              <a:rPr lang="fr-FR" dirty="0" smtClean="0"/>
              <a:t>Parent de Bernadette.</a:t>
            </a:r>
          </a:p>
          <a:p>
            <a:r>
              <a:rPr lang="fr-FR" dirty="0" smtClean="0"/>
              <a:t>19 Novembre 1842 à Lourdes</a:t>
            </a:r>
            <a:endParaRPr lang="fr-FR" dirty="0"/>
          </a:p>
        </p:txBody>
      </p:sp>
      <p:pic>
        <p:nvPicPr>
          <p:cNvPr id="8" name="Imag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0832" y="4054574"/>
            <a:ext cx="2124000" cy="1400611"/>
          </a:xfrm>
          <a:prstGeom prst="rect">
            <a:avLst/>
          </a:prstGeom>
        </p:spPr>
      </p:pic>
    </p:spTree>
    <p:extLst>
      <p:ext uri="{BB962C8B-B14F-4D97-AF65-F5344CB8AC3E}">
        <p14:creationId xmlns:p14="http://schemas.microsoft.com/office/powerpoint/2010/main" val="6534087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 y="-50"/>
            <a:ext cx="12204000" cy="685805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42087" y="354590"/>
            <a:ext cx="9201150" cy="6315075"/>
          </a:xfrm>
          <a:prstGeom prst="rect">
            <a:avLst/>
          </a:prstGeom>
        </p:spPr>
      </p:pic>
      <p:sp>
        <p:nvSpPr>
          <p:cNvPr id="4" name="ZoneTexte 3"/>
          <p:cNvSpPr txBox="1"/>
          <p:nvPr/>
        </p:nvSpPr>
        <p:spPr>
          <a:xfrm>
            <a:off x="498764" y="1978429"/>
            <a:ext cx="1870363" cy="1477328"/>
          </a:xfrm>
          <a:prstGeom prst="rect">
            <a:avLst/>
          </a:prstGeom>
          <a:noFill/>
        </p:spPr>
        <p:txBody>
          <a:bodyPr wrap="square" rtlCol="0">
            <a:spAutoFit/>
          </a:bodyPr>
          <a:lstStyle/>
          <a:p>
            <a:r>
              <a:rPr lang="fr-FR" dirty="0" smtClean="0"/>
              <a:t>Acte de Décès:</a:t>
            </a:r>
          </a:p>
          <a:p>
            <a:r>
              <a:rPr lang="fr-FR" dirty="0" smtClean="0"/>
              <a:t>François Soubirous</a:t>
            </a:r>
          </a:p>
          <a:p>
            <a:r>
              <a:rPr lang="fr-FR" dirty="0" smtClean="0"/>
              <a:t>05 Mars 1871 Lourdes</a:t>
            </a:r>
            <a:endParaRPr lang="fr-FR" dirty="0"/>
          </a:p>
        </p:txBody>
      </p:sp>
    </p:spTree>
    <p:extLst>
      <p:ext uri="{BB962C8B-B14F-4D97-AF65-F5344CB8AC3E}">
        <p14:creationId xmlns:p14="http://schemas.microsoft.com/office/powerpoint/2010/main" val="13917415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 y="-50"/>
            <a:ext cx="12204000" cy="6858050"/>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1"/>
            <a:ext cx="5940000" cy="3942078"/>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62400" y="3457944"/>
            <a:ext cx="6228000" cy="3400056"/>
          </a:xfrm>
          <a:prstGeom prst="rect">
            <a:avLst/>
          </a:prstGeom>
        </p:spPr>
      </p:pic>
      <p:sp>
        <p:nvSpPr>
          <p:cNvPr id="4" name="ZoneTexte 3"/>
          <p:cNvSpPr txBox="1"/>
          <p:nvPr/>
        </p:nvSpPr>
        <p:spPr>
          <a:xfrm>
            <a:off x="6957753" y="714895"/>
            <a:ext cx="2793076" cy="1200329"/>
          </a:xfrm>
          <a:prstGeom prst="rect">
            <a:avLst/>
          </a:prstGeom>
          <a:noFill/>
        </p:spPr>
        <p:txBody>
          <a:bodyPr wrap="square" rtlCol="0">
            <a:spAutoFit/>
          </a:bodyPr>
          <a:lstStyle/>
          <a:p>
            <a:r>
              <a:rPr lang="fr-FR" b="1" dirty="0" smtClean="0"/>
              <a:t>Acte de Naissance :</a:t>
            </a:r>
          </a:p>
          <a:p>
            <a:r>
              <a:rPr lang="fr-FR" dirty="0" smtClean="0"/>
              <a:t>Louise </a:t>
            </a:r>
            <a:r>
              <a:rPr lang="fr-FR" dirty="0" err="1" smtClean="0"/>
              <a:t>Casterot</a:t>
            </a:r>
            <a:r>
              <a:rPr lang="fr-FR" dirty="0" smtClean="0"/>
              <a:t> </a:t>
            </a:r>
          </a:p>
          <a:p>
            <a:r>
              <a:rPr lang="fr-FR" dirty="0" smtClean="0"/>
              <a:t> 28 Septembre 1825 Lourdes</a:t>
            </a:r>
            <a:endParaRPr lang="fr-FR" dirty="0"/>
          </a:p>
        </p:txBody>
      </p:sp>
      <p:sp>
        <p:nvSpPr>
          <p:cNvPr id="5" name="ZoneTexte 4"/>
          <p:cNvSpPr txBox="1"/>
          <p:nvPr/>
        </p:nvSpPr>
        <p:spPr>
          <a:xfrm>
            <a:off x="1080655" y="5203767"/>
            <a:ext cx="3898669" cy="923330"/>
          </a:xfrm>
          <a:prstGeom prst="rect">
            <a:avLst/>
          </a:prstGeom>
          <a:noFill/>
        </p:spPr>
        <p:txBody>
          <a:bodyPr wrap="square" rtlCol="0">
            <a:spAutoFit/>
          </a:bodyPr>
          <a:lstStyle/>
          <a:p>
            <a:r>
              <a:rPr lang="fr-FR" b="1" dirty="0" smtClean="0"/>
              <a:t>Acte de Décès :</a:t>
            </a:r>
          </a:p>
          <a:p>
            <a:r>
              <a:rPr lang="fr-FR" dirty="0" smtClean="0"/>
              <a:t>Louise </a:t>
            </a:r>
            <a:r>
              <a:rPr lang="fr-FR" dirty="0" err="1" smtClean="0"/>
              <a:t>Casterot</a:t>
            </a:r>
            <a:endParaRPr lang="fr-FR" dirty="0" smtClean="0"/>
          </a:p>
          <a:p>
            <a:r>
              <a:rPr lang="fr-FR" dirty="0" smtClean="0"/>
              <a:t>09 Décembre 1866 Lourdes</a:t>
            </a:r>
            <a:endParaRPr lang="fr-FR" dirty="0"/>
          </a:p>
        </p:txBody>
      </p:sp>
      <p:pic>
        <p:nvPicPr>
          <p:cNvPr id="7" name="Imag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78582" y="384995"/>
            <a:ext cx="1980000" cy="2714304"/>
          </a:xfrm>
          <a:prstGeom prst="rect">
            <a:avLst/>
          </a:prstGeom>
        </p:spPr>
      </p:pic>
    </p:spTree>
    <p:extLst>
      <p:ext uri="{BB962C8B-B14F-4D97-AF65-F5344CB8AC3E}">
        <p14:creationId xmlns:p14="http://schemas.microsoft.com/office/powerpoint/2010/main" val="40456641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 y="-50"/>
            <a:ext cx="12204000" cy="6858050"/>
          </a:xfrm>
          <a:prstGeom prst="rect">
            <a:avLst/>
          </a:prstGeom>
        </p:spPr>
      </p:pic>
      <p:sp>
        <p:nvSpPr>
          <p:cNvPr id="2" name="Rectangle 1"/>
          <p:cNvSpPr/>
          <p:nvPr/>
        </p:nvSpPr>
        <p:spPr>
          <a:xfrm>
            <a:off x="321425" y="2211015"/>
            <a:ext cx="4059382" cy="3139321"/>
          </a:xfrm>
          <a:prstGeom prst="rect">
            <a:avLst/>
          </a:prstGeom>
        </p:spPr>
        <p:txBody>
          <a:bodyPr wrap="square">
            <a:spAutoFit/>
          </a:bodyPr>
          <a:lstStyle/>
          <a:p>
            <a:r>
              <a:rPr lang="fr-FR" dirty="0" smtClean="0">
                <a:solidFill>
                  <a:srgbClr val="000000"/>
                </a:solidFill>
                <a:latin typeface="madefor-text"/>
              </a:rPr>
              <a:t>Marie-</a:t>
            </a:r>
            <a:r>
              <a:rPr lang="fr-FR" dirty="0" err="1" smtClean="0">
                <a:solidFill>
                  <a:srgbClr val="000000"/>
                </a:solidFill>
                <a:latin typeface="madefor-text"/>
              </a:rPr>
              <a:t>Bernarde</a:t>
            </a:r>
            <a:r>
              <a:rPr lang="fr-FR" dirty="0" smtClean="0">
                <a:solidFill>
                  <a:srgbClr val="000000"/>
                </a:solidFill>
                <a:latin typeface="madefor-text"/>
              </a:rPr>
              <a:t> </a:t>
            </a:r>
            <a:r>
              <a:rPr lang="fr-FR" dirty="0">
                <a:solidFill>
                  <a:srgbClr val="000000"/>
                </a:solidFill>
                <a:latin typeface="madefor-text"/>
              </a:rPr>
              <a:t>Soubirous naquit le dimanche 7 janvier 1844 au moulin de Boly, l'un des nombreux moulins à farine situés le long des affluents du Gave de Pau à Lourdes. Baptisée </a:t>
            </a:r>
            <a:r>
              <a:rPr lang="fr-FR" dirty="0" smtClean="0">
                <a:solidFill>
                  <a:srgbClr val="000000"/>
                </a:solidFill>
                <a:latin typeface="madefor-text"/>
              </a:rPr>
              <a:t>Marie-</a:t>
            </a:r>
            <a:r>
              <a:rPr lang="fr-FR" dirty="0" err="1" smtClean="0">
                <a:solidFill>
                  <a:srgbClr val="000000"/>
                </a:solidFill>
                <a:latin typeface="madefor-text"/>
              </a:rPr>
              <a:t>Bernarde</a:t>
            </a:r>
            <a:r>
              <a:rPr lang="fr-FR" dirty="0" smtClean="0">
                <a:solidFill>
                  <a:srgbClr val="000000"/>
                </a:solidFill>
                <a:latin typeface="madefor-text"/>
              </a:rPr>
              <a:t> </a:t>
            </a:r>
            <a:r>
              <a:rPr lang="fr-FR" dirty="0">
                <a:solidFill>
                  <a:srgbClr val="000000"/>
                </a:solidFill>
                <a:latin typeface="madefor-text"/>
              </a:rPr>
              <a:t>en l'honneur de sa marraine, la nouveau-née était affectueusement surnommée « Bernadette </a:t>
            </a:r>
            <a:r>
              <a:rPr lang="fr-FR" dirty="0" smtClean="0">
                <a:solidFill>
                  <a:srgbClr val="000000"/>
                </a:solidFill>
                <a:latin typeface="madefor-text"/>
              </a:rPr>
              <a:t>».</a:t>
            </a:r>
          </a:p>
          <a:p>
            <a:r>
              <a:rPr lang="fr-FR" dirty="0"/>
              <a:t>La famille fut contrainte de quitter le moulin de Boly en juin 1854.</a:t>
            </a:r>
          </a:p>
        </p:txBody>
      </p:sp>
      <p:pic>
        <p:nvPicPr>
          <p:cNvPr id="3" name="Image 2"/>
          <p:cNvPicPr>
            <a:picLocks noChangeAspect="1"/>
          </p:cNvPicPr>
          <p:nvPr/>
        </p:nvPicPr>
        <p:blipFill rotWithShape="1">
          <a:blip r:embed="rId4">
            <a:extLst>
              <a:ext uri="{28A0092B-C50C-407E-A947-70E740481C1C}">
                <a14:useLocalDpi xmlns:a14="http://schemas.microsoft.com/office/drawing/2010/main" val="0"/>
              </a:ext>
            </a:extLst>
          </a:blip>
          <a:srcRect l="2632" t="2655" r="1252" b="3134"/>
          <a:stretch/>
        </p:blipFill>
        <p:spPr>
          <a:xfrm>
            <a:off x="4522123" y="989246"/>
            <a:ext cx="7488000" cy="4796701"/>
          </a:xfrm>
          <a:prstGeom prst="rect">
            <a:avLst/>
          </a:prstGeom>
        </p:spPr>
      </p:pic>
    </p:spTree>
    <p:extLst>
      <p:ext uri="{BB962C8B-B14F-4D97-AF65-F5344CB8AC3E}">
        <p14:creationId xmlns:p14="http://schemas.microsoft.com/office/powerpoint/2010/main" val="26584592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 y="-50"/>
            <a:ext cx="12204000" cy="6858050"/>
          </a:xfrm>
          <a:prstGeom prst="rect">
            <a:avLst/>
          </a:prstGeom>
        </p:spPr>
      </p:pic>
      <p:sp>
        <p:nvSpPr>
          <p:cNvPr id="2" name="Rectangle 1"/>
          <p:cNvSpPr/>
          <p:nvPr/>
        </p:nvSpPr>
        <p:spPr>
          <a:xfrm>
            <a:off x="387927" y="1928521"/>
            <a:ext cx="4874029" cy="3139321"/>
          </a:xfrm>
          <a:prstGeom prst="rect">
            <a:avLst/>
          </a:prstGeom>
        </p:spPr>
        <p:txBody>
          <a:bodyPr wrap="square">
            <a:spAutoFit/>
          </a:bodyPr>
          <a:lstStyle/>
          <a:p>
            <a:r>
              <a:rPr lang="fr-FR" dirty="0">
                <a:solidFill>
                  <a:srgbClr val="000000"/>
                </a:solidFill>
                <a:latin typeface="madefor-text"/>
              </a:rPr>
              <a:t>En 1856, une famine ravageait la région. Le travail était rare et, à la fin de l'année, les Soubirous étaient démunis et sans abri. François cherchait désespérément un logement pour sa famille alors que l'hiver s'installait. Il finit par accepter la proposition de son cousin de s'installer dans un endroit appelé « </a:t>
            </a:r>
            <a:r>
              <a:rPr lang="fr-FR" b="1" dirty="0">
                <a:solidFill>
                  <a:srgbClr val="000000"/>
                </a:solidFill>
                <a:latin typeface="madefor-text"/>
              </a:rPr>
              <a:t>le Cachot</a:t>
            </a:r>
            <a:r>
              <a:rPr lang="fr-FR" dirty="0">
                <a:solidFill>
                  <a:srgbClr val="000000"/>
                </a:solidFill>
                <a:latin typeface="madefor-text"/>
              </a:rPr>
              <a:t> ». Il s'agissait d'une minuscule pièce unique qui avait autrefois servi de prison, mais que les autorités avaient jugée impropre à la </a:t>
            </a:r>
            <a:r>
              <a:rPr lang="fr-FR" dirty="0" smtClean="0">
                <a:solidFill>
                  <a:srgbClr val="000000"/>
                </a:solidFill>
                <a:latin typeface="madefor-text"/>
              </a:rPr>
              <a:t>détention.</a:t>
            </a:r>
            <a:endParaRPr lang="fr-FR" dirty="0"/>
          </a:p>
        </p:txBody>
      </p:sp>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61956" y="1702390"/>
            <a:ext cx="3492000" cy="4137701"/>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14014" y="1702392"/>
            <a:ext cx="2990850" cy="4095750"/>
          </a:xfrm>
          <a:prstGeom prst="rect">
            <a:avLst/>
          </a:prstGeom>
        </p:spPr>
      </p:pic>
    </p:spTree>
    <p:extLst>
      <p:ext uri="{BB962C8B-B14F-4D97-AF65-F5344CB8AC3E}">
        <p14:creationId xmlns:p14="http://schemas.microsoft.com/office/powerpoint/2010/main" val="25441524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 y="-50"/>
            <a:ext cx="12204000" cy="6858050"/>
          </a:xfrm>
          <a:prstGeom prst="rect">
            <a:avLst/>
          </a:prstGeom>
        </p:spPr>
      </p:pic>
      <p:sp>
        <p:nvSpPr>
          <p:cNvPr id="2" name="Rectangle 1"/>
          <p:cNvSpPr/>
          <p:nvPr/>
        </p:nvSpPr>
        <p:spPr>
          <a:xfrm>
            <a:off x="487679" y="1343675"/>
            <a:ext cx="4890655" cy="2031325"/>
          </a:xfrm>
          <a:prstGeom prst="rect">
            <a:avLst/>
          </a:prstGeom>
        </p:spPr>
        <p:txBody>
          <a:bodyPr wrap="square">
            <a:spAutoFit/>
          </a:bodyPr>
          <a:lstStyle/>
          <a:p>
            <a:r>
              <a:rPr lang="fr-FR" dirty="0">
                <a:solidFill>
                  <a:srgbClr val="000000"/>
                </a:solidFill>
                <a:latin typeface="madefor-text"/>
              </a:rPr>
              <a:t>À l'approche de l'été 1857, Marie (la dame de </a:t>
            </a:r>
            <a:r>
              <a:rPr lang="fr-FR" dirty="0" err="1">
                <a:solidFill>
                  <a:srgbClr val="000000"/>
                </a:solidFill>
                <a:latin typeface="madefor-text"/>
              </a:rPr>
              <a:t>Bartrés</a:t>
            </a:r>
            <a:r>
              <a:rPr lang="fr-FR" dirty="0">
                <a:solidFill>
                  <a:srgbClr val="000000"/>
                </a:solidFill>
                <a:latin typeface="madefor-text"/>
              </a:rPr>
              <a:t> qui avait élevé Bernadette bébé) demanda aux Soubirous si leur fille, alors âgée de 13 ans, accepterait de revenir à sa ferme pour l'été afin de les aider comme bergère et gouvernante. </a:t>
            </a:r>
            <a:endParaRPr lang="fr-FR" dirty="0" smtClean="0">
              <a:solidFill>
                <a:srgbClr val="000000"/>
              </a:solidFill>
              <a:latin typeface="madefor-text"/>
            </a:endParaRPr>
          </a:p>
          <a:p>
            <a:r>
              <a:rPr lang="fr-FR" dirty="0"/>
              <a:t>En janvier 1858, Bernadette </a:t>
            </a:r>
            <a:r>
              <a:rPr lang="fr-FR" dirty="0" smtClean="0"/>
              <a:t>retourna à Lourdes.</a:t>
            </a:r>
            <a:endParaRPr lang="fr-FR" dirty="0"/>
          </a:p>
        </p:txBody>
      </p:sp>
      <p:sp>
        <p:nvSpPr>
          <p:cNvPr id="3" name="Rectangle 2"/>
          <p:cNvSpPr/>
          <p:nvPr/>
        </p:nvSpPr>
        <p:spPr>
          <a:xfrm>
            <a:off x="487680" y="3471870"/>
            <a:ext cx="5123411" cy="2800767"/>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fr-FR" sz="1600" i="1" dirty="0">
                <a:solidFill>
                  <a:srgbClr val="000000"/>
                </a:solidFill>
                <a:latin typeface="Courgette" panose="02000603070400060004" pitchFamily="2" charset="0"/>
              </a:rPr>
              <a:t>À seulement dix mois, la mère de Bernadette fut victime d'un accident. Une bougie allumée lui tomba sur le sein et la brûla si gravement qu'elle ne put plus allaiter la petite Bernadette. Marie </a:t>
            </a:r>
            <a:r>
              <a:rPr lang="fr-FR" sz="1600" i="1" dirty="0" err="1">
                <a:solidFill>
                  <a:srgbClr val="000000"/>
                </a:solidFill>
                <a:latin typeface="Courgette" panose="02000603070400060004" pitchFamily="2" charset="0"/>
              </a:rPr>
              <a:t>Aravant</a:t>
            </a:r>
            <a:r>
              <a:rPr lang="fr-FR" sz="1600" i="1" dirty="0">
                <a:solidFill>
                  <a:srgbClr val="000000"/>
                </a:solidFill>
                <a:latin typeface="Courgette" panose="02000603070400060004" pitchFamily="2" charset="0"/>
              </a:rPr>
              <a:t>, cliente du moulin de Boly et habitante du village voisin de </a:t>
            </a:r>
            <a:r>
              <a:rPr lang="fr-FR" sz="1600" i="1" dirty="0" err="1">
                <a:solidFill>
                  <a:srgbClr val="000000"/>
                </a:solidFill>
                <a:latin typeface="Courgette" panose="02000603070400060004" pitchFamily="2" charset="0"/>
              </a:rPr>
              <a:t>Bartrés</a:t>
            </a:r>
            <a:r>
              <a:rPr lang="fr-FR" sz="1600" i="1" dirty="0">
                <a:solidFill>
                  <a:srgbClr val="000000"/>
                </a:solidFill>
                <a:latin typeface="Courgette" panose="02000603070400060004" pitchFamily="2" charset="0"/>
              </a:rPr>
              <a:t>, avait récemment perdu son bébé peu après sa naissance. Ne pouvant allaiter Bernadette en toute sécurité, Louise confia sa fille à Marie le temps de sa convalescence</a:t>
            </a:r>
            <a:r>
              <a:rPr lang="fr-FR" sz="1600" i="1" dirty="0" smtClean="0">
                <a:solidFill>
                  <a:srgbClr val="000000"/>
                </a:solidFill>
                <a:latin typeface="Courgette" panose="02000603070400060004" pitchFamily="2" charset="0"/>
              </a:rPr>
              <a:t>.</a:t>
            </a:r>
          </a:p>
          <a:p>
            <a:r>
              <a:rPr lang="fr-FR" sz="1600" i="1" dirty="0">
                <a:latin typeface="Courgette" panose="02000603070400060004" pitchFamily="2" charset="0"/>
              </a:rPr>
              <a:t>Quinze mois s'écoulèrent avant que la petite Bernadette puisse retourner vivre au moulin de Boly.</a:t>
            </a:r>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59725" y="106359"/>
            <a:ext cx="4896000" cy="6605692"/>
          </a:xfrm>
          <a:prstGeom prst="rect">
            <a:avLst/>
          </a:prstGeom>
        </p:spPr>
      </p:pic>
    </p:spTree>
    <p:extLst>
      <p:ext uri="{BB962C8B-B14F-4D97-AF65-F5344CB8AC3E}">
        <p14:creationId xmlns:p14="http://schemas.microsoft.com/office/powerpoint/2010/main" val="33858906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 y="-50"/>
            <a:ext cx="12204000" cy="6858050"/>
          </a:xfrm>
          <a:prstGeom prst="rect">
            <a:avLst/>
          </a:prstGeom>
        </p:spPr>
      </p:pic>
      <p:pic>
        <p:nvPicPr>
          <p:cNvPr id="2" name="Image 1"/>
          <p:cNvPicPr>
            <a:picLocks noChangeAspect="1"/>
          </p:cNvPicPr>
          <p:nvPr/>
        </p:nvPicPr>
        <p:blipFill rotWithShape="1">
          <a:blip r:embed="rId4">
            <a:extLst>
              <a:ext uri="{28A0092B-C50C-407E-A947-70E740481C1C}">
                <a14:useLocalDpi xmlns:a14="http://schemas.microsoft.com/office/drawing/2010/main" val="0"/>
              </a:ext>
            </a:extLst>
          </a:blip>
          <a:srcRect b="1807"/>
          <a:stretch/>
        </p:blipFill>
        <p:spPr>
          <a:xfrm>
            <a:off x="1151158" y="241069"/>
            <a:ext cx="10058400" cy="6533804"/>
          </a:xfrm>
          <a:prstGeom prst="rect">
            <a:avLst/>
          </a:prstGeom>
        </p:spPr>
      </p:pic>
    </p:spTree>
    <p:extLst>
      <p:ext uri="{BB962C8B-B14F-4D97-AF65-F5344CB8AC3E}">
        <p14:creationId xmlns:p14="http://schemas.microsoft.com/office/powerpoint/2010/main" val="1494151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 y="-50"/>
            <a:ext cx="12204000" cy="6858050"/>
          </a:xfrm>
          <a:prstGeom prst="rect">
            <a:avLst/>
          </a:prstGeom>
        </p:spPr>
      </p:pic>
      <p:sp>
        <p:nvSpPr>
          <p:cNvPr id="4" name="Rectangle 3"/>
          <p:cNvSpPr/>
          <p:nvPr/>
        </p:nvSpPr>
        <p:spPr>
          <a:xfrm>
            <a:off x="146859" y="225758"/>
            <a:ext cx="3909141" cy="6463308"/>
          </a:xfrm>
          <a:prstGeom prst="rect">
            <a:avLst/>
          </a:prstGeom>
        </p:spPr>
        <p:txBody>
          <a:bodyPr wrap="square">
            <a:spAutoFit/>
          </a:bodyPr>
          <a:lstStyle/>
          <a:p>
            <a:r>
              <a:rPr lang="fr-FR" dirty="0">
                <a:solidFill>
                  <a:srgbClr val="000000"/>
                </a:solidFill>
                <a:latin typeface="Leckerli One" panose="02000503000000020003" pitchFamily="2" charset="0"/>
              </a:rPr>
              <a:t>En 1858, Lourdes était un petit village, bien différent d'aujourd'hui. Son paysage était dominé par la forteresse perchée sur son rocher, et le centre-ville, typiquement français, s'organisait autour de la place, du café et de la fontaine. À l'extérieur du village, le long du canal de </a:t>
            </a:r>
            <a:r>
              <a:rPr lang="fr-FR" dirty="0" err="1">
                <a:solidFill>
                  <a:srgbClr val="000000"/>
                </a:solidFill>
                <a:latin typeface="Leckerli One" panose="02000503000000020003" pitchFamily="2" charset="0"/>
              </a:rPr>
              <a:t>Savy</a:t>
            </a:r>
            <a:r>
              <a:rPr lang="fr-FR" dirty="0">
                <a:solidFill>
                  <a:srgbClr val="000000"/>
                </a:solidFill>
                <a:latin typeface="Leckerli One" panose="02000503000000020003" pitchFamily="2" charset="0"/>
              </a:rPr>
              <a:t> (affluent du Gave de Pau), s'étendait la prairie de </a:t>
            </a:r>
            <a:r>
              <a:rPr lang="fr-FR" dirty="0" err="1">
                <a:solidFill>
                  <a:srgbClr val="000000"/>
                </a:solidFill>
                <a:latin typeface="Leckerli One" panose="02000503000000020003" pitchFamily="2" charset="0"/>
              </a:rPr>
              <a:t>Savy</a:t>
            </a:r>
            <a:r>
              <a:rPr lang="fr-FR" dirty="0">
                <a:solidFill>
                  <a:srgbClr val="000000"/>
                </a:solidFill>
                <a:latin typeface="Leckerli One" panose="02000503000000020003" pitchFamily="2" charset="0"/>
              </a:rPr>
              <a:t>, propriété d'un autre meunier du village. Il s'agissait d'une plaine alluviale rectangulaire bordée d'un côté par la prairie de </a:t>
            </a:r>
            <a:r>
              <a:rPr lang="fr-FR" dirty="0" err="1">
                <a:solidFill>
                  <a:srgbClr val="000000"/>
                </a:solidFill>
                <a:latin typeface="Leckerli One" panose="02000503000000020003" pitchFamily="2" charset="0"/>
              </a:rPr>
              <a:t>Savy</a:t>
            </a:r>
            <a:r>
              <a:rPr lang="fr-FR" dirty="0">
                <a:solidFill>
                  <a:srgbClr val="000000"/>
                </a:solidFill>
                <a:latin typeface="Leckerli One" panose="02000503000000020003" pitchFamily="2" charset="0"/>
              </a:rPr>
              <a:t> et de deux autres par le Gave de Pau. Face à la prairie se dressaient un gros rocher et une grotte, connus localement sous le nom de </a:t>
            </a:r>
            <a:r>
              <a:rPr lang="fr-FR" dirty="0" err="1">
                <a:solidFill>
                  <a:srgbClr val="000000"/>
                </a:solidFill>
                <a:latin typeface="Leckerli One" panose="02000503000000020003" pitchFamily="2" charset="0"/>
              </a:rPr>
              <a:t>Massabielle</a:t>
            </a:r>
            <a:r>
              <a:rPr lang="fr-FR" dirty="0">
                <a:solidFill>
                  <a:srgbClr val="000000"/>
                </a:solidFill>
                <a:latin typeface="Leckerli One" panose="02000503000000020003" pitchFamily="2" charset="0"/>
              </a:rPr>
              <a:t>. C'était un lieu isolé et désolé, généralement utilisé comme pâturage par le bétail lorsque le canal de </a:t>
            </a:r>
            <a:r>
              <a:rPr lang="fr-FR" dirty="0" err="1">
                <a:solidFill>
                  <a:srgbClr val="000000"/>
                </a:solidFill>
                <a:latin typeface="Leckerli One" panose="02000503000000020003" pitchFamily="2" charset="0"/>
              </a:rPr>
              <a:t>Savy</a:t>
            </a:r>
            <a:r>
              <a:rPr lang="fr-FR" dirty="0">
                <a:solidFill>
                  <a:srgbClr val="000000"/>
                </a:solidFill>
                <a:latin typeface="Leckerli One" panose="02000503000000020003" pitchFamily="2" charset="0"/>
              </a:rPr>
              <a:t> était au plus bas.</a:t>
            </a:r>
            <a:endParaRPr lang="fr-FR" dirty="0">
              <a:latin typeface="Leckerli One" panose="02000503000000020003" pitchFamily="2" charset="0"/>
            </a:endParaRPr>
          </a:p>
        </p:txBody>
      </p:sp>
      <p:pic>
        <p:nvPicPr>
          <p:cNvPr id="5" name="Image 4"/>
          <p:cNvPicPr>
            <a:picLocks noChangeAspect="1"/>
          </p:cNvPicPr>
          <p:nvPr/>
        </p:nvPicPr>
        <p:blipFill rotWithShape="1">
          <a:blip r:embed="rId4">
            <a:extLst>
              <a:ext uri="{28A0092B-C50C-407E-A947-70E740481C1C}">
                <a14:useLocalDpi xmlns:a14="http://schemas.microsoft.com/office/drawing/2010/main" val="0"/>
              </a:ext>
            </a:extLst>
          </a:blip>
          <a:srcRect b="1865"/>
          <a:stretch/>
        </p:blipFill>
        <p:spPr>
          <a:xfrm>
            <a:off x="4056000" y="1113906"/>
            <a:ext cx="8136000" cy="5163987"/>
          </a:xfrm>
          <a:prstGeom prst="rect">
            <a:avLst/>
          </a:prstGeom>
        </p:spPr>
      </p:pic>
    </p:spTree>
    <p:extLst>
      <p:ext uri="{BB962C8B-B14F-4D97-AF65-F5344CB8AC3E}">
        <p14:creationId xmlns:p14="http://schemas.microsoft.com/office/powerpoint/2010/main" val="38578688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15" name="Image 14"/>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 y="-50"/>
            <a:ext cx="12204000" cy="6858050"/>
          </a:xfrm>
          <a:prstGeom prst="rect">
            <a:avLst/>
          </a:prstGeom>
        </p:spPr>
      </p:pic>
      <p:sp>
        <p:nvSpPr>
          <p:cNvPr id="2" name="Rectangle 1"/>
          <p:cNvSpPr/>
          <p:nvPr/>
        </p:nvSpPr>
        <p:spPr>
          <a:xfrm>
            <a:off x="171797" y="161004"/>
            <a:ext cx="4425448" cy="6463308"/>
          </a:xfrm>
          <a:prstGeom prst="rect">
            <a:avLst/>
          </a:prstGeom>
        </p:spPr>
        <p:txBody>
          <a:bodyPr wrap="square">
            <a:spAutoFit/>
          </a:bodyPr>
          <a:lstStyle/>
          <a:p>
            <a:pPr fontAlgn="base"/>
            <a:r>
              <a:rPr lang="fr-FR" dirty="0">
                <a:solidFill>
                  <a:srgbClr val="000000"/>
                </a:solidFill>
                <a:latin typeface="Leckerli One" panose="02000503000000020003" pitchFamily="2" charset="0"/>
              </a:rPr>
              <a:t>Le 11 février 1858, de retour de </a:t>
            </a:r>
            <a:r>
              <a:rPr lang="fr-FR" dirty="0" err="1">
                <a:solidFill>
                  <a:srgbClr val="000000"/>
                </a:solidFill>
                <a:latin typeface="Leckerli One" panose="02000503000000020003" pitchFamily="2" charset="0"/>
              </a:rPr>
              <a:t>Bartrés</a:t>
            </a:r>
            <a:r>
              <a:rPr lang="fr-FR" dirty="0">
                <a:solidFill>
                  <a:srgbClr val="000000"/>
                </a:solidFill>
                <a:latin typeface="Leckerli One" panose="02000503000000020003" pitchFamily="2" charset="0"/>
              </a:rPr>
              <a:t>, Bernadette, sa </a:t>
            </a:r>
            <a:r>
              <a:rPr lang="fr-FR" dirty="0" smtClean="0">
                <a:solidFill>
                  <a:srgbClr val="000000"/>
                </a:solidFill>
                <a:latin typeface="Leckerli One" panose="02000503000000020003" pitchFamily="2" charset="0"/>
              </a:rPr>
              <a:t>sœur Toinette </a:t>
            </a:r>
            <a:r>
              <a:rPr lang="fr-FR" dirty="0">
                <a:solidFill>
                  <a:srgbClr val="000000"/>
                </a:solidFill>
                <a:latin typeface="Leckerli One" panose="02000503000000020003" pitchFamily="2" charset="0"/>
              </a:rPr>
              <a:t>et une amie quittèrent le Cachot à la recherche de bois de chauffage. Elles se dirigeaient vers la forêt sur la colline (l'emplacement actuel du Chemin de Croix). À l'approche du Pont Vieux, elles rencontrèrent une parente éloignée de Bernadette qui lavait du linge dans la rivière. Interrogeant Bernadette sur leur destination, elle lui expliqua qu'elles allaient en forêt ramasser du bois. La dame lui suggéra alors d'aller plutôt au pré de </a:t>
            </a:r>
            <a:r>
              <a:rPr lang="fr-FR" dirty="0" err="1">
                <a:solidFill>
                  <a:srgbClr val="000000"/>
                </a:solidFill>
                <a:latin typeface="Leckerli One" panose="02000503000000020003" pitchFamily="2" charset="0"/>
              </a:rPr>
              <a:t>Savy</a:t>
            </a:r>
            <a:r>
              <a:rPr lang="fr-FR" dirty="0">
                <a:solidFill>
                  <a:srgbClr val="000000"/>
                </a:solidFill>
                <a:latin typeface="Leckerli One" panose="02000503000000020003" pitchFamily="2" charset="0"/>
              </a:rPr>
              <a:t>, où le meunier avait abattu des arbres ; elle pourrait y trouver du bois.</a:t>
            </a:r>
          </a:p>
          <a:p>
            <a:pPr fontAlgn="base"/>
            <a:r>
              <a:rPr lang="fr-FR" dirty="0">
                <a:solidFill>
                  <a:srgbClr val="000000"/>
                </a:solidFill>
                <a:latin typeface="Leckerli One" panose="02000503000000020003" pitchFamily="2" charset="0"/>
              </a:rPr>
              <a:t> </a:t>
            </a:r>
          </a:p>
          <a:p>
            <a:pPr fontAlgn="base"/>
            <a:r>
              <a:rPr lang="fr-FR" dirty="0">
                <a:solidFill>
                  <a:srgbClr val="000000"/>
                </a:solidFill>
                <a:latin typeface="Leckerli One" panose="02000503000000020003" pitchFamily="2" charset="0"/>
              </a:rPr>
              <a:t>Au lieu de remonter le sentier de montagne vers la forêt, Bernadette conduisit sa sœur et son amie dans la direction opposée, vers la prairie de </a:t>
            </a:r>
            <a:r>
              <a:rPr lang="fr-FR" dirty="0" err="1">
                <a:solidFill>
                  <a:srgbClr val="000000"/>
                </a:solidFill>
                <a:latin typeface="Leckerli One" panose="02000503000000020003" pitchFamily="2" charset="0"/>
              </a:rPr>
              <a:t>Savy</a:t>
            </a:r>
            <a:r>
              <a:rPr lang="fr-FR" dirty="0">
                <a:solidFill>
                  <a:srgbClr val="000000"/>
                </a:solidFill>
                <a:latin typeface="Leckerli One" panose="02000503000000020003" pitchFamily="2" charset="0"/>
              </a:rPr>
              <a:t>, et de là jusqu'au rocher de </a:t>
            </a:r>
            <a:r>
              <a:rPr lang="fr-FR" dirty="0" err="1">
                <a:solidFill>
                  <a:srgbClr val="000000"/>
                </a:solidFill>
                <a:latin typeface="Leckerli One" panose="02000503000000020003" pitchFamily="2" charset="0"/>
              </a:rPr>
              <a:t>Massabielle</a:t>
            </a:r>
            <a:r>
              <a:rPr lang="fr-FR" dirty="0">
                <a:solidFill>
                  <a:srgbClr val="000000"/>
                </a:solidFill>
                <a:latin typeface="Leckerli One" panose="02000503000000020003" pitchFamily="2" charset="0"/>
              </a:rPr>
              <a:t>…</a:t>
            </a:r>
            <a:endParaRPr lang="fr-FR" b="0" dirty="0">
              <a:solidFill>
                <a:srgbClr val="000000"/>
              </a:solidFill>
              <a:effectLst/>
              <a:latin typeface="Leckerli One" panose="02000503000000020003" pitchFamily="2" charset="0"/>
            </a:endParaRPr>
          </a:p>
        </p:txBody>
      </p:sp>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09458" y="681663"/>
            <a:ext cx="3564000" cy="4997025"/>
          </a:xfrm>
          <a:prstGeom prst="rect">
            <a:avLst/>
          </a:prstGeom>
        </p:spPr>
      </p:pic>
      <p:sp>
        <p:nvSpPr>
          <p:cNvPr id="6" name="Rectangle 3"/>
          <p:cNvSpPr>
            <a:spLocks noChangeArrowheads="1"/>
          </p:cNvSpPr>
          <p:nvPr/>
        </p:nvSpPr>
        <p:spPr bwMode="auto">
          <a:xfrm rot="10800000" flipV="1">
            <a:off x="8733070" y="5755413"/>
            <a:ext cx="3316776"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400" b="0" i="0" u="none" strike="noStrike" cap="none" normalizeH="0" baseline="0" dirty="0" smtClean="0">
                <a:ln>
                  <a:noFill/>
                </a:ln>
                <a:effectLst/>
                <a:cs typeface="Arial" panose="020B0604020202020204" pitchFamily="34" charset="0"/>
              </a:rPr>
              <a:t>Le Pont Vieux au début du </a:t>
            </a:r>
            <a:r>
              <a:rPr kumimoji="0" lang="fr-FR" altLang="fr-FR" sz="1400" b="0" i="0" u="none" strike="noStrike" cap="none" normalizeH="0" baseline="0" dirty="0" smtClean="0">
                <a:ln>
                  <a:noFill/>
                </a:ln>
                <a:effectLst/>
              </a:rPr>
              <a:t>XIX</a:t>
            </a:r>
            <a:r>
              <a:rPr kumimoji="0" lang="fr-FR" altLang="fr-FR" sz="1400" b="0" i="0" u="none" strike="noStrike" cap="none" normalizeH="0" baseline="30000" dirty="0" smtClean="0">
                <a:ln>
                  <a:noFill/>
                </a:ln>
                <a:effectLst/>
              </a:rPr>
              <a:t>e</a:t>
            </a:r>
            <a:r>
              <a:rPr kumimoji="0" lang="fr-FR" altLang="fr-FR" sz="1400" b="0" i="0" u="none" strike="noStrike" cap="none" normalizeH="0" baseline="0" dirty="0" smtClean="0">
                <a:ln>
                  <a:noFill/>
                </a:ln>
                <a:effectLst/>
                <a:cs typeface="Arial" panose="020B0604020202020204" pitchFamily="34" charset="0"/>
              </a:rPr>
              <a:t> siècle. C'est en 1858, l'unique passage sur le Gave de Pau pour aller de Lourdes à la grotte de </a:t>
            </a:r>
            <a:r>
              <a:rPr kumimoji="0" lang="fr-FR" altLang="fr-FR" sz="1400" b="0" i="0" u="none" strike="noStrike" cap="none" normalizeH="0" baseline="0" dirty="0" err="1" smtClean="0">
                <a:ln>
                  <a:noFill/>
                </a:ln>
                <a:effectLst/>
                <a:cs typeface="Arial" panose="020B0604020202020204" pitchFamily="34" charset="0"/>
              </a:rPr>
              <a:t>Massabielle</a:t>
            </a:r>
            <a:r>
              <a:rPr kumimoji="0" lang="fr-FR" altLang="fr-FR" sz="1400" b="0" i="0" u="none" strike="noStrike" cap="none" normalizeH="0" baseline="0" dirty="0" smtClean="0">
                <a:ln>
                  <a:noFill/>
                </a:ln>
                <a:effectLst/>
              </a:rPr>
              <a:t> </a:t>
            </a:r>
          </a:p>
        </p:txBody>
      </p:sp>
      <p:sp>
        <p:nvSpPr>
          <p:cNvPr id="8" name="ZoneTexte 7"/>
          <p:cNvSpPr txBox="1"/>
          <p:nvPr/>
        </p:nvSpPr>
        <p:spPr>
          <a:xfrm>
            <a:off x="4839683" y="2810843"/>
            <a:ext cx="3403123" cy="369332"/>
          </a:xfrm>
          <a:prstGeom prst="rect">
            <a:avLst/>
          </a:prstGeom>
          <a:noFill/>
        </p:spPr>
        <p:txBody>
          <a:bodyPr wrap="square" rtlCol="0">
            <a:spAutoFit/>
          </a:bodyPr>
          <a:lstStyle/>
          <a:p>
            <a:r>
              <a:rPr lang="fr-FR" dirty="0" smtClean="0"/>
              <a:t>La grotte de </a:t>
            </a:r>
            <a:r>
              <a:rPr lang="fr-FR" dirty="0" err="1" smtClean="0"/>
              <a:t>Massabielle</a:t>
            </a:r>
            <a:r>
              <a:rPr lang="fr-FR" dirty="0" smtClean="0"/>
              <a:t> en 1858</a:t>
            </a:r>
            <a:endParaRPr lang="fr-FR" dirty="0"/>
          </a:p>
        </p:txBody>
      </p:sp>
      <p:pic>
        <p:nvPicPr>
          <p:cNvPr id="12" name="Imag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97245" y="3287227"/>
            <a:ext cx="3888000" cy="2534076"/>
          </a:xfrm>
          <a:prstGeom prst="rect">
            <a:avLst/>
          </a:prstGeom>
        </p:spPr>
      </p:pic>
      <p:sp>
        <p:nvSpPr>
          <p:cNvPr id="13" name="ZoneTexte 12"/>
          <p:cNvSpPr txBox="1"/>
          <p:nvPr/>
        </p:nvSpPr>
        <p:spPr>
          <a:xfrm>
            <a:off x="4937488" y="5826952"/>
            <a:ext cx="3305318" cy="830997"/>
          </a:xfrm>
          <a:prstGeom prst="rect">
            <a:avLst/>
          </a:prstGeom>
          <a:noFill/>
        </p:spPr>
        <p:txBody>
          <a:bodyPr wrap="square" rtlCol="0">
            <a:spAutoFit/>
          </a:bodyPr>
          <a:lstStyle/>
          <a:p>
            <a:r>
              <a:rPr lang="fr-FR" sz="1600" dirty="0" smtClean="0"/>
              <a:t>Maquette de Lourdes en 1858</a:t>
            </a:r>
          </a:p>
          <a:p>
            <a:r>
              <a:rPr lang="fr-FR" sz="1600" dirty="0" smtClean="0"/>
              <a:t>En jaune, le chemin emprunté régulièrement par Bernadette.</a:t>
            </a:r>
            <a:endParaRPr lang="fr-FR" sz="1600" dirty="0"/>
          </a:p>
        </p:txBody>
      </p:sp>
      <p:pic>
        <p:nvPicPr>
          <p:cNvPr id="14" name="Image 13"/>
          <p:cNvPicPr>
            <a:picLocks noChangeAspect="1"/>
          </p:cNvPicPr>
          <p:nvPr/>
        </p:nvPicPr>
        <p:blipFill rotWithShape="1">
          <a:blip r:embed="rId6">
            <a:extLst>
              <a:ext uri="{28A0092B-C50C-407E-A947-70E740481C1C}">
                <a14:useLocalDpi xmlns:a14="http://schemas.microsoft.com/office/drawing/2010/main" val="0"/>
              </a:ext>
            </a:extLst>
          </a:blip>
          <a:srcRect r="2877"/>
          <a:stretch/>
        </p:blipFill>
        <p:spPr>
          <a:xfrm>
            <a:off x="4512177" y="382034"/>
            <a:ext cx="3858739" cy="2423160"/>
          </a:xfrm>
          <a:prstGeom prst="rect">
            <a:avLst/>
          </a:prstGeom>
        </p:spPr>
      </p:pic>
    </p:spTree>
    <p:extLst>
      <p:ext uri="{BB962C8B-B14F-4D97-AF65-F5344CB8AC3E}">
        <p14:creationId xmlns:p14="http://schemas.microsoft.com/office/powerpoint/2010/main" val="23474050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 y="-50"/>
            <a:ext cx="12204000" cy="6858050"/>
          </a:xfrm>
          <a:prstGeom prst="rect">
            <a:avLst/>
          </a:prstGeom>
        </p:spPr>
      </p:pic>
      <p:sp>
        <p:nvSpPr>
          <p:cNvPr id="2" name="Rectangle 1"/>
          <p:cNvSpPr/>
          <p:nvPr/>
        </p:nvSpPr>
        <p:spPr>
          <a:xfrm>
            <a:off x="404894" y="883520"/>
            <a:ext cx="4224298" cy="369332"/>
          </a:xfrm>
          <a:prstGeom prst="rect">
            <a:avLst/>
          </a:prstGeom>
        </p:spPr>
        <p:txBody>
          <a:bodyPr wrap="none">
            <a:spAutoFit/>
          </a:bodyPr>
          <a:lstStyle/>
          <a:p>
            <a:r>
              <a:rPr lang="fr-FR" b="1" dirty="0">
                <a:latin typeface="Patua One"/>
              </a:rPr>
              <a:t>Première apparition – jeudi 11 février</a:t>
            </a:r>
            <a:endParaRPr lang="fr-FR" b="1" dirty="0"/>
          </a:p>
        </p:txBody>
      </p:sp>
      <p:sp>
        <p:nvSpPr>
          <p:cNvPr id="3" name="Rectangle 2"/>
          <p:cNvSpPr/>
          <p:nvPr/>
        </p:nvSpPr>
        <p:spPr>
          <a:xfrm>
            <a:off x="296828" y="1543732"/>
            <a:ext cx="11787106" cy="4770537"/>
          </a:xfrm>
          <a:prstGeom prst="rect">
            <a:avLst/>
          </a:prstGeom>
        </p:spPr>
        <p:txBody>
          <a:bodyPr wrap="square">
            <a:spAutoFit/>
          </a:bodyPr>
          <a:lstStyle/>
          <a:p>
            <a:r>
              <a:rPr lang="fr-FR" i="1" dirty="0">
                <a:solidFill>
                  <a:srgbClr val="000000"/>
                </a:solidFill>
                <a:latin typeface="Courgette" panose="02000603070400060004" pitchFamily="2" charset="0"/>
              </a:rPr>
              <a:t>« La première fois que je suis allée à la grotte</a:t>
            </a:r>
            <a:r>
              <a:rPr lang="fr-FR" dirty="0">
                <a:solidFill>
                  <a:srgbClr val="000000"/>
                </a:solidFill>
                <a:latin typeface="Courgette" panose="02000603070400060004" pitchFamily="2" charset="0"/>
              </a:rPr>
              <a:t> , écrit sainte Bernadette, </a:t>
            </a:r>
            <a:r>
              <a:rPr lang="fr-FR" i="1" dirty="0">
                <a:solidFill>
                  <a:srgbClr val="000000"/>
                </a:solidFill>
                <a:latin typeface="Courgette" panose="02000603070400060004" pitchFamily="2" charset="0"/>
              </a:rPr>
              <a:t>c’était le jeudi 11 février. J’étais allée ramasser des branches sèches avec deux autres jeunes filles. Arrivées au moulin, je leur ai demandé si elles voulaient voir où le canal rencontrait le</a:t>
            </a:r>
            <a:r>
              <a:rPr lang="fr-FR" dirty="0">
                <a:solidFill>
                  <a:srgbClr val="000000"/>
                </a:solidFill>
                <a:latin typeface="Courgette" panose="02000603070400060004" pitchFamily="2" charset="0"/>
              </a:rPr>
              <a:t> Gave </a:t>
            </a:r>
            <a:r>
              <a:rPr lang="fr-FR" i="1" dirty="0">
                <a:solidFill>
                  <a:srgbClr val="000000"/>
                </a:solidFill>
                <a:latin typeface="Courgette" panose="02000603070400060004" pitchFamily="2" charset="0"/>
              </a:rPr>
              <a:t>. Elles ont dit oui. De là, nous avons suivi le canal et nous nous sommes retrouvées devant une grotte, sans pouvoir aller plus loin. »</a:t>
            </a:r>
            <a:endParaRPr lang="fr-FR" dirty="0">
              <a:solidFill>
                <a:srgbClr val="000000"/>
              </a:solidFill>
              <a:latin typeface="Courgette" panose="02000603070400060004" pitchFamily="2" charset="0"/>
            </a:endParaRPr>
          </a:p>
          <a:p>
            <a:r>
              <a:rPr lang="fr-FR" i="1" dirty="0">
                <a:solidFill>
                  <a:srgbClr val="000000"/>
                </a:solidFill>
                <a:latin typeface="Courgette" panose="02000603070400060004" pitchFamily="2" charset="0"/>
              </a:rPr>
              <a:t>« Mes deux compagnons se sont positionnés pour traverser l'eau devant la grotte. Dès qu'ils eurent traversé, ils se mirent à pleurer. Je leur ai demandé pourquoi. Ils m'ont dit que l'eau était glaciale. Je leur ai demandé de m'aider à jeter des pierres dans l'eau pour voir si je pouvais traverser sans enlever mes chaussures. Ils m'ont dit que je pouvais faire comme eux, si je le voulais. Je suis allé un peu plus loin pour voir si je pouvais traverser sans enlever mes chaussures. Impossible. </a:t>
            </a:r>
            <a:r>
              <a:rPr lang="fr-FR" i="1" dirty="0" smtClean="0">
                <a:solidFill>
                  <a:srgbClr val="000000"/>
                </a:solidFill>
                <a:latin typeface="Courgette" panose="02000603070400060004" pitchFamily="2" charset="0"/>
              </a:rPr>
              <a:t>»</a:t>
            </a:r>
          </a:p>
          <a:p>
            <a:r>
              <a:rPr lang="fr-FR" i="1" dirty="0">
                <a:latin typeface="Courgette" panose="02000603070400060004" pitchFamily="2" charset="0"/>
              </a:rPr>
              <a:t>« Alors,</a:t>
            </a:r>
            <a:r>
              <a:rPr lang="fr-FR" dirty="0">
                <a:latin typeface="Courgette" panose="02000603070400060004" pitchFamily="2" charset="0"/>
              </a:rPr>
              <a:t> » poursuivit sainte Bernadette, «</a:t>
            </a:r>
            <a:r>
              <a:rPr lang="fr-FR" i="1" dirty="0">
                <a:latin typeface="Courgette" panose="02000603070400060004" pitchFamily="2" charset="0"/>
              </a:rPr>
              <a:t> je suis retournée devant la grotte et j’ai commencé à enlever mes chaussures. À peine avais-je ôté la première chaussette que j’ai entendu un bruit comme une rafale de vent. Alors j’ai tourné la tête vers la prairie, à l’opposé de la grotte. J’ai vu que les arbres ne bougeaient pas. J’ai donc continué à enlever mes chaussures. »</a:t>
            </a:r>
            <a:endParaRPr lang="fr-FR" dirty="0">
              <a:latin typeface="Courgette" panose="02000603070400060004" pitchFamily="2" charset="0"/>
            </a:endParaRPr>
          </a:p>
          <a:p>
            <a:r>
              <a:rPr lang="fr-FR" i="1" dirty="0">
                <a:latin typeface="Courgette" panose="02000603070400060004" pitchFamily="2" charset="0"/>
              </a:rPr>
              <a:t>« J’entendis de nouveau le même bruit. Dès que je levai la tête et regardai dans la grotte, je vis une Dame vêtue de blanc. Elle portait une robe blanche, un voile blanc, un ruban bleu et une rose à chaque pied, de la même couleur que le cordon de son chapelet. »</a:t>
            </a:r>
            <a:endParaRPr lang="fr-FR" dirty="0">
              <a:latin typeface="Courgette" panose="02000603070400060004" pitchFamily="2" charset="0"/>
            </a:endParaRPr>
          </a:p>
          <a:p>
            <a:endParaRPr lang="fr-FR" sz="1600" b="0" i="0" dirty="0">
              <a:solidFill>
                <a:srgbClr val="000000"/>
              </a:solidFill>
              <a:effectLst/>
              <a:latin typeface="Courgette" panose="02000603070400060004" pitchFamily="2" charset="0"/>
            </a:endParaRPr>
          </a:p>
        </p:txBody>
      </p:sp>
    </p:spTree>
    <p:extLst>
      <p:ext uri="{BB962C8B-B14F-4D97-AF65-F5344CB8AC3E}">
        <p14:creationId xmlns:p14="http://schemas.microsoft.com/office/powerpoint/2010/main" val="274879264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 y="-50"/>
            <a:ext cx="12204000" cy="6858050"/>
          </a:xfrm>
          <a:prstGeom prst="rect">
            <a:avLst/>
          </a:prstGeom>
        </p:spPr>
      </p:pic>
      <p:sp>
        <p:nvSpPr>
          <p:cNvPr id="2" name="Rectangle 1"/>
          <p:cNvSpPr/>
          <p:nvPr/>
        </p:nvSpPr>
        <p:spPr>
          <a:xfrm>
            <a:off x="278476" y="141560"/>
            <a:ext cx="11770822" cy="2585323"/>
          </a:xfrm>
          <a:prstGeom prst="rect">
            <a:avLst/>
          </a:prstGeom>
        </p:spPr>
        <p:txBody>
          <a:bodyPr wrap="square">
            <a:spAutoFit/>
          </a:bodyPr>
          <a:lstStyle/>
          <a:p>
            <a:r>
              <a:rPr lang="fr-FR" b="1" dirty="0">
                <a:solidFill>
                  <a:schemeClr val="bg1"/>
                </a:solidFill>
                <a:latin typeface="Courgette" panose="02000603070400060004" pitchFamily="2" charset="0"/>
              </a:rPr>
              <a:t>Dimanche 14 février 1858 : l’eau bénite</a:t>
            </a:r>
          </a:p>
          <a:p>
            <a:r>
              <a:rPr lang="fr-FR" dirty="0">
                <a:latin typeface="Courgette" panose="02000603070400060004" pitchFamily="2" charset="0"/>
              </a:rPr>
              <a:t>Deuxième apparition. Bernadette ressent une force intérieure qui la pousse à retourner à la Grotte malgré l’interdiction de ses parents. Sur son insistance, sa mère l’y autorise ; après la première dizaine de chapelet, elle voit apparaître la même Dame. Elle lui jette de l’eau bénite. La Dame sourit et incline la tête. La prière du chapelet terminée, elle disparaît.</a:t>
            </a:r>
          </a:p>
          <a:p>
            <a:r>
              <a:rPr lang="fr-FR" b="1" dirty="0">
                <a:solidFill>
                  <a:schemeClr val="bg1"/>
                </a:solidFill>
                <a:latin typeface="Courgette" panose="02000603070400060004" pitchFamily="2" charset="0"/>
              </a:rPr>
              <a:t>Jeudi 18 février 1858 : la Dame parle</a:t>
            </a:r>
          </a:p>
          <a:p>
            <a:r>
              <a:rPr lang="fr-FR" dirty="0">
                <a:latin typeface="Courgette" panose="02000603070400060004" pitchFamily="2" charset="0"/>
              </a:rPr>
              <a:t>Troisième apparition. Pour la première fois, la Dame parle. Bernadette lui présente une écritoire et lui demande d’écrire son nom. Elle lui dit : « Ce n’est pas nécessaire. » Elle ajoute : « Je ne vous promets pas de vous rendre heureuse en ce monde mais dans l’autre. Voulez-vous me faire la grâce de venir ici pendant quinze jours ? »</a:t>
            </a:r>
            <a:endParaRPr lang="fr-FR" b="0" i="0" dirty="0">
              <a:effectLst/>
              <a:latin typeface="Courgette" panose="02000603070400060004" pitchFamily="2" charset="0"/>
            </a:endParaRPr>
          </a:p>
        </p:txBody>
      </p:sp>
      <p:sp>
        <p:nvSpPr>
          <p:cNvPr id="3" name="Rectangle 2"/>
          <p:cNvSpPr/>
          <p:nvPr/>
        </p:nvSpPr>
        <p:spPr>
          <a:xfrm>
            <a:off x="216130" y="2635102"/>
            <a:ext cx="11770822" cy="1754326"/>
          </a:xfrm>
          <a:prstGeom prst="rect">
            <a:avLst/>
          </a:prstGeom>
        </p:spPr>
        <p:txBody>
          <a:bodyPr wrap="square">
            <a:spAutoFit/>
          </a:bodyPr>
          <a:lstStyle/>
          <a:p>
            <a:r>
              <a:rPr lang="fr-FR" b="1" dirty="0">
                <a:solidFill>
                  <a:schemeClr val="bg1"/>
                </a:solidFill>
                <a:latin typeface="Courgette" panose="02000603070400060004" pitchFamily="2" charset="0"/>
              </a:rPr>
              <a:t>Vendredi 19 février 1858 : le premier cierge</a:t>
            </a:r>
          </a:p>
          <a:p>
            <a:r>
              <a:rPr lang="fr-FR" dirty="0">
                <a:latin typeface="Courgette" panose="02000603070400060004" pitchFamily="2" charset="0"/>
              </a:rPr>
              <a:t>Quatrième apparition. Bernadette vient à la Grotte avec un cierge bénit et allumé. C’est de ce geste qu’est née la coutume de porter des cierges et de les allumer devant la Grotte.</a:t>
            </a:r>
          </a:p>
          <a:p>
            <a:r>
              <a:rPr lang="fr-FR" b="1" dirty="0">
                <a:solidFill>
                  <a:schemeClr val="bg1"/>
                </a:solidFill>
                <a:latin typeface="Courgette" panose="02000603070400060004" pitchFamily="2" charset="0"/>
              </a:rPr>
              <a:t>Samedi 20 février 1858 : la grande tristesse</a:t>
            </a:r>
          </a:p>
          <a:p>
            <a:r>
              <a:rPr lang="fr-FR" dirty="0">
                <a:latin typeface="Courgette" panose="02000603070400060004" pitchFamily="2" charset="0"/>
              </a:rPr>
              <a:t>Cinquième apparition. La Dame a appris une prière personnelle à Bernadette. A la fin de la vision, une grande tristesse envahit Bernadette.</a:t>
            </a:r>
            <a:endParaRPr lang="fr-FR" b="0" i="0" dirty="0">
              <a:effectLst/>
              <a:latin typeface="Courgette" panose="02000603070400060004" pitchFamily="2" charset="0"/>
            </a:endParaRPr>
          </a:p>
        </p:txBody>
      </p:sp>
      <p:sp>
        <p:nvSpPr>
          <p:cNvPr id="4" name="Rectangle 3"/>
          <p:cNvSpPr/>
          <p:nvPr/>
        </p:nvSpPr>
        <p:spPr>
          <a:xfrm>
            <a:off x="216130" y="4272677"/>
            <a:ext cx="11646130" cy="2585323"/>
          </a:xfrm>
          <a:prstGeom prst="rect">
            <a:avLst/>
          </a:prstGeom>
        </p:spPr>
        <p:txBody>
          <a:bodyPr wrap="square">
            <a:spAutoFit/>
          </a:bodyPr>
          <a:lstStyle/>
          <a:p>
            <a:r>
              <a:rPr lang="fr-FR" b="1" dirty="0">
                <a:solidFill>
                  <a:schemeClr val="bg1"/>
                </a:solidFill>
                <a:latin typeface="Courgette" panose="02000603070400060004" pitchFamily="2" charset="0"/>
              </a:rPr>
              <a:t>Dimanche 21 février 1858 : « </a:t>
            </a:r>
            <a:r>
              <a:rPr lang="fr-FR" b="1" dirty="0" err="1">
                <a:solidFill>
                  <a:schemeClr val="bg1"/>
                </a:solidFill>
                <a:latin typeface="Courgette" panose="02000603070400060004" pitchFamily="2" charset="0"/>
              </a:rPr>
              <a:t>Aquero</a:t>
            </a:r>
            <a:r>
              <a:rPr lang="fr-FR" b="1" dirty="0">
                <a:solidFill>
                  <a:schemeClr val="bg1"/>
                </a:solidFill>
                <a:latin typeface="Courgette" panose="02000603070400060004" pitchFamily="2" charset="0"/>
              </a:rPr>
              <a:t> »</a:t>
            </a:r>
          </a:p>
          <a:p>
            <a:r>
              <a:rPr lang="fr-FR" dirty="0">
                <a:latin typeface="Courgette" panose="02000603070400060004" pitchFamily="2" charset="0"/>
              </a:rPr>
              <a:t>Sixième apparition. La Dame se présente à Bernadette le matin de bonne heure. Une centaine de personnes l’accompagnent. Elle est ensuite interrogée par le commissaire de police Jacomet. Il veut lui faire dire ce qu’elle a vu. Bernadette ne lui parle que d’ « </a:t>
            </a:r>
            <a:r>
              <a:rPr lang="fr-FR" dirty="0" err="1">
                <a:latin typeface="Courgette" panose="02000603070400060004" pitchFamily="2" charset="0"/>
              </a:rPr>
              <a:t>Aquero</a:t>
            </a:r>
            <a:r>
              <a:rPr lang="fr-FR" dirty="0">
                <a:latin typeface="Courgette" panose="02000603070400060004" pitchFamily="2" charset="0"/>
              </a:rPr>
              <a:t> » (cela).</a:t>
            </a:r>
          </a:p>
          <a:p>
            <a:r>
              <a:rPr lang="fr-FR" b="1" dirty="0">
                <a:solidFill>
                  <a:schemeClr val="bg1"/>
                </a:solidFill>
                <a:latin typeface="Courgette" panose="02000603070400060004" pitchFamily="2" charset="0"/>
              </a:rPr>
              <a:t>Mardi 23 février 1858 : le secret</a:t>
            </a:r>
          </a:p>
          <a:p>
            <a:r>
              <a:rPr lang="fr-FR" dirty="0">
                <a:latin typeface="Courgette" panose="02000603070400060004" pitchFamily="2" charset="0"/>
              </a:rPr>
              <a:t>Septième apparition. Entourée de cent cinquante personnes, Bernadette se rend à la Grotte. L’Apparition lui révèle un secret « rien que pour elle. »</a:t>
            </a:r>
          </a:p>
          <a:p>
            <a:r>
              <a:rPr lang="fr-FR" dirty="0"/>
              <a:t/>
            </a:r>
            <a:br>
              <a:rPr lang="fr-FR" dirty="0"/>
            </a:br>
            <a:endParaRPr lang="fr-FR" dirty="0"/>
          </a:p>
        </p:txBody>
      </p:sp>
    </p:spTree>
    <p:extLst>
      <p:ext uri="{BB962C8B-B14F-4D97-AF65-F5344CB8AC3E}">
        <p14:creationId xmlns:p14="http://schemas.microsoft.com/office/powerpoint/2010/main" val="3608273181"/>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 y="-50"/>
            <a:ext cx="12204000" cy="6858050"/>
          </a:xfrm>
          <a:prstGeom prst="rect">
            <a:avLst/>
          </a:prstGeom>
        </p:spPr>
      </p:pic>
      <p:sp>
        <p:nvSpPr>
          <p:cNvPr id="2" name="Rectangle 1"/>
          <p:cNvSpPr/>
          <p:nvPr/>
        </p:nvSpPr>
        <p:spPr>
          <a:xfrm>
            <a:off x="249380" y="260277"/>
            <a:ext cx="11787447" cy="2308324"/>
          </a:xfrm>
          <a:prstGeom prst="rect">
            <a:avLst/>
          </a:prstGeom>
        </p:spPr>
        <p:txBody>
          <a:bodyPr wrap="square">
            <a:spAutoFit/>
          </a:bodyPr>
          <a:lstStyle/>
          <a:p>
            <a:r>
              <a:rPr lang="fr-FR" b="1" dirty="0">
                <a:solidFill>
                  <a:schemeClr val="bg1"/>
                </a:solidFill>
                <a:latin typeface="Courgette" panose="02000603070400060004" pitchFamily="2" charset="0"/>
              </a:rPr>
              <a:t>Mercredi 24 février 1858 : «Pénitence !»</a:t>
            </a:r>
          </a:p>
          <a:p>
            <a:r>
              <a:rPr lang="fr-FR" dirty="0">
                <a:latin typeface="Courgette" panose="02000603070400060004" pitchFamily="2" charset="0"/>
              </a:rPr>
              <a:t>Huitième apparition. Message de la Dame : « Pénitence ! Pénitence ! Pénitence ! Priez Dieu pour les pécheurs ! Allez baiser la terre en pénitence pour les pécheurs ! »</a:t>
            </a:r>
          </a:p>
          <a:p>
            <a:r>
              <a:rPr lang="fr-FR" b="1" dirty="0">
                <a:solidFill>
                  <a:schemeClr val="bg1"/>
                </a:solidFill>
                <a:latin typeface="Courgette" panose="02000603070400060004" pitchFamily="2" charset="0"/>
              </a:rPr>
              <a:t>Jeudi 25 février 1858 : la source</a:t>
            </a:r>
          </a:p>
          <a:p>
            <a:r>
              <a:rPr lang="fr-FR" dirty="0">
                <a:latin typeface="Courgette" panose="02000603070400060004" pitchFamily="2" charset="0"/>
              </a:rPr>
              <a:t>Neuvième apparition. Trois cents personnes sont présentes. Bernadette raconte : « Elle me dit d’aller boire à la source (…). Je ne trouvai qu’un peu d’eau vaseuse. Au quatrième essai je pus boire. Elle me fit également manger une herbe qui se trouvait près de la fontaine puis la vision disparut et je m’en allai. » Devant la foule qui lui demande: « Sais-tu qu’on te croit folle de faire des choses pareilles ? » Elle répond : « C’est pour les pécheurs. »</a:t>
            </a:r>
            <a:endParaRPr lang="fr-FR" b="0" i="0" dirty="0">
              <a:effectLst/>
              <a:latin typeface="Courgette" panose="02000603070400060004" pitchFamily="2" charset="0"/>
            </a:endParaRPr>
          </a:p>
        </p:txBody>
      </p:sp>
      <p:sp>
        <p:nvSpPr>
          <p:cNvPr id="3" name="Rectangle 2"/>
          <p:cNvSpPr/>
          <p:nvPr/>
        </p:nvSpPr>
        <p:spPr>
          <a:xfrm>
            <a:off x="249380" y="2518351"/>
            <a:ext cx="11787447" cy="1754326"/>
          </a:xfrm>
          <a:prstGeom prst="rect">
            <a:avLst/>
          </a:prstGeom>
        </p:spPr>
        <p:txBody>
          <a:bodyPr wrap="square">
            <a:spAutoFit/>
          </a:bodyPr>
          <a:lstStyle/>
          <a:p>
            <a:r>
              <a:rPr lang="fr-FR" b="1" dirty="0">
                <a:solidFill>
                  <a:schemeClr val="bg1"/>
                </a:solidFill>
                <a:latin typeface="Courgette" panose="02000603070400060004" pitchFamily="2" charset="0"/>
              </a:rPr>
              <a:t>Samedi 27 février 1858 : silence</a:t>
            </a:r>
          </a:p>
          <a:p>
            <a:r>
              <a:rPr lang="fr-FR" dirty="0">
                <a:latin typeface="Courgette" panose="02000603070400060004" pitchFamily="2" charset="0"/>
              </a:rPr>
              <a:t>Dixième apparition. Huit cents personnes sont présentes. L’Apparition est silencieuse. Bernadette boit l’eau de la source et accomplit les gestes habituels de pénitence.</a:t>
            </a:r>
          </a:p>
          <a:p>
            <a:r>
              <a:rPr lang="fr-FR" b="1" dirty="0">
                <a:solidFill>
                  <a:schemeClr val="bg1"/>
                </a:solidFill>
                <a:latin typeface="Courgette" panose="02000603070400060004" pitchFamily="2" charset="0"/>
              </a:rPr>
              <a:t>Dimanche 28 février 1858 : l’extase</a:t>
            </a:r>
          </a:p>
          <a:p>
            <a:r>
              <a:rPr lang="fr-FR" dirty="0">
                <a:latin typeface="Courgette" panose="02000603070400060004" pitchFamily="2" charset="0"/>
              </a:rPr>
              <a:t>Onzième apparition. Plus de mille personnes assistent à l’extase. Bernadette prie, baise la terre et rampe sur les genoux en signe de pénitence. Elle est ensuite emmenée chez le juge </a:t>
            </a:r>
            <a:r>
              <a:rPr lang="fr-FR" dirty="0" err="1">
                <a:latin typeface="Courgette" panose="02000603070400060004" pitchFamily="2" charset="0"/>
              </a:rPr>
              <a:t>Ribes</a:t>
            </a:r>
            <a:r>
              <a:rPr lang="fr-FR" dirty="0">
                <a:latin typeface="Courgette" panose="02000603070400060004" pitchFamily="2" charset="0"/>
              </a:rPr>
              <a:t> qui la menace de prison.</a:t>
            </a:r>
            <a:endParaRPr lang="fr-FR" b="0" i="0" dirty="0">
              <a:effectLst/>
              <a:latin typeface="Courgette" panose="02000603070400060004" pitchFamily="2" charset="0"/>
            </a:endParaRPr>
          </a:p>
        </p:txBody>
      </p:sp>
      <p:sp>
        <p:nvSpPr>
          <p:cNvPr id="4" name="Rectangle 3"/>
          <p:cNvSpPr/>
          <p:nvPr/>
        </p:nvSpPr>
        <p:spPr>
          <a:xfrm>
            <a:off x="249380" y="4214488"/>
            <a:ext cx="11787447" cy="2585323"/>
          </a:xfrm>
          <a:prstGeom prst="rect">
            <a:avLst/>
          </a:prstGeom>
        </p:spPr>
        <p:txBody>
          <a:bodyPr wrap="square">
            <a:spAutoFit/>
          </a:bodyPr>
          <a:lstStyle/>
          <a:p>
            <a:r>
              <a:rPr lang="fr-FR" b="1" dirty="0">
                <a:solidFill>
                  <a:schemeClr val="bg1"/>
                </a:solidFill>
                <a:latin typeface="Courgette" panose="02000603070400060004" pitchFamily="2" charset="0"/>
              </a:rPr>
              <a:t>Lundi 1er mars 1858 : la première guérison miraculeuse</a:t>
            </a:r>
          </a:p>
          <a:p>
            <a:r>
              <a:rPr lang="fr-FR" dirty="0">
                <a:latin typeface="Courgette" panose="02000603070400060004" pitchFamily="2" charset="0"/>
              </a:rPr>
              <a:t>Douzième apparition. Plus de mille cinq cents personnes sont rassemblées et parmi elles, pour la première fois, un prêtre. Dans la nuit, Catherine Latapie, une amie lourdaise, se rend à la Grotte, elle trempe son bras déboîté dans l’eau de la source : son bras et sa main retrouvent leur souplesse.</a:t>
            </a:r>
          </a:p>
          <a:p>
            <a:r>
              <a:rPr lang="fr-FR" b="1" dirty="0">
                <a:solidFill>
                  <a:schemeClr val="bg1"/>
                </a:solidFill>
                <a:latin typeface="Courgette" panose="02000603070400060004" pitchFamily="2" charset="0"/>
              </a:rPr>
              <a:t>Mardi 2 mars 1858 : le message aux prêtres</a:t>
            </a:r>
          </a:p>
          <a:p>
            <a:r>
              <a:rPr lang="fr-FR" dirty="0">
                <a:latin typeface="Courgette" panose="02000603070400060004" pitchFamily="2" charset="0"/>
              </a:rPr>
              <a:t>Treizième apparition. La foule grossit de plus en plus. La Dame lui demande : « Allez dire aux prêtres qu’on vienne ici en procession et qu’on y bâtisse une chapelle ». Bernadette en parle à l’abbé </a:t>
            </a:r>
            <a:r>
              <a:rPr lang="fr-FR" dirty="0" err="1">
                <a:latin typeface="Courgette" panose="02000603070400060004" pitchFamily="2" charset="0"/>
              </a:rPr>
              <a:t>Peyramale</a:t>
            </a:r>
            <a:r>
              <a:rPr lang="fr-FR" dirty="0">
                <a:latin typeface="Courgette" panose="02000603070400060004" pitchFamily="2" charset="0"/>
              </a:rPr>
              <a:t>, curé de Lourdes. Celui-ci ne veut savoir qu’une chose : le nom de la Dame. Il exige en plus une preuve : voir fleurir en plein hiver le rosier (l’églantier) de la Grotte.</a:t>
            </a:r>
            <a:endParaRPr lang="fr-FR" b="0" i="0" dirty="0">
              <a:effectLst/>
              <a:latin typeface="Courgette" panose="02000603070400060004" pitchFamily="2" charset="0"/>
            </a:endParaRPr>
          </a:p>
        </p:txBody>
      </p:sp>
    </p:spTree>
    <p:extLst>
      <p:ext uri="{BB962C8B-B14F-4D97-AF65-F5344CB8AC3E}">
        <p14:creationId xmlns:p14="http://schemas.microsoft.com/office/powerpoint/2010/main" val="300171403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 y="-50"/>
            <a:ext cx="12204000" cy="6858050"/>
          </a:xfrm>
          <a:prstGeom prst="rect">
            <a:avLst/>
          </a:prstGeom>
        </p:spPr>
      </p:pic>
      <p:sp>
        <p:nvSpPr>
          <p:cNvPr id="2" name="Rectangle 1"/>
          <p:cNvSpPr/>
          <p:nvPr/>
        </p:nvSpPr>
        <p:spPr>
          <a:xfrm>
            <a:off x="257695" y="310632"/>
            <a:ext cx="11712632" cy="2585323"/>
          </a:xfrm>
          <a:prstGeom prst="rect">
            <a:avLst/>
          </a:prstGeom>
        </p:spPr>
        <p:txBody>
          <a:bodyPr wrap="square">
            <a:spAutoFit/>
          </a:bodyPr>
          <a:lstStyle/>
          <a:p>
            <a:r>
              <a:rPr lang="fr-FR" b="1" dirty="0">
                <a:solidFill>
                  <a:schemeClr val="bg1"/>
                </a:solidFill>
                <a:latin typeface="Courgette" panose="02000603070400060004" pitchFamily="2" charset="0"/>
              </a:rPr>
              <a:t>Mercredi 3 mars 1858 : le sourire de la Dame</a:t>
            </a:r>
          </a:p>
          <a:p>
            <a:r>
              <a:rPr lang="fr-FR" dirty="0">
                <a:latin typeface="Courgette" panose="02000603070400060004" pitchFamily="2" charset="0"/>
              </a:rPr>
              <a:t>Quatorzième apparition. Dès 7 h le matin, en présence de trois mille personnes, Bernadette se rend à la Grotte, mais la vision n’apparaît pas ! Après l’école, elle entend l’invitation intérieure de la Dame. Elle se rend à la Grotte et lui redemande son nom. La réponse est un sourire. Le curé </a:t>
            </a:r>
            <a:r>
              <a:rPr lang="fr-FR" dirty="0" err="1">
                <a:latin typeface="Courgette" panose="02000603070400060004" pitchFamily="2" charset="0"/>
              </a:rPr>
              <a:t>Peyramale</a:t>
            </a:r>
            <a:r>
              <a:rPr lang="fr-FR" dirty="0">
                <a:latin typeface="Courgette" panose="02000603070400060004" pitchFamily="2" charset="0"/>
              </a:rPr>
              <a:t> lui redit : « Si la Dame désire vraiment une chapelle, qu’elle dise son nom et qu’elle fasse fleurir le rosier de la Grotte ».</a:t>
            </a:r>
          </a:p>
          <a:p>
            <a:r>
              <a:rPr lang="fr-FR" b="1" dirty="0">
                <a:solidFill>
                  <a:schemeClr val="bg1"/>
                </a:solidFill>
                <a:latin typeface="Courgette" panose="02000603070400060004" pitchFamily="2" charset="0"/>
              </a:rPr>
              <a:t>Jeudi 4 mars 1858 : 8 000 personnes à la Grotte</a:t>
            </a:r>
          </a:p>
          <a:p>
            <a:r>
              <a:rPr lang="fr-FR" dirty="0">
                <a:latin typeface="Courgette" panose="02000603070400060004" pitchFamily="2" charset="0"/>
              </a:rPr>
              <a:t>Quinzième apparition. La foule toujours plus nombreuse (environ huit mille personnes) attend un miracle à la fin de cette quinzaine. La vision est silencieuse. Le curé </a:t>
            </a:r>
            <a:r>
              <a:rPr lang="fr-FR" dirty="0" err="1">
                <a:latin typeface="Courgette" panose="02000603070400060004" pitchFamily="2" charset="0"/>
              </a:rPr>
              <a:t>Peyramale</a:t>
            </a:r>
            <a:r>
              <a:rPr lang="fr-FR" dirty="0">
                <a:latin typeface="Courgette" panose="02000603070400060004" pitchFamily="2" charset="0"/>
              </a:rPr>
              <a:t> campe sur sa position. Pendant vingt jours, Bernadette ne va plus se rendre à la Grotte : elle n’en ressent plus l’irrésistible attrait.</a:t>
            </a:r>
            <a:endParaRPr lang="fr-FR" b="0" i="0" dirty="0">
              <a:effectLst/>
              <a:latin typeface="Courgette" panose="02000603070400060004" pitchFamily="2" charset="0"/>
            </a:endParaRPr>
          </a:p>
        </p:txBody>
      </p:sp>
      <p:sp>
        <p:nvSpPr>
          <p:cNvPr id="3" name="Rectangle 2"/>
          <p:cNvSpPr/>
          <p:nvPr/>
        </p:nvSpPr>
        <p:spPr>
          <a:xfrm>
            <a:off x="257695" y="2765842"/>
            <a:ext cx="11712632" cy="2862322"/>
          </a:xfrm>
          <a:prstGeom prst="rect">
            <a:avLst/>
          </a:prstGeom>
        </p:spPr>
        <p:txBody>
          <a:bodyPr wrap="square">
            <a:spAutoFit/>
          </a:bodyPr>
          <a:lstStyle/>
          <a:p>
            <a:r>
              <a:rPr lang="fr-FR" b="1" dirty="0">
                <a:solidFill>
                  <a:schemeClr val="bg1"/>
                </a:solidFill>
                <a:latin typeface="Courgette" panose="02000603070400060004" pitchFamily="2" charset="0"/>
              </a:rPr>
              <a:t>Jeudi 25 mars 1858 : la Dame révèle son nom</a:t>
            </a:r>
          </a:p>
          <a:p>
            <a:r>
              <a:rPr lang="fr-FR" dirty="0">
                <a:latin typeface="Courgette" panose="02000603070400060004" pitchFamily="2" charset="0"/>
              </a:rPr>
              <a:t>Seizième apparition. La vision révèle enfin son nom, mais le rosier (ou églantier) sur lequel elle pose les pieds au cours de ses Apparitions ne fleurit pas. Bernadette raconte : « Elle leva les yeux au ciel, joignant en signe de prière ses mains qui étaient tendues et ouvertes vers la terre, et me dit: Que </a:t>
            </a:r>
            <a:r>
              <a:rPr lang="fr-FR" dirty="0" err="1">
                <a:latin typeface="Courgette" panose="02000603070400060004" pitchFamily="2" charset="0"/>
              </a:rPr>
              <a:t>soy</a:t>
            </a:r>
            <a:r>
              <a:rPr lang="fr-FR" dirty="0">
                <a:latin typeface="Courgette" panose="02000603070400060004" pitchFamily="2" charset="0"/>
              </a:rPr>
              <a:t> </a:t>
            </a:r>
            <a:r>
              <a:rPr lang="fr-FR" dirty="0" err="1">
                <a:latin typeface="Courgette" panose="02000603070400060004" pitchFamily="2" charset="0"/>
              </a:rPr>
              <a:t>era</a:t>
            </a:r>
            <a:r>
              <a:rPr lang="fr-FR" dirty="0">
                <a:latin typeface="Courgette" panose="02000603070400060004" pitchFamily="2" charset="0"/>
              </a:rPr>
              <a:t> </a:t>
            </a:r>
            <a:r>
              <a:rPr lang="fr-FR" dirty="0" err="1">
                <a:latin typeface="Courgette" panose="02000603070400060004" pitchFamily="2" charset="0"/>
              </a:rPr>
              <a:t>immaculada</a:t>
            </a:r>
            <a:r>
              <a:rPr lang="fr-FR" dirty="0">
                <a:latin typeface="Courgette" panose="02000603070400060004" pitchFamily="2" charset="0"/>
              </a:rPr>
              <a:t> </a:t>
            </a:r>
            <a:r>
              <a:rPr lang="fr-FR" dirty="0" err="1">
                <a:latin typeface="Courgette" panose="02000603070400060004" pitchFamily="2" charset="0"/>
              </a:rPr>
              <a:t>councepciou</a:t>
            </a:r>
            <a:r>
              <a:rPr lang="fr-FR" dirty="0">
                <a:latin typeface="Courgette" panose="02000603070400060004" pitchFamily="2" charset="0"/>
              </a:rPr>
              <a:t> ». Bernadette part en courant et répète sans cesse, sur le chemin, des mots qu’elle ne comprend pas. Ces mots troublent le brave curé. Bernadette ignorait cette expression théologique qui désigne la Sainte Vierge. Quatre ans plus tôt, en 1854, le pape Pie IX en avait fait une vérité de la foi catholique (dogme de l’Immaculée Conception).</a:t>
            </a:r>
          </a:p>
          <a:p>
            <a:r>
              <a:rPr lang="fr-FR" b="1" dirty="0">
                <a:solidFill>
                  <a:schemeClr val="bg1"/>
                </a:solidFill>
                <a:latin typeface="Courgette" panose="02000603070400060004" pitchFamily="2" charset="0"/>
              </a:rPr>
              <a:t>Mercredi 7 avril 1858 : le miracle du cierge</a:t>
            </a:r>
          </a:p>
          <a:p>
            <a:r>
              <a:rPr lang="fr-FR" dirty="0">
                <a:latin typeface="Courgette" panose="02000603070400060004" pitchFamily="2" charset="0"/>
              </a:rPr>
              <a:t>Dix-septième apparition. Pendant cette apparition, Bernadette tient son cierge allumé. La flamme entoure longuement sa main sans la brûler. Ce fait est immédiatement constaté par le médecin, le docteur </a:t>
            </a:r>
            <a:r>
              <a:rPr lang="fr-FR" dirty="0" err="1">
                <a:latin typeface="Courgette" panose="02000603070400060004" pitchFamily="2" charset="0"/>
              </a:rPr>
              <a:t>Douzous</a:t>
            </a:r>
            <a:r>
              <a:rPr lang="fr-FR" dirty="0">
                <a:latin typeface="Courgette" panose="02000603070400060004" pitchFamily="2" charset="0"/>
              </a:rPr>
              <a:t>..</a:t>
            </a:r>
            <a:endParaRPr lang="fr-FR" b="0" i="0" dirty="0">
              <a:effectLst/>
              <a:latin typeface="Courgette" panose="02000603070400060004" pitchFamily="2" charset="0"/>
            </a:endParaRPr>
          </a:p>
        </p:txBody>
      </p:sp>
    </p:spTree>
    <p:extLst>
      <p:ext uri="{BB962C8B-B14F-4D97-AF65-F5344CB8AC3E}">
        <p14:creationId xmlns:p14="http://schemas.microsoft.com/office/powerpoint/2010/main" val="3373848195"/>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 y="-50"/>
            <a:ext cx="12204000" cy="6858050"/>
          </a:xfrm>
          <a:prstGeom prst="rect">
            <a:avLst/>
          </a:prstGeom>
        </p:spPr>
      </p:pic>
      <p:sp>
        <p:nvSpPr>
          <p:cNvPr id="2" name="Rectangle 1"/>
          <p:cNvSpPr/>
          <p:nvPr/>
        </p:nvSpPr>
        <p:spPr>
          <a:xfrm>
            <a:off x="371302" y="814517"/>
            <a:ext cx="6096000" cy="2308324"/>
          </a:xfrm>
          <a:prstGeom prst="rect">
            <a:avLst/>
          </a:prstGeom>
        </p:spPr>
        <p:txBody>
          <a:bodyPr>
            <a:spAutoFit/>
          </a:bodyPr>
          <a:lstStyle/>
          <a:p>
            <a:r>
              <a:rPr lang="fr-FR" b="1" dirty="0">
                <a:solidFill>
                  <a:schemeClr val="bg1"/>
                </a:solidFill>
                <a:latin typeface="Courgette" panose="02000603070400060004" pitchFamily="2" charset="0"/>
              </a:rPr>
              <a:t>Vendredi 16 juillet 1858 : la dernière apparition</a:t>
            </a:r>
          </a:p>
          <a:p>
            <a:r>
              <a:rPr lang="fr-FR" dirty="0">
                <a:latin typeface="Courgette" panose="02000603070400060004" pitchFamily="2" charset="0"/>
              </a:rPr>
              <a:t>Dix-huitième apparition. Bernadette ressent le mystérieux appel de la Grotte, mais l’accès à </a:t>
            </a:r>
            <a:r>
              <a:rPr lang="fr-FR" dirty="0" err="1">
                <a:latin typeface="Courgette" panose="02000603070400060004" pitchFamily="2" charset="0"/>
              </a:rPr>
              <a:t>Massabielle</a:t>
            </a:r>
            <a:r>
              <a:rPr lang="fr-FR" dirty="0">
                <a:latin typeface="Courgette" panose="02000603070400060004" pitchFamily="2" charset="0"/>
              </a:rPr>
              <a:t> est interdit et fermé par une palissade. Elle se rend donc en face, de l’autre côté du Gave… et voit la Vierge Marie, une ultime fois : « Il me semblait que j’étais devant la grotte, à la même distance que les autres fois, je voyais seulement la Vierge, jamais je ne l’ai vue aussi belle ! ».</a:t>
            </a:r>
            <a:endParaRPr lang="fr-FR" b="0" i="0" dirty="0">
              <a:effectLst/>
              <a:latin typeface="Courgette" panose="02000603070400060004" pitchFamily="2" charset="0"/>
            </a:endParaRPr>
          </a:p>
        </p:txBody>
      </p:sp>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51425" y="370676"/>
            <a:ext cx="5328000" cy="2511748"/>
          </a:xfrm>
          <a:prstGeom prst="rect">
            <a:avLst/>
          </a:prstGeom>
        </p:spPr>
      </p:pic>
      <p:sp>
        <p:nvSpPr>
          <p:cNvPr id="4" name="Rectangle 3"/>
          <p:cNvSpPr/>
          <p:nvPr/>
        </p:nvSpPr>
        <p:spPr>
          <a:xfrm>
            <a:off x="371302" y="3713697"/>
            <a:ext cx="5954683" cy="2308324"/>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fr-FR" dirty="0">
                <a:solidFill>
                  <a:schemeClr val="tx1"/>
                </a:solidFill>
                <a:latin typeface="madefor-display"/>
              </a:rPr>
              <a:t>Avant même la fin des apparitions, Bernadette était devenue l'une des figures les plus célèbres de France, constamment interrogée et questionnée. Pour une adolescente illettrée, ce fut une épreuve extrêmement pénible pour elle et sa famille. On la traitait tantôt de folle, tantôt de mystique. Elle demeurait néanmoins inébranlable dans sa foi et résolue à accomplir les souhaits de la Vierge Marie.</a:t>
            </a:r>
            <a:endParaRPr lang="fr-FR" dirty="0">
              <a:solidFill>
                <a:schemeClr val="tx1"/>
              </a:solidFill>
            </a:endParaRPr>
          </a:p>
        </p:txBody>
      </p:sp>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67301" y="3002632"/>
            <a:ext cx="5312123" cy="3182313"/>
          </a:xfrm>
          <a:prstGeom prst="rect">
            <a:avLst/>
          </a:prstGeom>
        </p:spPr>
      </p:pic>
      <p:sp>
        <p:nvSpPr>
          <p:cNvPr id="6" name="Rectangle 5"/>
          <p:cNvSpPr/>
          <p:nvPr/>
        </p:nvSpPr>
        <p:spPr>
          <a:xfrm>
            <a:off x="7340420" y="6305154"/>
            <a:ext cx="3280193" cy="369332"/>
          </a:xfrm>
          <a:prstGeom prst="rect">
            <a:avLst/>
          </a:prstGeom>
        </p:spPr>
        <p:txBody>
          <a:bodyPr wrap="none">
            <a:spAutoFit/>
          </a:bodyPr>
          <a:lstStyle/>
          <a:p>
            <a:r>
              <a:rPr lang="fr-FR" dirty="0"/>
              <a:t>La grotte de </a:t>
            </a:r>
            <a:r>
              <a:rPr lang="fr-FR" dirty="0" err="1"/>
              <a:t>Massabielle</a:t>
            </a:r>
            <a:r>
              <a:rPr lang="fr-FR" dirty="0"/>
              <a:t> en 1900</a:t>
            </a:r>
          </a:p>
        </p:txBody>
      </p:sp>
    </p:spTree>
    <p:extLst>
      <p:ext uri="{BB962C8B-B14F-4D97-AF65-F5344CB8AC3E}">
        <p14:creationId xmlns:p14="http://schemas.microsoft.com/office/powerpoint/2010/main" val="3529112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 y="-50"/>
            <a:ext cx="12204000" cy="6858050"/>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60000" y="262048"/>
            <a:ext cx="4932000" cy="2831290"/>
          </a:xfrm>
          <a:prstGeom prst="rect">
            <a:avLst/>
          </a:prstGeom>
        </p:spPr>
      </p:pic>
      <p:sp>
        <p:nvSpPr>
          <p:cNvPr id="3" name="Rectangle 2"/>
          <p:cNvSpPr/>
          <p:nvPr/>
        </p:nvSpPr>
        <p:spPr>
          <a:xfrm>
            <a:off x="346365" y="385032"/>
            <a:ext cx="4788823" cy="2585323"/>
          </a:xfrm>
          <a:prstGeom prst="rect">
            <a:avLst/>
          </a:prstGeom>
        </p:spPr>
        <p:txBody>
          <a:bodyPr wrap="square">
            <a:spAutoFit/>
          </a:bodyPr>
          <a:lstStyle/>
          <a:p>
            <a:pPr fontAlgn="base"/>
            <a:r>
              <a:rPr lang="fr-FR" dirty="0">
                <a:solidFill>
                  <a:schemeClr val="bg1"/>
                </a:solidFill>
                <a:latin typeface="madefor-display"/>
              </a:rPr>
              <a:t>Elle fut ensuite recueillie par les Sœurs de la Charité de Nevers et quitta Lourdes pour Nevers, dans le centre de la France, où elle apprit à lire, à écrire, à parler français et devint plus tard une couturière accomplie.</a:t>
            </a:r>
          </a:p>
          <a:p>
            <a:pPr fontAlgn="base"/>
            <a:r>
              <a:rPr lang="fr-FR" dirty="0">
                <a:solidFill>
                  <a:schemeClr val="bg1"/>
                </a:solidFill>
                <a:latin typeface="madefor-display"/>
              </a:rPr>
              <a:t>​</a:t>
            </a:r>
          </a:p>
          <a:p>
            <a:pPr fontAlgn="base"/>
            <a:r>
              <a:rPr lang="fr-FR" dirty="0">
                <a:solidFill>
                  <a:schemeClr val="bg1"/>
                </a:solidFill>
                <a:latin typeface="madefor-display"/>
              </a:rPr>
              <a:t>Bernadette Soubirous a la particularité unique d'être la première sainte à avoir été photographiée.</a:t>
            </a:r>
            <a:endParaRPr lang="fr-FR" b="0" u="none" strike="noStrike" dirty="0">
              <a:solidFill>
                <a:schemeClr val="bg1"/>
              </a:solidFill>
              <a:effectLst/>
              <a:latin typeface="madefor-display"/>
            </a:endParaRPr>
          </a:p>
        </p:txBody>
      </p:sp>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189" y="3240835"/>
            <a:ext cx="2268000" cy="3470513"/>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02378" y="3240835"/>
            <a:ext cx="2232000" cy="3497392"/>
          </a:xfrm>
          <a:prstGeom prst="rect">
            <a:avLst/>
          </a:prstGeom>
        </p:spPr>
      </p:pic>
      <p:pic>
        <p:nvPicPr>
          <p:cNvPr id="7" name="Image 6"/>
          <p:cNvPicPr>
            <a:picLocks noChangeAspect="1"/>
          </p:cNvPicPr>
          <p:nvPr/>
        </p:nvPicPr>
        <p:blipFill rotWithShape="1">
          <a:blip r:embed="rId7">
            <a:extLst>
              <a:ext uri="{28A0092B-C50C-407E-A947-70E740481C1C}">
                <a14:useLocalDpi xmlns:a14="http://schemas.microsoft.com/office/drawing/2010/main" val="0"/>
              </a:ext>
            </a:extLst>
          </a:blip>
          <a:srcRect l="19339" t="2627" r="19174" b="2315"/>
          <a:stretch/>
        </p:blipFill>
        <p:spPr>
          <a:xfrm>
            <a:off x="7260000" y="3602691"/>
            <a:ext cx="4932000" cy="3135536"/>
          </a:xfrm>
          <a:prstGeom prst="rect">
            <a:avLst/>
          </a:prstGeom>
        </p:spPr>
      </p:pic>
      <p:pic>
        <p:nvPicPr>
          <p:cNvPr id="8" name="Image 7"/>
          <p:cNvPicPr>
            <a:picLocks noChangeAspect="1"/>
          </p:cNvPicPr>
          <p:nvPr/>
        </p:nvPicPr>
        <p:blipFill rotWithShape="1">
          <a:blip r:embed="rId8" cstate="print">
            <a:extLst>
              <a:ext uri="{28A0092B-C50C-407E-A947-70E740481C1C}">
                <a14:useLocalDpi xmlns:a14="http://schemas.microsoft.com/office/drawing/2010/main" val="0"/>
              </a:ext>
            </a:extLst>
          </a:blip>
          <a:srcRect b="2061"/>
          <a:stretch/>
        </p:blipFill>
        <p:spPr>
          <a:xfrm>
            <a:off x="4705189" y="2845033"/>
            <a:ext cx="2484000" cy="3893194"/>
          </a:xfrm>
          <a:prstGeom prst="rect">
            <a:avLst/>
          </a:prstGeom>
        </p:spPr>
      </p:pic>
    </p:spTree>
    <p:extLst>
      <p:ext uri="{BB962C8B-B14F-4D97-AF65-F5344CB8AC3E}">
        <p14:creationId xmlns:p14="http://schemas.microsoft.com/office/powerpoint/2010/main" val="6285540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 y="-50"/>
            <a:ext cx="12204000" cy="6858050"/>
          </a:xfrm>
          <a:prstGeom prst="rect">
            <a:avLst/>
          </a:prstGeom>
        </p:spPr>
      </p:pic>
      <p:sp>
        <p:nvSpPr>
          <p:cNvPr id="3" name="Rectangle 2"/>
          <p:cNvSpPr/>
          <p:nvPr/>
        </p:nvSpPr>
        <p:spPr>
          <a:xfrm>
            <a:off x="1629294" y="434770"/>
            <a:ext cx="8828115" cy="1200329"/>
          </a:xfrm>
          <a:prstGeom prst="rect">
            <a:avLst/>
          </a:prstGeom>
        </p:spPr>
        <p:txBody>
          <a:bodyPr wrap="square">
            <a:spAutoFit/>
          </a:bodyPr>
          <a:lstStyle/>
          <a:p>
            <a:r>
              <a:rPr lang="fr-FR" dirty="0">
                <a:solidFill>
                  <a:schemeClr val="bg1"/>
                </a:solidFill>
                <a:latin typeface="Droid Serif"/>
              </a:rPr>
              <a:t>Ce furent les adieux définitifs dans la grotte. Sainte Bernadette Soubirous ne reverrait la Vierge Marie que 21 ans plus tard, à Nevers, le 16 avril 1879, lorsqu'elle quitta cette terre d'exil pour la contempler éternellement au Ciel </a:t>
            </a:r>
            <a:r>
              <a:rPr lang="fr-FR" dirty="0" smtClean="0">
                <a:solidFill>
                  <a:schemeClr val="bg1"/>
                </a:solidFill>
                <a:latin typeface="Droid Serif"/>
              </a:rPr>
              <a:t>!</a:t>
            </a:r>
            <a:r>
              <a:rPr lang="fr-FR" dirty="0">
                <a:solidFill>
                  <a:schemeClr val="bg1"/>
                </a:solidFill>
              </a:rPr>
              <a:t>  Elle fut inhumée dans le cimetière du couvent des Sœurs de la Charité à Nevers.</a:t>
            </a:r>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74371" y="2102387"/>
            <a:ext cx="7668000" cy="4198337"/>
          </a:xfrm>
          <a:prstGeom prst="rect">
            <a:avLst/>
          </a:prstGeom>
        </p:spPr>
      </p:pic>
      <p:sp>
        <p:nvSpPr>
          <p:cNvPr id="5" name="Rectangle 4"/>
          <p:cNvSpPr/>
          <p:nvPr/>
        </p:nvSpPr>
        <p:spPr>
          <a:xfrm>
            <a:off x="296488" y="2659902"/>
            <a:ext cx="3868189" cy="2585323"/>
          </a:xfrm>
          <a:prstGeom prst="rect">
            <a:avLst/>
          </a:prstGeom>
        </p:spPr>
        <p:txBody>
          <a:bodyPr wrap="square">
            <a:spAutoFit/>
          </a:bodyPr>
          <a:lstStyle/>
          <a:p>
            <a:r>
              <a:rPr lang="fr-FR" dirty="0">
                <a:solidFill>
                  <a:srgbClr val="2F2B36"/>
                </a:solidFill>
                <a:latin typeface="madefor-display"/>
              </a:rPr>
              <a:t>Dans le cadre du processus de canonisation, son corps fut exhumé à trois reprises : en 1909, 1919 et enfin en 1925. Lors de la dernière exhumation, l’Église – conseillée par une série de médecins – déclara son corps « incorruptible » et elle fut donc placée dans un cercueil en cristal.</a:t>
            </a:r>
            <a:endParaRPr lang="fr-FR" dirty="0"/>
          </a:p>
        </p:txBody>
      </p:sp>
    </p:spTree>
    <p:extLst>
      <p:ext uri="{BB962C8B-B14F-4D97-AF65-F5344CB8AC3E}">
        <p14:creationId xmlns:p14="http://schemas.microsoft.com/office/powerpoint/2010/main" val="15658493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Layer>
                </a14:imgProps>
              </a:ext>
              <a:ext uri="{28A0092B-C50C-407E-A947-70E740481C1C}">
                <a14:useLocalDpi xmlns:a14="http://schemas.microsoft.com/office/drawing/2010/main" val="0"/>
              </a:ext>
            </a:extLst>
          </a:blip>
          <a:stretch>
            <a:fillRect/>
          </a:stretch>
        </p:blipFill>
        <p:spPr>
          <a:xfrm>
            <a:off x="0" y="-1"/>
            <a:ext cx="12192000" cy="6826440"/>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34068"/>
            <a:ext cx="3200400" cy="4743450"/>
          </a:xfrm>
          <a:prstGeom prst="rect">
            <a:avLst/>
          </a:prstGeom>
        </p:spPr>
      </p:pic>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99492" y="272954"/>
            <a:ext cx="3392508" cy="5127394"/>
          </a:xfrm>
          <a:prstGeom prst="rect">
            <a:avLst/>
          </a:prstGeom>
        </p:spPr>
      </p:pic>
      <p:pic>
        <p:nvPicPr>
          <p:cNvPr id="8" name="Imag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63599" y="3428975"/>
            <a:ext cx="4032000" cy="2683098"/>
          </a:xfrm>
          <a:prstGeom prst="rect">
            <a:avLst/>
          </a:prstGeom>
          <a:effectLst>
            <a:softEdge rad="317500"/>
          </a:effectLst>
        </p:spPr>
      </p:pic>
      <p:sp>
        <p:nvSpPr>
          <p:cNvPr id="9" name="ZoneTexte 8"/>
          <p:cNvSpPr txBox="1"/>
          <p:nvPr/>
        </p:nvSpPr>
        <p:spPr>
          <a:xfrm>
            <a:off x="3773978" y="334068"/>
            <a:ext cx="3150524" cy="584775"/>
          </a:xfrm>
          <a:prstGeom prst="rect">
            <a:avLst/>
          </a:prstGeom>
          <a:noFill/>
        </p:spPr>
        <p:txBody>
          <a:bodyPr wrap="square" rtlCol="0">
            <a:spAutoFit/>
          </a:bodyPr>
          <a:lstStyle/>
          <a:p>
            <a:r>
              <a:rPr lang="fr-FR" sz="3200" b="1" spc="50" dirty="0" smtClean="0">
                <a:ln w="9525" cmpd="sng">
                  <a:solidFill>
                    <a:schemeClr val="accent1"/>
                  </a:solidFill>
                  <a:prstDash val="solid"/>
                </a:ln>
                <a:solidFill>
                  <a:srgbClr val="70AD47">
                    <a:tint val="1000"/>
                  </a:srgbClr>
                </a:solidFill>
                <a:effectLst>
                  <a:glow rad="38100">
                    <a:schemeClr val="accent1">
                      <a:alpha val="40000"/>
                    </a:schemeClr>
                  </a:glow>
                  <a:outerShdw blurRad="50800" dist="38100" dir="2700000" algn="tl" rotWithShape="0">
                    <a:prstClr val="black">
                      <a:alpha val="40000"/>
                    </a:prstClr>
                  </a:outerShdw>
                </a:effectLst>
              </a:rPr>
              <a:t>A Bientôt!!!</a:t>
            </a:r>
            <a:endParaRPr lang="fr-FR" sz="3200" b="1" spc="50" dirty="0">
              <a:ln w="9525" cmpd="sng">
                <a:solidFill>
                  <a:schemeClr val="accent1"/>
                </a:solidFill>
                <a:prstDash val="solid"/>
              </a:ln>
              <a:solidFill>
                <a:srgbClr val="70AD47">
                  <a:tint val="1000"/>
                </a:srgbClr>
              </a:solidFill>
              <a:effectLst>
                <a:glow rad="38100">
                  <a:schemeClr val="accent1">
                    <a:alpha val="40000"/>
                  </a:schemeClr>
                </a:glow>
                <a:outerShdw blurRad="50800" dist="38100" dir="2700000" algn="tl" rotWithShape="0">
                  <a:prstClr val="black">
                    <a:alpha val="40000"/>
                  </a:prstClr>
                </a:outerShdw>
              </a:effectLst>
            </a:endParaRPr>
          </a:p>
        </p:txBody>
      </p:sp>
      <p:sp>
        <p:nvSpPr>
          <p:cNvPr id="10" name="ZoneTexte 9"/>
          <p:cNvSpPr txBox="1"/>
          <p:nvPr/>
        </p:nvSpPr>
        <p:spPr>
          <a:xfrm>
            <a:off x="1018310" y="6112073"/>
            <a:ext cx="4164676"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fr-FR" b="1" dirty="0" smtClean="0"/>
              <a:t>Commentaires et images du NET:</a:t>
            </a:r>
            <a:endParaRPr lang="fr-FR" b="1" dirty="0"/>
          </a:p>
        </p:txBody>
      </p:sp>
      <p:pic>
        <p:nvPicPr>
          <p:cNvPr id="11" name="Imag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046586" y="5673352"/>
            <a:ext cx="900000" cy="1001412"/>
          </a:xfrm>
          <a:prstGeom prst="rect">
            <a:avLst/>
          </a:prstGeom>
        </p:spPr>
      </p:pic>
    </p:spTree>
    <p:extLst>
      <p:ext uri="{BB962C8B-B14F-4D97-AF65-F5344CB8AC3E}">
        <p14:creationId xmlns:p14="http://schemas.microsoft.com/office/powerpoint/2010/main" val="3122343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path" presetSubtype="0" accel="50000" decel="50000" fill="hold" nodeType="afterEffect">
                                  <p:stCondLst>
                                    <p:cond delay="0"/>
                                  </p:stCondLst>
                                  <p:childTnLst>
                                    <p:animMotion origin="layout" path="M 0 0 L 0.067 0.04 C 0.081 0.049 0.102 0.054 0.124 0.054 C 0.149 0.054 0.169 0.049 0.183 0.04 L 0.25 0 E" pathEditMode="relative" ptsTypes="">
                                      <p:cBhvr>
                                        <p:cTn id="6" dur="2000" fill="hold"/>
                                        <p:tgtEl>
                                          <p:spTgt spid="6"/>
                                        </p:tgtEl>
                                        <p:attrNameLst>
                                          <p:attrName>ppt_x</p:attrName>
                                          <p:attrName>ppt_y</p:attrName>
                                        </p:attrNameLst>
                                      </p:cBhvr>
                                    </p:animMotion>
                                  </p:childTnLst>
                                </p:cTn>
                              </p:par>
                            </p:childTnLst>
                          </p:cTn>
                        </p:par>
                        <p:par>
                          <p:cTn id="7" fill="hold">
                            <p:stCondLst>
                              <p:cond delay="2000"/>
                            </p:stCondLst>
                            <p:childTnLst>
                              <p:par>
                                <p:cTn id="8" presetID="37" presetClass="path" presetSubtype="0" accel="50000" decel="50000" fill="hold" nodeType="afterEffect">
                                  <p:stCondLst>
                                    <p:cond delay="0"/>
                                  </p:stCondLst>
                                  <p:childTnLst>
                                    <p:animMotion origin="layout" path="M 0.10091 0.09166 L 0.03489 0.02291 C 0.02122 0.0074 -0.00013 -0.00371 -0.02292 -0.00787 C -0.04896 -0.01273 -0.07005 -0.00949 -0.08516 0.00046 L -0.15821 0.04305 " pathEditMode="relative" rAng="11160000" ptsTypes="AAAAA">
                                      <p:cBhvr>
                                        <p:cTn id="9" dur="2000" fill="hold"/>
                                        <p:tgtEl>
                                          <p:spTgt spid="7"/>
                                        </p:tgtEl>
                                        <p:attrNameLst>
                                          <p:attrName>ppt_x</p:attrName>
                                          <p:attrName>ppt_y</p:attrName>
                                        </p:attrNameLst>
                                      </p:cBhvr>
                                      <p:rCtr x="-12721" y="-620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889</TotalTime>
  <Words>2762</Words>
  <Application>Microsoft Office PowerPoint</Application>
  <PresentationFormat>Grand écran</PresentationFormat>
  <Paragraphs>101</Paragraphs>
  <Slides>23</Slides>
  <Notes>0</Notes>
  <HiddenSlides>0</HiddenSlides>
  <MMClips>1</MMClips>
  <ScaleCrop>false</ScaleCrop>
  <HeadingPairs>
    <vt:vector size="6" baseType="variant">
      <vt:variant>
        <vt:lpstr>Polices utilisées</vt:lpstr>
      </vt:variant>
      <vt:variant>
        <vt:i4>11</vt:i4>
      </vt:variant>
      <vt:variant>
        <vt:lpstr>Thème</vt:lpstr>
      </vt:variant>
      <vt:variant>
        <vt:i4>1</vt:i4>
      </vt:variant>
      <vt:variant>
        <vt:lpstr>Titres des diapositives</vt:lpstr>
      </vt:variant>
      <vt:variant>
        <vt:i4>23</vt:i4>
      </vt:variant>
    </vt:vector>
  </HeadingPairs>
  <TitlesOfParts>
    <vt:vector size="35" baseType="lpstr">
      <vt:lpstr>Arial</vt:lpstr>
      <vt:lpstr>Calibri</vt:lpstr>
      <vt:lpstr>Calibri Light</vt:lpstr>
      <vt:lpstr>Courgette</vt:lpstr>
      <vt:lpstr>Droid Serif</vt:lpstr>
      <vt:lpstr>inherit</vt:lpstr>
      <vt:lpstr>Inter</vt:lpstr>
      <vt:lpstr>Leckerli One</vt:lpstr>
      <vt:lpstr>madefor-display</vt:lpstr>
      <vt:lpstr>madefor-text</vt:lpstr>
      <vt:lpstr>Patua One</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28</cp:revision>
  <dcterms:created xsi:type="dcterms:W3CDTF">2026-04-08T18:37:18Z</dcterms:created>
  <dcterms:modified xsi:type="dcterms:W3CDTF">2026-04-12T18:53:07Z</dcterms:modified>
</cp:coreProperties>
</file>