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4" r:id="rId23"/>
    <p:sldId id="278" r:id="rId24"/>
    <p:sldId id="279" r:id="rId25"/>
    <p:sldId id="280" r:id="rId26"/>
    <p:sldId id="282" r:id="rId27"/>
    <p:sldId id="283" r:id="rId28"/>
    <p:sldId id="281"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152494-FCE4-4767-8EBF-06FB31AC502F}" v="73" dt="2026-04-11T05:16:03.0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2" autoAdjust="0"/>
    <p:restoredTop sz="94660"/>
  </p:normalViewPr>
  <p:slideViewPr>
    <p:cSldViewPr snapToGrid="0">
      <p:cViewPr varScale="1">
        <p:scale>
          <a:sx n="71" d="100"/>
          <a:sy n="71" d="100"/>
        </p:scale>
        <p:origin x="37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DAB513-F5DB-1B55-BFF0-B646F182B95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AF8BACC-B6BC-6F3A-5369-B3AAC3C913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2FDF884-8F85-4A7A-382C-F09320244FDA}"/>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257D3589-EF6C-509E-6223-97B18EC782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A4B237-5244-CD51-BA98-6E4B992072DD}"/>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2742589416"/>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F42C25-94BD-4D82-3866-819D356E8F2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87ABD48-D520-EF14-CB95-EF2C2771BD6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2FFBCA-B3E9-EFC3-083A-39ECBF0CF1C3}"/>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AF54D3B3-C09F-895E-8E71-99859730445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93B8314-CEFF-C5BA-6512-A367BA3647B0}"/>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2873110145"/>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B8CDC0-8CEB-4A53-CB11-D5170E7C0EB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679C35D-013C-3A80-E3E3-96489C0551A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BB62C9C-F176-6F4D-718F-931EB4C69C00}"/>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B04540AE-8D5A-F157-262F-5FC2E6FE2D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191A09-5130-B456-5A9F-C5C25EFC4433}"/>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2984719413"/>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E4253D-FC81-D1EB-0157-87CBE7B8E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1260B84-7976-F043-556E-72E4AAC8EF5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F74F9CE-B911-3BDD-09F1-7C55B265FA3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962B990-E8D5-121E-D0B6-25DE08A9299E}"/>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6" name="Espace réservé du pied de page 5">
            <a:extLst>
              <a:ext uri="{FF2B5EF4-FFF2-40B4-BE49-F238E27FC236}">
                <a16:creationId xmlns:a16="http://schemas.microsoft.com/office/drawing/2014/main" id="{49D41DE5-9AAC-2EB4-6151-34C6DF93EF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D4F51A0-698E-9C83-F305-F5A5444F1AF2}"/>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3610456981"/>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73623C-591B-3599-0163-F6FB317D016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1A7AD41-ADAF-B758-B2E1-88BE10B8F2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43E2011-25F3-20DB-72B2-969CFA4EC1D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FBD119C-D777-F8B0-2CD4-BC096ADC15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4832348-70F1-6BCD-EC51-278CF384F20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8E716E5-100C-8169-CF64-A2F880592F53}"/>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8" name="Espace réservé du pied de page 7">
            <a:extLst>
              <a:ext uri="{FF2B5EF4-FFF2-40B4-BE49-F238E27FC236}">
                <a16:creationId xmlns:a16="http://schemas.microsoft.com/office/drawing/2014/main" id="{B75417F4-B50D-CC25-29D9-A8EE537A1F7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6D0FE89-1E1B-49EF-3E6A-F27F963E983A}"/>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2272909538"/>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057E56-71CF-C5EC-34F3-5C8C4E737CE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CDFCC81-319A-3FC1-5DF3-FB988DE0A4DB}"/>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4" name="Espace réservé du pied de page 3">
            <a:extLst>
              <a:ext uri="{FF2B5EF4-FFF2-40B4-BE49-F238E27FC236}">
                <a16:creationId xmlns:a16="http://schemas.microsoft.com/office/drawing/2014/main" id="{33C4785A-77C6-3BB7-F7F2-3EB03CEB043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0E69915-728C-A3E7-731C-BC1D47BC5459}"/>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916233053"/>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4C18089-3945-1A52-13BF-0E74C3F981E0}"/>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3" name="Espace réservé du pied de page 2">
            <a:extLst>
              <a:ext uri="{FF2B5EF4-FFF2-40B4-BE49-F238E27FC236}">
                <a16:creationId xmlns:a16="http://schemas.microsoft.com/office/drawing/2014/main" id="{35FC2CBD-A3CE-744E-C1A2-4D4A5E1DBB8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842C16F-F093-759A-91F3-FB415EC1A72E}"/>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1976852065"/>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AC8B64-214D-BFAD-549C-13251189643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29AACB8-4948-8151-1C63-AD0E9CF461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A0E6C10-BDC2-BA41-6DA8-9E62DCB9D1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6F11A5-88CD-7952-0A91-18A0411501D4}"/>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6" name="Espace réservé du pied de page 5">
            <a:extLst>
              <a:ext uri="{FF2B5EF4-FFF2-40B4-BE49-F238E27FC236}">
                <a16:creationId xmlns:a16="http://schemas.microsoft.com/office/drawing/2014/main" id="{59260C0E-7AE4-C0B1-E456-5DA44B61E8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F7DBE33-C288-B16B-E073-679D7A5AEF84}"/>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210513511"/>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DBB8F7-9B18-8421-31A1-5F38DACF6C4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67AC559-4803-497F-D771-52F80ADC0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DE6BB25-CDD6-502D-78A9-8A013A7846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07CC680-BDDF-4616-9081-0358865250AD}"/>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6" name="Espace réservé du pied de page 5">
            <a:extLst>
              <a:ext uri="{FF2B5EF4-FFF2-40B4-BE49-F238E27FC236}">
                <a16:creationId xmlns:a16="http://schemas.microsoft.com/office/drawing/2014/main" id="{5FF947B6-090D-E860-3773-BD20AEFFC99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30F2624-9DB7-8C7A-BCCA-E2842D9F9583}"/>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2353862683"/>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CCC03A-1738-C9DD-695D-43B83187538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63F03D1-F12E-DC38-03BD-B6FB35D7D0A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AABA2E-1B35-4149-0E73-B87C7FD09D4D}"/>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8C0991C1-A0E4-3835-A82E-55F6CAB489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0670A-B849-4BBE-1D39-6FDBB9B782A2}"/>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41458622"/>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4D10A96-1071-B810-D346-8EED26167CF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5904D55-FF92-C53F-5A03-A7159260FF7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E652D7-6B91-EFA1-04DA-1FAAE82F24F1}"/>
              </a:ext>
            </a:extLst>
          </p:cNvPr>
          <p:cNvSpPr>
            <a:spLocks noGrp="1"/>
          </p:cNvSpPr>
          <p:nvPr>
            <p:ph type="dt" sz="half" idx="10"/>
          </p:nvPr>
        </p:nvSpPr>
        <p:spPr/>
        <p:txBody>
          <a:bodyPr/>
          <a:lstStyle/>
          <a:p>
            <a:fld id="{FFC977E3-7F33-4D88-8EBF-A0AD517D4F9B}"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4E4D69B4-EB81-D612-5F04-B6A778730A5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114C880-51F4-077C-BCB1-8F1427B58612}"/>
              </a:ext>
            </a:extLst>
          </p:cNvPr>
          <p:cNvSpPr>
            <a:spLocks noGrp="1"/>
          </p:cNvSpPr>
          <p:nvPr>
            <p:ph type="sldNum" sz="quarter" idx="12"/>
          </p:nvPr>
        </p:nvSpPr>
        <p:spPr/>
        <p:txBody>
          <a:bodyPr/>
          <a:lstStyle/>
          <a:p>
            <a:fld id="{B43B554C-D9DE-4F01-9ACC-A6B607AFA346}" type="slidenum">
              <a:rPr lang="fr-FR" smtClean="0"/>
              <a:t>‹N°›</a:t>
            </a:fld>
            <a:endParaRPr lang="fr-FR"/>
          </a:p>
        </p:txBody>
      </p:sp>
    </p:spTree>
    <p:extLst>
      <p:ext uri="{BB962C8B-B14F-4D97-AF65-F5344CB8AC3E}">
        <p14:creationId xmlns:p14="http://schemas.microsoft.com/office/powerpoint/2010/main" val="2643350857"/>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F680576-3A9F-16F0-F070-05F807C15D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AEE783F-5237-9A90-3509-5B4FE87309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EA18C83-C8CA-4280-4288-57ECBFB16D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FC977E3-7F33-4D88-8EBF-A0AD517D4F9B}"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B490A042-8935-C976-AEDE-D4728CB3CF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A0CB0BD-9DAE-7450-1880-A8C6E1F869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43B554C-D9DE-4F01-9ACC-A6B607AFA346}" type="slidenum">
              <a:rPr lang="fr-FR" smtClean="0"/>
              <a:t>‹N°›</a:t>
            </a:fld>
            <a:endParaRPr lang="fr-FR"/>
          </a:p>
        </p:txBody>
      </p:sp>
    </p:spTree>
    <p:extLst>
      <p:ext uri="{BB962C8B-B14F-4D97-AF65-F5344CB8AC3E}">
        <p14:creationId xmlns:p14="http://schemas.microsoft.com/office/powerpoint/2010/main" val="39790948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F017F97-6173-8E15-731A-ABD1AD0226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1283" y="279000"/>
            <a:ext cx="950943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4487B1-479A-248C-250F-A445F9B18F71}"/>
              </a:ext>
            </a:extLst>
          </p:cNvPr>
          <p:cNvSpPr txBox="1"/>
          <p:nvPr/>
        </p:nvSpPr>
        <p:spPr>
          <a:xfrm>
            <a:off x="2269862" y="279000"/>
            <a:ext cx="7960659" cy="523220"/>
          </a:xfrm>
          <a:prstGeom prst="rect">
            <a:avLst/>
          </a:prstGeom>
          <a:noFill/>
        </p:spPr>
        <p:txBody>
          <a:bodyPr wrap="square" rtlCol="0">
            <a:spAutoFit/>
          </a:bodyPr>
          <a:lstStyle/>
          <a:p>
            <a:r>
              <a:rPr lang="fr-FR" sz="2800" b="1" dirty="0"/>
              <a:t>Le_Mans_-_</a:t>
            </a:r>
            <a:r>
              <a:rPr lang="fr-FR" sz="2800" b="1" dirty="0" err="1"/>
              <a:t>Cathedrale_St_Julien</a:t>
            </a:r>
            <a:r>
              <a:rPr lang="fr-FR" sz="2800" b="1" dirty="0"/>
              <a:t>_’ Le Mans</a:t>
            </a:r>
          </a:p>
        </p:txBody>
      </p:sp>
    </p:spTree>
    <p:extLst>
      <p:ext uri="{BB962C8B-B14F-4D97-AF65-F5344CB8AC3E}">
        <p14:creationId xmlns:p14="http://schemas.microsoft.com/office/powerpoint/2010/main" val="300255252"/>
      </p:ext>
    </p:extLst>
  </p:cSld>
  <p:clrMapOvr>
    <a:masterClrMapping/>
  </p:clrMapOvr>
  <mc:AlternateContent xmlns:mc="http://schemas.openxmlformats.org/markup-compatibility/2006">
    <mc:Choice xmlns:p14="http://schemas.microsoft.com/office/powerpoint/2010/main" Requires="p14">
      <p:transition spd="slow" p14:dur="5250" advClick="0" advTm="13000">
        <p:sndAc>
          <p:stSnd loop="1">
            <p:snd r:embed="rId2" name="Prière, Op. 21  Alphonse Mustel  Harmonium Vilnius Franciscan Church.wav"/>
          </p:stSnd>
        </p:sndAc>
      </p:transition>
    </mc:Choice>
    <mc:Fallback>
      <p:transition spd="slow" advClick="0" advTm="13000">
        <p:sndAc>
          <p:stSnd loop="1">
            <p:snd r:embed="rId2" name="Prière, Op. 21  Alphonse Mustel  Harmonium Vilnius Franciscan Church.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675F9-CEC4-7CA7-AFA0-2C2D0D2679B4}"/>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259ED094-A1F2-E408-1775-FE070C84162C}"/>
              </a:ext>
            </a:extLst>
          </p:cNvPr>
          <p:cNvSpPr txBox="1"/>
          <p:nvPr/>
        </p:nvSpPr>
        <p:spPr>
          <a:xfrm>
            <a:off x="433892" y="117693"/>
            <a:ext cx="11456894" cy="6740307"/>
          </a:xfrm>
          <a:prstGeom prst="rect">
            <a:avLst/>
          </a:prstGeom>
          <a:noFill/>
        </p:spPr>
        <p:txBody>
          <a:bodyPr wrap="square" rtlCol="0">
            <a:spAutoFit/>
          </a:bodyPr>
          <a:lstStyle/>
          <a:p>
            <a:r>
              <a:rPr lang="fr-FR" sz="3600" b="1">
                <a:solidFill>
                  <a:srgbClr val="FFFF00"/>
                </a:solidFill>
              </a:rPr>
              <a:t>La cathédrale Saint-Julien du Mans est un lieu de culte catholique, siège du diocèse du Mans, située au Mans, en France. Elle est l’une des plus grandes cathédrales de l’époque gothique-romane de France, témoignage médiéval du style architectural du gothique angevin.</a:t>
            </a:r>
          </a:p>
          <a:p>
            <a:endParaRPr lang="fr-FR" sz="3600" b="1">
              <a:solidFill>
                <a:srgbClr val="FFFF00"/>
              </a:solidFill>
            </a:endParaRPr>
          </a:p>
          <a:p>
            <a:r>
              <a:rPr lang="fr-FR" sz="3600" b="1">
                <a:solidFill>
                  <a:srgbClr val="FFFF00"/>
                </a:solidFill>
              </a:rPr>
              <a:t>Cette cathédrale a subi maintes constructions et reconstructions depuis sa fondation. Commencée vers 1060 sous l'épiscopat de Vulgrin, elle fut achevée vers 1430. Elle aurait dû être encore agrandie vers 1500, mais le manque de moyens fit se résigner l'évêque de l’époque</a:t>
            </a:r>
            <a:endParaRPr lang="fr-FR" sz="3600" b="1" dirty="0">
              <a:solidFill>
                <a:srgbClr val="FFFF00"/>
              </a:solidFill>
            </a:endParaRPr>
          </a:p>
        </p:txBody>
      </p:sp>
    </p:spTree>
    <p:extLst>
      <p:ext uri="{BB962C8B-B14F-4D97-AF65-F5344CB8AC3E}">
        <p14:creationId xmlns:p14="http://schemas.microsoft.com/office/powerpoint/2010/main" val="3583645925"/>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B66E5-A9BD-509E-8B1F-D308AE54ECF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147D2D8-CC1F-A428-0E11-AF5A7E7113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6000" y="304593"/>
            <a:ext cx="4140000" cy="624881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5C7A52-442F-90EC-6A48-E5B4219A786F}"/>
              </a:ext>
            </a:extLst>
          </p:cNvPr>
          <p:cNvSpPr txBox="1"/>
          <p:nvPr/>
        </p:nvSpPr>
        <p:spPr>
          <a:xfrm>
            <a:off x="8502127" y="2848088"/>
            <a:ext cx="3872753" cy="1384995"/>
          </a:xfrm>
          <a:prstGeom prst="rect">
            <a:avLst/>
          </a:prstGeom>
          <a:noFill/>
        </p:spPr>
        <p:txBody>
          <a:bodyPr wrap="square" rtlCol="0">
            <a:spAutoFit/>
          </a:bodyPr>
          <a:lstStyle/>
          <a:p>
            <a:r>
              <a:rPr lang="fr-FR" sz="2800" b="1">
                <a:solidFill>
                  <a:srgbClr val="FFFF00"/>
                </a:solidFill>
              </a:rPr>
              <a:t>La pierre Saint-Julien, le menhir de la cathédrale.</a:t>
            </a:r>
            <a:endParaRPr lang="fr-FR" sz="2800" b="1" dirty="0">
              <a:solidFill>
                <a:srgbClr val="FFFF00"/>
              </a:solidFill>
            </a:endParaRPr>
          </a:p>
        </p:txBody>
      </p:sp>
    </p:spTree>
    <p:extLst>
      <p:ext uri="{BB962C8B-B14F-4D97-AF65-F5344CB8AC3E}">
        <p14:creationId xmlns:p14="http://schemas.microsoft.com/office/powerpoint/2010/main" val="283001168"/>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A0216-42E0-1C23-CAF6-4B5CE45FDE9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340D767-BE80-91CC-653D-52D1F2B75B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50" y="279000"/>
            <a:ext cx="4725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566CB3-2B3A-1106-760E-DA3A11B89004}"/>
              </a:ext>
            </a:extLst>
          </p:cNvPr>
          <p:cNvSpPr txBox="1"/>
          <p:nvPr/>
        </p:nvSpPr>
        <p:spPr>
          <a:xfrm>
            <a:off x="1323191" y="2710927"/>
            <a:ext cx="3044414" cy="954107"/>
          </a:xfrm>
          <a:prstGeom prst="rect">
            <a:avLst/>
          </a:prstGeom>
          <a:noFill/>
        </p:spPr>
        <p:txBody>
          <a:bodyPr wrap="square" rtlCol="0">
            <a:spAutoFit/>
          </a:bodyPr>
          <a:lstStyle/>
          <a:p>
            <a:r>
              <a:rPr lang="fr-FR" sz="2800" b="1">
                <a:solidFill>
                  <a:srgbClr val="FFFF00"/>
                </a:solidFill>
              </a:rPr>
              <a:t>Voûte de la cathédrale.</a:t>
            </a:r>
            <a:endParaRPr lang="fr-FR" sz="2800" b="1" dirty="0">
              <a:solidFill>
                <a:srgbClr val="FFFF00"/>
              </a:solidFill>
            </a:endParaRPr>
          </a:p>
        </p:txBody>
      </p:sp>
    </p:spTree>
    <p:extLst>
      <p:ext uri="{BB962C8B-B14F-4D97-AF65-F5344CB8AC3E}">
        <p14:creationId xmlns:p14="http://schemas.microsoft.com/office/powerpoint/2010/main" val="3555078084"/>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AE890-E19B-FC62-BCB8-FCFF90624BE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1FE9462-8E2D-03BD-2C3E-98C6875A3E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2734" y="279000"/>
            <a:ext cx="4725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52B60D0-81B8-342A-89CD-704823F27A46}"/>
              </a:ext>
            </a:extLst>
          </p:cNvPr>
          <p:cNvSpPr txBox="1"/>
          <p:nvPr/>
        </p:nvSpPr>
        <p:spPr>
          <a:xfrm>
            <a:off x="8487784" y="2861534"/>
            <a:ext cx="3704216" cy="954107"/>
          </a:xfrm>
          <a:prstGeom prst="rect">
            <a:avLst/>
          </a:prstGeom>
          <a:noFill/>
        </p:spPr>
        <p:txBody>
          <a:bodyPr wrap="square" rtlCol="0">
            <a:spAutoFit/>
          </a:bodyPr>
          <a:lstStyle/>
          <a:p>
            <a:r>
              <a:rPr lang="fr-FR" sz="2800" b="1" dirty="0">
                <a:solidFill>
                  <a:srgbClr val="FFFF00"/>
                </a:solidFill>
              </a:rPr>
              <a:t>Cathédrale du Mans, intérieur  le </a:t>
            </a:r>
            <a:r>
              <a:rPr lang="fr-FR" sz="2800" b="1" dirty="0" err="1">
                <a:solidFill>
                  <a:srgbClr val="FFFF00"/>
                </a:solidFill>
              </a:rPr>
              <a:t>Choeur</a:t>
            </a:r>
            <a:endParaRPr lang="fr-FR" sz="2800" b="1" dirty="0">
              <a:solidFill>
                <a:srgbClr val="FFFF00"/>
              </a:solidFill>
            </a:endParaRPr>
          </a:p>
        </p:txBody>
      </p:sp>
    </p:spTree>
    <p:extLst>
      <p:ext uri="{BB962C8B-B14F-4D97-AF65-F5344CB8AC3E}">
        <p14:creationId xmlns:p14="http://schemas.microsoft.com/office/powerpoint/2010/main" val="2255058762"/>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F561D-6698-72E2-5EFE-09960054074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4ED8140-57A7-F963-C681-D980977E26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7449" y="297000"/>
            <a:ext cx="6238003" cy="62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C09D59E-71B1-BD46-ECD4-57D48400AB04}"/>
              </a:ext>
            </a:extLst>
          </p:cNvPr>
          <p:cNvSpPr txBox="1"/>
          <p:nvPr/>
        </p:nvSpPr>
        <p:spPr>
          <a:xfrm>
            <a:off x="301214" y="2600661"/>
            <a:ext cx="2151529" cy="1815882"/>
          </a:xfrm>
          <a:prstGeom prst="rect">
            <a:avLst/>
          </a:prstGeom>
          <a:noFill/>
        </p:spPr>
        <p:txBody>
          <a:bodyPr wrap="square" rtlCol="0">
            <a:spAutoFit/>
          </a:bodyPr>
          <a:lstStyle/>
          <a:p>
            <a:r>
              <a:rPr lang="fr-FR" sz="2800" b="1">
                <a:solidFill>
                  <a:srgbClr val="FFFF00"/>
                </a:solidFill>
              </a:rPr>
              <a:t>La façade occidentale de la cathédrale.</a:t>
            </a:r>
            <a:endParaRPr lang="fr-FR" sz="2800" b="1" dirty="0">
              <a:solidFill>
                <a:srgbClr val="FFFF00"/>
              </a:solidFill>
            </a:endParaRPr>
          </a:p>
        </p:txBody>
      </p:sp>
    </p:spTree>
    <p:extLst>
      <p:ext uri="{BB962C8B-B14F-4D97-AF65-F5344CB8AC3E}">
        <p14:creationId xmlns:p14="http://schemas.microsoft.com/office/powerpoint/2010/main" val="4173916265"/>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D2E08-A965-239A-7DD4-55C6F097D62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692A260-DD56-664E-BA20-473D500738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0757" y="279000"/>
            <a:ext cx="4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25C8BF0-FF79-1C73-467D-4981E5AFDE64}"/>
              </a:ext>
            </a:extLst>
          </p:cNvPr>
          <p:cNvSpPr txBox="1"/>
          <p:nvPr/>
        </p:nvSpPr>
        <p:spPr>
          <a:xfrm>
            <a:off x="8283388" y="2840019"/>
            <a:ext cx="3506993" cy="954107"/>
          </a:xfrm>
          <a:prstGeom prst="rect">
            <a:avLst/>
          </a:prstGeom>
          <a:noFill/>
        </p:spPr>
        <p:txBody>
          <a:bodyPr wrap="square" rtlCol="0">
            <a:spAutoFit/>
          </a:bodyPr>
          <a:lstStyle/>
          <a:p>
            <a:r>
              <a:rPr lang="fr-FR" sz="2800" b="1">
                <a:solidFill>
                  <a:srgbClr val="FFFF00"/>
                </a:solidFill>
              </a:rPr>
              <a:t>Le portail royal de la cathédrale.</a:t>
            </a:r>
            <a:endParaRPr lang="fr-FR" sz="2800" b="1" dirty="0">
              <a:solidFill>
                <a:srgbClr val="FFFF00"/>
              </a:solidFill>
            </a:endParaRPr>
          </a:p>
        </p:txBody>
      </p:sp>
    </p:spTree>
    <p:extLst>
      <p:ext uri="{BB962C8B-B14F-4D97-AF65-F5344CB8AC3E}">
        <p14:creationId xmlns:p14="http://schemas.microsoft.com/office/powerpoint/2010/main" val="3580727938"/>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E47D9-CD5E-9007-7C94-0DA2F7A28FC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72292E1-D125-D5D1-6D3D-28C0392C7D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653" y="297000"/>
            <a:ext cx="3778046" cy="626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DFE86357-DADA-6BBA-FBF2-98F2923764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6352" y="297000"/>
            <a:ext cx="4639995" cy="6264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303CCFA-1234-651F-51E4-470F673CFA59}"/>
              </a:ext>
            </a:extLst>
          </p:cNvPr>
          <p:cNvSpPr txBox="1"/>
          <p:nvPr/>
        </p:nvSpPr>
        <p:spPr>
          <a:xfrm>
            <a:off x="4740578" y="5411096"/>
            <a:ext cx="2495774" cy="954107"/>
          </a:xfrm>
          <a:prstGeom prst="rect">
            <a:avLst/>
          </a:prstGeom>
          <a:noFill/>
        </p:spPr>
        <p:txBody>
          <a:bodyPr wrap="square" rtlCol="0">
            <a:spAutoFit/>
          </a:bodyPr>
          <a:lstStyle/>
          <a:p>
            <a:r>
              <a:rPr lang="fr-FR" sz="2800" b="1">
                <a:solidFill>
                  <a:srgbClr val="FFFF00"/>
                </a:solidFill>
              </a:rPr>
              <a:t>Rosace du transept nord.</a:t>
            </a:r>
            <a:endParaRPr lang="fr-FR" sz="2800" b="1" dirty="0">
              <a:solidFill>
                <a:srgbClr val="FFFF00"/>
              </a:solidFill>
            </a:endParaRPr>
          </a:p>
        </p:txBody>
      </p:sp>
      <p:sp>
        <p:nvSpPr>
          <p:cNvPr id="7" name="ZoneTexte 6">
            <a:extLst>
              <a:ext uri="{FF2B5EF4-FFF2-40B4-BE49-F238E27FC236}">
                <a16:creationId xmlns:a16="http://schemas.microsoft.com/office/drawing/2014/main" id="{683E02C5-8289-A9F1-0A8F-6CE439DE84A4}"/>
              </a:ext>
            </a:extLst>
          </p:cNvPr>
          <p:cNvSpPr txBox="1"/>
          <p:nvPr/>
        </p:nvSpPr>
        <p:spPr>
          <a:xfrm>
            <a:off x="5669281" y="6232269"/>
            <a:ext cx="1021976" cy="461665"/>
          </a:xfrm>
          <a:prstGeom prst="rect">
            <a:avLst/>
          </a:prstGeom>
          <a:noFill/>
        </p:spPr>
        <p:txBody>
          <a:bodyPr wrap="square" rtlCol="0">
            <a:spAutoFit/>
          </a:bodyPr>
          <a:lstStyle/>
          <a:p>
            <a:r>
              <a:rPr lang="fr-FR" sz="2400" b="1" dirty="0">
                <a:solidFill>
                  <a:srgbClr val="FFFF00"/>
                </a:solidFill>
              </a:rPr>
              <a:t>2</a:t>
            </a:r>
          </a:p>
        </p:txBody>
      </p:sp>
      <p:sp>
        <p:nvSpPr>
          <p:cNvPr id="8" name="ZoneTexte 7">
            <a:extLst>
              <a:ext uri="{FF2B5EF4-FFF2-40B4-BE49-F238E27FC236}">
                <a16:creationId xmlns:a16="http://schemas.microsoft.com/office/drawing/2014/main" id="{DE51A1EC-EA85-CC99-CC32-A642CF3DB749}"/>
              </a:ext>
            </a:extLst>
          </p:cNvPr>
          <p:cNvSpPr txBox="1"/>
          <p:nvPr/>
        </p:nvSpPr>
        <p:spPr>
          <a:xfrm>
            <a:off x="4292301" y="1796527"/>
            <a:ext cx="2495774" cy="1384995"/>
          </a:xfrm>
          <a:prstGeom prst="rect">
            <a:avLst/>
          </a:prstGeom>
          <a:noFill/>
        </p:spPr>
        <p:txBody>
          <a:bodyPr wrap="square" rtlCol="0">
            <a:spAutoFit/>
          </a:bodyPr>
          <a:lstStyle/>
          <a:p>
            <a:r>
              <a:rPr lang="fr-FR" sz="2800" b="1">
                <a:solidFill>
                  <a:srgbClr val="FFFF00"/>
                </a:solidFill>
              </a:rPr>
              <a:t>Vitrail représentant saint Julien.</a:t>
            </a:r>
            <a:endParaRPr lang="fr-FR" sz="2800" b="1" dirty="0">
              <a:solidFill>
                <a:srgbClr val="FFFF00"/>
              </a:solidFill>
            </a:endParaRPr>
          </a:p>
        </p:txBody>
      </p:sp>
      <p:sp>
        <p:nvSpPr>
          <p:cNvPr id="9" name="ZoneTexte 8">
            <a:extLst>
              <a:ext uri="{FF2B5EF4-FFF2-40B4-BE49-F238E27FC236}">
                <a16:creationId xmlns:a16="http://schemas.microsoft.com/office/drawing/2014/main" id="{EC1AE27A-1268-69E8-86DA-8B2E801E311D}"/>
              </a:ext>
            </a:extLst>
          </p:cNvPr>
          <p:cNvSpPr txBox="1"/>
          <p:nvPr/>
        </p:nvSpPr>
        <p:spPr>
          <a:xfrm flipH="1">
            <a:off x="4661668" y="1339120"/>
            <a:ext cx="1534758" cy="523220"/>
          </a:xfrm>
          <a:prstGeom prst="rect">
            <a:avLst/>
          </a:prstGeom>
          <a:noFill/>
        </p:spPr>
        <p:txBody>
          <a:bodyPr wrap="square" rtlCol="0">
            <a:spAutoFit/>
          </a:bodyPr>
          <a:lstStyle/>
          <a:p>
            <a:r>
              <a:rPr lang="fr-FR" sz="2800" b="1" dirty="0">
                <a:solidFill>
                  <a:srgbClr val="FFFF00"/>
                </a:solidFill>
              </a:rPr>
              <a:t>1</a:t>
            </a:r>
          </a:p>
        </p:txBody>
      </p:sp>
    </p:spTree>
    <p:extLst>
      <p:ext uri="{BB962C8B-B14F-4D97-AF65-F5344CB8AC3E}">
        <p14:creationId xmlns:p14="http://schemas.microsoft.com/office/powerpoint/2010/main" val="2982775425"/>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F971-C69C-8E63-A198-6BED50892F7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380DD26-F897-0B97-AF03-C3A483BF78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6092" y="355002"/>
            <a:ext cx="63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4C1DC27-0131-696D-FB6C-75272E8630A0}"/>
              </a:ext>
            </a:extLst>
          </p:cNvPr>
          <p:cNvSpPr txBox="1"/>
          <p:nvPr/>
        </p:nvSpPr>
        <p:spPr>
          <a:xfrm>
            <a:off x="220084" y="2090172"/>
            <a:ext cx="2452743" cy="2677656"/>
          </a:xfrm>
          <a:prstGeom prst="rect">
            <a:avLst/>
          </a:prstGeom>
          <a:noFill/>
        </p:spPr>
        <p:txBody>
          <a:bodyPr wrap="square" rtlCol="0">
            <a:spAutoFit/>
          </a:bodyPr>
          <a:lstStyle/>
          <a:p>
            <a:r>
              <a:rPr lang="fr-FR" sz="2800" b="1">
                <a:solidFill>
                  <a:srgbClr val="FFFF00"/>
                </a:solidFill>
              </a:rPr>
              <a:t>La tentation d'Adam et Ève, détail d'un vitrail de la chapelle de la Vierge.</a:t>
            </a:r>
            <a:endParaRPr lang="fr-FR" sz="2800" b="1" dirty="0">
              <a:solidFill>
                <a:srgbClr val="FFFF00"/>
              </a:solidFill>
            </a:endParaRPr>
          </a:p>
        </p:txBody>
      </p:sp>
    </p:spTree>
    <p:extLst>
      <p:ext uri="{BB962C8B-B14F-4D97-AF65-F5344CB8AC3E}">
        <p14:creationId xmlns:p14="http://schemas.microsoft.com/office/powerpoint/2010/main" val="1904529908"/>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A5103-5D94-FFBE-0EF4-60C91991C32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1A22228-3BD5-1CC4-40D6-91C3F7D9A0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7153" y="279000"/>
            <a:ext cx="340908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3B3BA8-BC3D-EC31-8075-6C4838C68810}"/>
              </a:ext>
            </a:extLst>
          </p:cNvPr>
          <p:cNvSpPr txBox="1"/>
          <p:nvPr/>
        </p:nvSpPr>
        <p:spPr>
          <a:xfrm>
            <a:off x="3913084" y="5023822"/>
            <a:ext cx="2412412" cy="954107"/>
          </a:xfrm>
          <a:prstGeom prst="rect">
            <a:avLst/>
          </a:prstGeom>
          <a:noFill/>
        </p:spPr>
        <p:txBody>
          <a:bodyPr wrap="square" rtlCol="0">
            <a:spAutoFit/>
          </a:bodyPr>
          <a:lstStyle/>
          <a:p>
            <a:r>
              <a:rPr lang="fr-FR" sz="2800" b="1" dirty="0">
                <a:solidFill>
                  <a:srgbClr val="FFFF00"/>
                </a:solidFill>
              </a:rPr>
              <a:t>Vitrail de l'Ascension.</a:t>
            </a:r>
          </a:p>
        </p:txBody>
      </p:sp>
      <p:pic>
        <p:nvPicPr>
          <p:cNvPr id="6" name="Image 5">
            <a:extLst>
              <a:ext uri="{FF2B5EF4-FFF2-40B4-BE49-F238E27FC236}">
                <a16:creationId xmlns:a16="http://schemas.microsoft.com/office/drawing/2014/main" id="{5135CF04-B0B4-1E7D-AFD9-6B7BF44F695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40847" y="657000"/>
            <a:ext cx="5544000" cy="5544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6E0814A-654A-D5E2-02DE-1CBF77404D9B}"/>
              </a:ext>
            </a:extLst>
          </p:cNvPr>
          <p:cNvSpPr txBox="1"/>
          <p:nvPr/>
        </p:nvSpPr>
        <p:spPr>
          <a:xfrm>
            <a:off x="4304458" y="4647304"/>
            <a:ext cx="1258645" cy="523220"/>
          </a:xfrm>
          <a:prstGeom prst="rect">
            <a:avLst/>
          </a:prstGeom>
          <a:noFill/>
        </p:spPr>
        <p:txBody>
          <a:bodyPr wrap="square" rtlCol="0">
            <a:spAutoFit/>
          </a:bodyPr>
          <a:lstStyle/>
          <a:p>
            <a:r>
              <a:rPr lang="fr-FR" sz="2800" b="1" dirty="0">
                <a:solidFill>
                  <a:srgbClr val="FFFF00"/>
                </a:solidFill>
              </a:rPr>
              <a:t>1</a:t>
            </a:r>
          </a:p>
        </p:txBody>
      </p:sp>
      <p:sp>
        <p:nvSpPr>
          <p:cNvPr id="8" name="ZoneTexte 7">
            <a:extLst>
              <a:ext uri="{FF2B5EF4-FFF2-40B4-BE49-F238E27FC236}">
                <a16:creationId xmlns:a16="http://schemas.microsoft.com/office/drawing/2014/main" id="{87620323-0CAD-2D4B-B8CE-913146120452}"/>
              </a:ext>
            </a:extLst>
          </p:cNvPr>
          <p:cNvSpPr txBox="1"/>
          <p:nvPr/>
        </p:nvSpPr>
        <p:spPr>
          <a:xfrm>
            <a:off x="4141694" y="1420009"/>
            <a:ext cx="1809460" cy="1815882"/>
          </a:xfrm>
          <a:prstGeom prst="rect">
            <a:avLst/>
          </a:prstGeom>
          <a:noFill/>
        </p:spPr>
        <p:txBody>
          <a:bodyPr wrap="square" rtlCol="0">
            <a:spAutoFit/>
          </a:bodyPr>
          <a:lstStyle/>
          <a:p>
            <a:r>
              <a:rPr lang="fr-FR" sz="2800" b="1">
                <a:solidFill>
                  <a:srgbClr val="FFFF00"/>
                </a:solidFill>
              </a:rPr>
              <a:t>Détail du cycle de Saint Étienne.</a:t>
            </a:r>
            <a:endParaRPr lang="fr-FR" sz="2800" b="1" dirty="0">
              <a:solidFill>
                <a:srgbClr val="FFFF00"/>
              </a:solidFill>
            </a:endParaRPr>
          </a:p>
        </p:txBody>
      </p:sp>
      <p:sp>
        <p:nvSpPr>
          <p:cNvPr id="9" name="ZoneTexte 8">
            <a:extLst>
              <a:ext uri="{FF2B5EF4-FFF2-40B4-BE49-F238E27FC236}">
                <a16:creationId xmlns:a16="http://schemas.microsoft.com/office/drawing/2014/main" id="{1A7300D8-2437-C6F2-F202-906C0555139C}"/>
              </a:ext>
            </a:extLst>
          </p:cNvPr>
          <p:cNvSpPr txBox="1"/>
          <p:nvPr/>
        </p:nvSpPr>
        <p:spPr>
          <a:xfrm>
            <a:off x="4787929" y="1057676"/>
            <a:ext cx="1163225" cy="523220"/>
          </a:xfrm>
          <a:prstGeom prst="rect">
            <a:avLst/>
          </a:prstGeom>
          <a:noFill/>
        </p:spPr>
        <p:txBody>
          <a:bodyPr wrap="square" rtlCol="0">
            <a:spAutoFit/>
          </a:bodyPr>
          <a:lstStyle/>
          <a:p>
            <a:r>
              <a:rPr lang="fr-FR" sz="2800" b="1" dirty="0">
                <a:solidFill>
                  <a:srgbClr val="FFFF00"/>
                </a:solidFill>
              </a:rPr>
              <a:t>2</a:t>
            </a:r>
          </a:p>
        </p:txBody>
      </p:sp>
    </p:spTree>
    <p:extLst>
      <p:ext uri="{BB962C8B-B14F-4D97-AF65-F5344CB8AC3E}">
        <p14:creationId xmlns:p14="http://schemas.microsoft.com/office/powerpoint/2010/main" val="2632684790"/>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6A897-4C38-16B3-6405-FFDDB5FFC2F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0B4842E-026C-C2A2-9780-8C4488EAC6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2798" y="297000"/>
            <a:ext cx="4121616" cy="62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8CF82E8-A6FD-6CEC-AA78-F2C94923E37A}"/>
              </a:ext>
            </a:extLst>
          </p:cNvPr>
          <p:cNvSpPr txBox="1"/>
          <p:nvPr/>
        </p:nvSpPr>
        <p:spPr>
          <a:xfrm>
            <a:off x="8229600" y="2829261"/>
            <a:ext cx="2528047" cy="954107"/>
          </a:xfrm>
          <a:prstGeom prst="rect">
            <a:avLst/>
          </a:prstGeom>
          <a:noFill/>
        </p:spPr>
        <p:txBody>
          <a:bodyPr wrap="square" rtlCol="0">
            <a:spAutoFit/>
          </a:bodyPr>
          <a:lstStyle/>
          <a:p>
            <a:r>
              <a:rPr lang="fr-FR" sz="2800" b="1">
                <a:solidFill>
                  <a:srgbClr val="FFFF00"/>
                </a:solidFill>
              </a:rPr>
              <a:t>Chapelle de la Vierge</a:t>
            </a:r>
            <a:endParaRPr lang="fr-FR" sz="2800" b="1" dirty="0">
              <a:solidFill>
                <a:srgbClr val="FFFF00"/>
              </a:solidFill>
            </a:endParaRPr>
          </a:p>
        </p:txBody>
      </p:sp>
    </p:spTree>
    <p:extLst>
      <p:ext uri="{BB962C8B-B14F-4D97-AF65-F5344CB8AC3E}">
        <p14:creationId xmlns:p14="http://schemas.microsoft.com/office/powerpoint/2010/main" val="1351530364"/>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6CD4F-78D4-4B85-CD4D-0199C38364F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EA4EA0C-B0AA-3FB9-916B-7F769AFBCC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9687" y="279000"/>
            <a:ext cx="890065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E82918-D1F6-6C5D-3679-EE80338FE517}"/>
              </a:ext>
            </a:extLst>
          </p:cNvPr>
          <p:cNvSpPr txBox="1"/>
          <p:nvPr/>
        </p:nvSpPr>
        <p:spPr>
          <a:xfrm>
            <a:off x="423155" y="2969111"/>
            <a:ext cx="2506532" cy="1384995"/>
          </a:xfrm>
          <a:prstGeom prst="rect">
            <a:avLst/>
          </a:prstGeom>
          <a:noFill/>
        </p:spPr>
        <p:txBody>
          <a:bodyPr wrap="square" rtlCol="0">
            <a:spAutoFit/>
          </a:bodyPr>
          <a:lstStyle/>
          <a:p>
            <a:r>
              <a:rPr lang="fr-FR" sz="2800" b="1">
                <a:solidFill>
                  <a:srgbClr val="FFFF00"/>
                </a:solidFill>
              </a:rPr>
              <a:t>Retable de la chapelle de la Vierge</a:t>
            </a:r>
            <a:endParaRPr lang="fr-FR" sz="2800" b="1" dirty="0">
              <a:solidFill>
                <a:srgbClr val="FFFF00"/>
              </a:solidFill>
            </a:endParaRPr>
          </a:p>
        </p:txBody>
      </p:sp>
    </p:spTree>
    <p:extLst>
      <p:ext uri="{BB962C8B-B14F-4D97-AF65-F5344CB8AC3E}">
        <p14:creationId xmlns:p14="http://schemas.microsoft.com/office/powerpoint/2010/main" val="3106462098"/>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E6A18-B809-1FBF-E233-8BFF7326C47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8872DEB-6045-4DD6-773D-4F62397472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422" y="315000"/>
            <a:ext cx="9400748" cy="622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0BA6F6F-E4BD-163E-2930-AA6BC896C632}"/>
              </a:ext>
            </a:extLst>
          </p:cNvPr>
          <p:cNvSpPr txBox="1"/>
          <p:nvPr/>
        </p:nvSpPr>
        <p:spPr>
          <a:xfrm>
            <a:off x="10176734" y="2837330"/>
            <a:ext cx="2015266" cy="1815882"/>
          </a:xfrm>
          <a:prstGeom prst="rect">
            <a:avLst/>
          </a:prstGeom>
          <a:noFill/>
        </p:spPr>
        <p:txBody>
          <a:bodyPr wrap="square" rtlCol="0">
            <a:spAutoFit/>
          </a:bodyPr>
          <a:lstStyle/>
          <a:p>
            <a:r>
              <a:rPr lang="fr-FR" sz="2800" b="1">
                <a:solidFill>
                  <a:srgbClr val="FFFF00"/>
                </a:solidFill>
              </a:rPr>
              <a:t>Plafond de la chapelle de la Vierge</a:t>
            </a:r>
            <a:endParaRPr lang="fr-FR" sz="2800" b="1" dirty="0">
              <a:solidFill>
                <a:srgbClr val="FFFF00"/>
              </a:solidFill>
            </a:endParaRPr>
          </a:p>
        </p:txBody>
      </p:sp>
    </p:spTree>
    <p:extLst>
      <p:ext uri="{BB962C8B-B14F-4D97-AF65-F5344CB8AC3E}">
        <p14:creationId xmlns:p14="http://schemas.microsoft.com/office/powerpoint/2010/main" val="170874299"/>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A7BAE-994E-4BEA-0957-23C3B5DCD64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8A47871-547D-23B5-AAA6-86FEF10A1F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9619" y="297000"/>
            <a:ext cx="8352000" cy="626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63E564-A4A0-C023-0931-E1D76D0F8ACE}"/>
              </a:ext>
            </a:extLst>
          </p:cNvPr>
          <p:cNvSpPr txBox="1"/>
          <p:nvPr/>
        </p:nvSpPr>
        <p:spPr>
          <a:xfrm>
            <a:off x="390381" y="2237590"/>
            <a:ext cx="3087445" cy="1815882"/>
          </a:xfrm>
          <a:prstGeom prst="rect">
            <a:avLst/>
          </a:prstGeom>
          <a:noFill/>
        </p:spPr>
        <p:txBody>
          <a:bodyPr wrap="square" rtlCol="0">
            <a:spAutoFit/>
          </a:bodyPr>
          <a:lstStyle/>
          <a:p>
            <a:r>
              <a:rPr lang="fr-FR" sz="2800" b="1">
                <a:solidFill>
                  <a:srgbClr val="FFFF00"/>
                </a:solidFill>
              </a:rPr>
              <a:t>Peinture des voûtes de la chapelle du Saint-Sépulcre.</a:t>
            </a:r>
            <a:endParaRPr lang="fr-FR" sz="2800" b="1" dirty="0">
              <a:solidFill>
                <a:srgbClr val="FFFF00"/>
              </a:solidFill>
            </a:endParaRPr>
          </a:p>
        </p:txBody>
      </p:sp>
    </p:spTree>
    <p:extLst>
      <p:ext uri="{BB962C8B-B14F-4D97-AF65-F5344CB8AC3E}">
        <p14:creationId xmlns:p14="http://schemas.microsoft.com/office/powerpoint/2010/main" val="1048379827"/>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824FD-89CC-B9BC-0B30-FF3ACC2A6F7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3596044-7FA1-AC3B-6C3D-82140EC60E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9694" y="297000"/>
            <a:ext cx="459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F189F8-5B57-F7CD-345E-3988BC7CB7D9}"/>
              </a:ext>
            </a:extLst>
          </p:cNvPr>
          <p:cNvSpPr txBox="1"/>
          <p:nvPr/>
        </p:nvSpPr>
        <p:spPr>
          <a:xfrm>
            <a:off x="8390964" y="2086984"/>
            <a:ext cx="3313356" cy="3108543"/>
          </a:xfrm>
          <a:prstGeom prst="rect">
            <a:avLst/>
          </a:prstGeom>
          <a:noFill/>
        </p:spPr>
        <p:txBody>
          <a:bodyPr wrap="square" rtlCol="0">
            <a:spAutoFit/>
          </a:bodyPr>
          <a:lstStyle/>
          <a:p>
            <a:r>
              <a:rPr lang="fr-FR" sz="2800" b="1">
                <a:solidFill>
                  <a:srgbClr val="FFFF00"/>
                </a:solidFill>
              </a:rPr>
              <a:t>Le monument funéraire de Guillaume du Bellay dans l'une des chapelles rayonnantes de la cathédrale</a:t>
            </a:r>
            <a:endParaRPr lang="fr-FR" sz="2800" b="1" dirty="0">
              <a:solidFill>
                <a:srgbClr val="FFFF00"/>
              </a:solidFill>
            </a:endParaRPr>
          </a:p>
        </p:txBody>
      </p:sp>
    </p:spTree>
    <p:extLst>
      <p:ext uri="{BB962C8B-B14F-4D97-AF65-F5344CB8AC3E}">
        <p14:creationId xmlns:p14="http://schemas.microsoft.com/office/powerpoint/2010/main" val="2793732345"/>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DBB2C-A375-00A2-DB40-15093283B79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4168804-A9FD-34CC-60BD-23BECBCA70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0527"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43B12BD-95C8-DE3B-5D8E-057333593A8A}"/>
              </a:ext>
            </a:extLst>
          </p:cNvPr>
          <p:cNvSpPr txBox="1"/>
          <p:nvPr/>
        </p:nvSpPr>
        <p:spPr>
          <a:xfrm>
            <a:off x="555812" y="2826572"/>
            <a:ext cx="2764715" cy="1384995"/>
          </a:xfrm>
          <a:prstGeom prst="rect">
            <a:avLst/>
          </a:prstGeom>
          <a:noFill/>
        </p:spPr>
        <p:txBody>
          <a:bodyPr wrap="square" rtlCol="0">
            <a:spAutoFit/>
          </a:bodyPr>
          <a:lstStyle/>
          <a:p>
            <a:r>
              <a:rPr lang="fr-FR" sz="2800" b="1">
                <a:solidFill>
                  <a:srgbClr val="FFFF00"/>
                </a:solidFill>
              </a:rPr>
              <a:t>Une des treize chapelles rayonnantes</a:t>
            </a:r>
            <a:endParaRPr lang="fr-FR" sz="2800" b="1" dirty="0">
              <a:solidFill>
                <a:srgbClr val="FFFF00"/>
              </a:solidFill>
            </a:endParaRPr>
          </a:p>
        </p:txBody>
      </p:sp>
    </p:spTree>
    <p:extLst>
      <p:ext uri="{BB962C8B-B14F-4D97-AF65-F5344CB8AC3E}">
        <p14:creationId xmlns:p14="http://schemas.microsoft.com/office/powerpoint/2010/main" val="71530323"/>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7673C-B097-EC05-1906-683F576FD3B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F51FED4-DFD9-6B28-8996-B3B7DA37CF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417"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C2F1312-CA72-A6BC-0B4F-3FF4D311B356}"/>
              </a:ext>
            </a:extLst>
          </p:cNvPr>
          <p:cNvSpPr txBox="1"/>
          <p:nvPr/>
        </p:nvSpPr>
        <p:spPr>
          <a:xfrm>
            <a:off x="8982635" y="2840019"/>
            <a:ext cx="3119718" cy="1384995"/>
          </a:xfrm>
          <a:prstGeom prst="rect">
            <a:avLst/>
          </a:prstGeom>
          <a:noFill/>
        </p:spPr>
        <p:txBody>
          <a:bodyPr wrap="square" rtlCol="0">
            <a:spAutoFit/>
          </a:bodyPr>
          <a:lstStyle/>
          <a:p>
            <a:r>
              <a:rPr lang="fr-FR" sz="2800" b="1">
                <a:solidFill>
                  <a:srgbClr val="FFFF00"/>
                </a:solidFill>
              </a:rPr>
              <a:t>Une des treize chapelles rayonnantes</a:t>
            </a:r>
            <a:endParaRPr lang="fr-FR" sz="2800" b="1" dirty="0">
              <a:solidFill>
                <a:srgbClr val="FFFF00"/>
              </a:solidFill>
            </a:endParaRPr>
          </a:p>
        </p:txBody>
      </p:sp>
    </p:spTree>
    <p:extLst>
      <p:ext uri="{BB962C8B-B14F-4D97-AF65-F5344CB8AC3E}">
        <p14:creationId xmlns:p14="http://schemas.microsoft.com/office/powerpoint/2010/main" val="1874957473"/>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D7B31-A0C7-45E6-4DAB-F815B021B70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E365C9C-8825-40D9-ED01-D062876152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6353" y="279000"/>
            <a:ext cx="4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9432D03-90F9-ED37-CCBE-1B775B20E706}"/>
              </a:ext>
            </a:extLst>
          </p:cNvPr>
          <p:cNvSpPr txBox="1"/>
          <p:nvPr/>
        </p:nvSpPr>
        <p:spPr>
          <a:xfrm>
            <a:off x="224814" y="2521059"/>
            <a:ext cx="3591958" cy="2246769"/>
          </a:xfrm>
          <a:prstGeom prst="rect">
            <a:avLst/>
          </a:prstGeom>
          <a:noFill/>
        </p:spPr>
        <p:txBody>
          <a:bodyPr wrap="square" rtlCol="0">
            <a:spAutoFit/>
          </a:bodyPr>
          <a:lstStyle/>
          <a:p>
            <a:r>
              <a:rPr lang="fr-FR" sz="2800" b="1" dirty="0" err="1">
                <a:solidFill>
                  <a:srgbClr val="FFFF00"/>
                </a:solidFill>
              </a:rPr>
              <a:t>Le_Mans</a:t>
            </a:r>
            <a:r>
              <a:rPr lang="fr-FR" sz="2800" b="1" dirty="0">
                <a:solidFill>
                  <a:srgbClr val="FFFF00"/>
                </a:solidFill>
              </a:rPr>
              <a:t> </a:t>
            </a:r>
            <a:r>
              <a:rPr lang="fr-FR" sz="2800" b="1" dirty="0" err="1">
                <a:solidFill>
                  <a:srgbClr val="FFFF00"/>
                </a:solidFill>
              </a:rPr>
              <a:t>Cathédrale_Saint</a:t>
            </a:r>
            <a:r>
              <a:rPr lang="fr-FR" sz="2800" b="1" dirty="0">
                <a:solidFill>
                  <a:srgbClr val="FFFF00"/>
                </a:solidFill>
              </a:rPr>
              <a:t>-Julien_-_</a:t>
            </a:r>
            <a:r>
              <a:rPr lang="fr-FR" sz="2800" b="1" dirty="0" err="1">
                <a:solidFill>
                  <a:srgbClr val="FFFF00"/>
                </a:solidFill>
              </a:rPr>
              <a:t>Chapelle_rayonnante</a:t>
            </a:r>
            <a:r>
              <a:rPr lang="fr-FR" sz="2800" b="1" dirty="0">
                <a:solidFill>
                  <a:srgbClr val="FFFF00"/>
                </a:solidFill>
              </a:rPr>
              <a:t>_-_Lutrin</a:t>
            </a:r>
          </a:p>
        </p:txBody>
      </p:sp>
    </p:spTree>
    <p:extLst>
      <p:ext uri="{BB962C8B-B14F-4D97-AF65-F5344CB8AC3E}">
        <p14:creationId xmlns:p14="http://schemas.microsoft.com/office/powerpoint/2010/main" val="2533703881"/>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2F684-36C9-52DF-92D8-79043A3E872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4B61177-1283-0648-26B4-82F318E9B4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800" y="369000"/>
            <a:ext cx="9183589"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6533CA-F9EB-6F15-16D4-2C2BFDFB538A}"/>
              </a:ext>
            </a:extLst>
          </p:cNvPr>
          <p:cNvSpPr txBox="1"/>
          <p:nvPr/>
        </p:nvSpPr>
        <p:spPr>
          <a:xfrm>
            <a:off x="9703398" y="1764254"/>
            <a:ext cx="2355924" cy="2677656"/>
          </a:xfrm>
          <a:prstGeom prst="rect">
            <a:avLst/>
          </a:prstGeom>
          <a:noFill/>
        </p:spPr>
        <p:txBody>
          <a:bodyPr wrap="square" rtlCol="0">
            <a:spAutoFit/>
          </a:bodyPr>
          <a:lstStyle/>
          <a:p>
            <a:r>
              <a:rPr lang="fr-FR" sz="2800" b="1">
                <a:solidFill>
                  <a:srgbClr val="FFFF00"/>
                </a:solidFill>
              </a:rPr>
              <a:t>La Grande Mise au tombeau (1621) de Gervais Delabarre.</a:t>
            </a:r>
            <a:endParaRPr lang="fr-FR" sz="2800" b="1" dirty="0">
              <a:solidFill>
                <a:srgbClr val="FFFF00"/>
              </a:solidFill>
            </a:endParaRPr>
          </a:p>
        </p:txBody>
      </p:sp>
    </p:spTree>
    <p:extLst>
      <p:ext uri="{BB962C8B-B14F-4D97-AF65-F5344CB8AC3E}">
        <p14:creationId xmlns:p14="http://schemas.microsoft.com/office/powerpoint/2010/main" val="2196592306"/>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73925-3B26-FBC0-968C-A584367FBA4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7FE71B2-3957-5982-9294-A7A452066D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7727" y="279000"/>
            <a:ext cx="4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D593B0C-18F4-2078-D738-75EF11861DF5}"/>
              </a:ext>
            </a:extLst>
          </p:cNvPr>
          <p:cNvSpPr txBox="1"/>
          <p:nvPr/>
        </p:nvSpPr>
        <p:spPr>
          <a:xfrm>
            <a:off x="550433" y="2052022"/>
            <a:ext cx="3227294" cy="2246769"/>
          </a:xfrm>
          <a:prstGeom prst="rect">
            <a:avLst/>
          </a:prstGeom>
          <a:noFill/>
        </p:spPr>
        <p:txBody>
          <a:bodyPr wrap="square" rtlCol="0">
            <a:spAutoFit/>
          </a:bodyPr>
          <a:lstStyle/>
          <a:p>
            <a:r>
              <a:rPr lang="fr-FR" sz="2800" b="1">
                <a:solidFill>
                  <a:srgbClr val="FFFF00"/>
                </a:solidFill>
              </a:rPr>
              <a:t>Sainte Cécile jouant de l'orgue (1633) en terre-cuite polychrome de Charles Hoyau.</a:t>
            </a:r>
            <a:endParaRPr lang="fr-FR" sz="2800" b="1" dirty="0">
              <a:solidFill>
                <a:srgbClr val="FFFF00"/>
              </a:solidFill>
            </a:endParaRPr>
          </a:p>
        </p:txBody>
      </p:sp>
    </p:spTree>
    <p:extLst>
      <p:ext uri="{BB962C8B-B14F-4D97-AF65-F5344CB8AC3E}">
        <p14:creationId xmlns:p14="http://schemas.microsoft.com/office/powerpoint/2010/main" val="149678699"/>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BB096-F2C4-8F69-7444-DCBFD10DEDB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A5640BB-8517-0DFC-8EDB-608F40DF37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3186" y="279000"/>
            <a:ext cx="9040359"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4B5642C-1FA7-4325-E560-9B8E2ECAB185}"/>
              </a:ext>
            </a:extLst>
          </p:cNvPr>
          <p:cNvSpPr txBox="1"/>
          <p:nvPr/>
        </p:nvSpPr>
        <p:spPr>
          <a:xfrm>
            <a:off x="9607285" y="2736502"/>
            <a:ext cx="2151529" cy="1384995"/>
          </a:xfrm>
          <a:prstGeom prst="rect">
            <a:avLst/>
          </a:prstGeom>
          <a:noFill/>
        </p:spPr>
        <p:txBody>
          <a:bodyPr wrap="square" rtlCol="0">
            <a:spAutoFit/>
          </a:bodyPr>
          <a:lstStyle/>
          <a:p>
            <a:r>
              <a:rPr lang="fr-FR" sz="2800" b="1">
                <a:solidFill>
                  <a:srgbClr val="FFFF00"/>
                </a:solidFill>
              </a:rPr>
              <a:t>La sacristie de la cathédrale.</a:t>
            </a:r>
            <a:endParaRPr lang="fr-FR" sz="2800" b="1" dirty="0">
              <a:solidFill>
                <a:srgbClr val="FFFF00"/>
              </a:solidFill>
            </a:endParaRPr>
          </a:p>
        </p:txBody>
      </p:sp>
    </p:spTree>
    <p:extLst>
      <p:ext uri="{BB962C8B-B14F-4D97-AF65-F5344CB8AC3E}">
        <p14:creationId xmlns:p14="http://schemas.microsoft.com/office/powerpoint/2010/main" val="2084814130"/>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729AC-2646-E369-7F53-DF194294473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41971A5-7D0D-9084-CE46-C5545E9EF6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1875" y="279000"/>
            <a:ext cx="348837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1121376-3E63-B599-D903-ED64593A1226}"/>
              </a:ext>
            </a:extLst>
          </p:cNvPr>
          <p:cNvSpPr txBox="1"/>
          <p:nvPr/>
        </p:nvSpPr>
        <p:spPr>
          <a:xfrm>
            <a:off x="2496698" y="2818503"/>
            <a:ext cx="2700169" cy="954107"/>
          </a:xfrm>
          <a:prstGeom prst="rect">
            <a:avLst/>
          </a:prstGeom>
          <a:noFill/>
        </p:spPr>
        <p:txBody>
          <a:bodyPr wrap="square" rtlCol="0">
            <a:spAutoFit/>
          </a:bodyPr>
          <a:lstStyle/>
          <a:p>
            <a:r>
              <a:rPr lang="fr-FR" sz="2800" b="1">
                <a:solidFill>
                  <a:srgbClr val="FFFF00"/>
                </a:solidFill>
              </a:rPr>
              <a:t>Grandes orgues.</a:t>
            </a:r>
            <a:endParaRPr lang="fr-FR" sz="2800" b="1" dirty="0">
              <a:solidFill>
                <a:srgbClr val="FFFF00"/>
              </a:solidFill>
            </a:endParaRPr>
          </a:p>
        </p:txBody>
      </p:sp>
    </p:spTree>
    <p:extLst>
      <p:ext uri="{BB962C8B-B14F-4D97-AF65-F5344CB8AC3E}">
        <p14:creationId xmlns:p14="http://schemas.microsoft.com/office/powerpoint/2010/main" val="1884900476"/>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38D4F-E21B-4C81-62ED-95DBC03AF02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87222E7-4C29-FFB9-3493-9E31C0006B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2D2ED7-3640-53EF-F93E-655B1136FB94}"/>
              </a:ext>
            </a:extLst>
          </p:cNvPr>
          <p:cNvSpPr txBox="1"/>
          <p:nvPr/>
        </p:nvSpPr>
        <p:spPr>
          <a:xfrm>
            <a:off x="1013657" y="279000"/>
            <a:ext cx="10217327" cy="954107"/>
          </a:xfrm>
          <a:prstGeom prst="rect">
            <a:avLst/>
          </a:prstGeom>
          <a:solidFill>
            <a:srgbClr val="0070C0"/>
          </a:solidFill>
        </p:spPr>
        <p:txBody>
          <a:bodyPr wrap="square" rtlCol="0">
            <a:spAutoFit/>
          </a:bodyPr>
          <a:lstStyle/>
          <a:p>
            <a:r>
              <a:rPr lang="fr-FR" sz="2800" b="1">
                <a:solidFill>
                  <a:srgbClr val="FFFF00"/>
                </a:solidFill>
              </a:rPr>
              <a:t>La cathédrale derrière le Palais des comtes du Maine, actuelle mairie du Mans</a:t>
            </a:r>
            <a:endParaRPr lang="fr-FR" sz="2800" b="1" dirty="0">
              <a:solidFill>
                <a:srgbClr val="FFFF00"/>
              </a:solidFill>
            </a:endParaRPr>
          </a:p>
        </p:txBody>
      </p:sp>
    </p:spTree>
    <p:extLst>
      <p:ext uri="{BB962C8B-B14F-4D97-AF65-F5344CB8AC3E}">
        <p14:creationId xmlns:p14="http://schemas.microsoft.com/office/powerpoint/2010/main" val="693891214"/>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60B22-2EBE-E8C9-5F12-D00CDB5376A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ADF1E08-CBEA-F6E6-486D-80E42E9927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753" y="279000"/>
            <a:ext cx="950942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07948E-1DD6-C5B9-549E-A76416F86C6F}"/>
              </a:ext>
            </a:extLst>
          </p:cNvPr>
          <p:cNvSpPr txBox="1"/>
          <p:nvPr/>
        </p:nvSpPr>
        <p:spPr>
          <a:xfrm>
            <a:off x="10069158" y="2700169"/>
            <a:ext cx="2043953" cy="2246769"/>
          </a:xfrm>
          <a:prstGeom prst="rect">
            <a:avLst/>
          </a:prstGeom>
          <a:noFill/>
        </p:spPr>
        <p:txBody>
          <a:bodyPr wrap="square" rtlCol="0">
            <a:spAutoFit/>
          </a:bodyPr>
          <a:lstStyle/>
          <a:p>
            <a:r>
              <a:rPr lang="fr-FR" sz="2800" b="1">
                <a:solidFill>
                  <a:srgbClr val="FFFF00"/>
                </a:solidFill>
              </a:rPr>
              <a:t>Cathédrale Saint-Julien - Le Mans (Sarthe)</a:t>
            </a:r>
            <a:endParaRPr lang="fr-FR" sz="2800" b="1" dirty="0">
              <a:solidFill>
                <a:srgbClr val="FFFF00"/>
              </a:solidFill>
            </a:endParaRPr>
          </a:p>
        </p:txBody>
      </p:sp>
    </p:spTree>
    <p:extLst>
      <p:ext uri="{BB962C8B-B14F-4D97-AF65-F5344CB8AC3E}">
        <p14:creationId xmlns:p14="http://schemas.microsoft.com/office/powerpoint/2010/main" val="1543305528"/>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9AEED-957E-AD9F-C16D-0B8751EB05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080E043-23ED-59D5-4C75-BA0011388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12248" y="279000"/>
            <a:ext cx="3579547"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E9F0ECA-50AF-DDD8-5C15-ABFA93EA47BA}"/>
              </a:ext>
            </a:extLst>
          </p:cNvPr>
          <p:cNvSpPr txBox="1"/>
          <p:nvPr/>
        </p:nvSpPr>
        <p:spPr>
          <a:xfrm>
            <a:off x="946673" y="2689412"/>
            <a:ext cx="3579547" cy="954107"/>
          </a:xfrm>
          <a:prstGeom prst="rect">
            <a:avLst/>
          </a:prstGeom>
          <a:noFill/>
        </p:spPr>
        <p:txBody>
          <a:bodyPr wrap="square" rtlCol="0">
            <a:spAutoFit/>
          </a:bodyPr>
          <a:lstStyle/>
          <a:p>
            <a:r>
              <a:rPr lang="fr-FR" sz="2800" b="1">
                <a:solidFill>
                  <a:srgbClr val="FFFF00"/>
                </a:solidFill>
              </a:rPr>
              <a:t>L'unique tour de la cathédrale.</a:t>
            </a:r>
            <a:endParaRPr lang="fr-FR" sz="2800" b="1" dirty="0">
              <a:solidFill>
                <a:srgbClr val="FFFF00"/>
              </a:solidFill>
            </a:endParaRPr>
          </a:p>
        </p:txBody>
      </p:sp>
    </p:spTree>
    <p:extLst>
      <p:ext uri="{BB962C8B-B14F-4D97-AF65-F5344CB8AC3E}">
        <p14:creationId xmlns:p14="http://schemas.microsoft.com/office/powerpoint/2010/main" val="1738631211"/>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AC79EB-2F0B-C09A-C2D4-5C86192F217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87C5385-2BFA-BCFD-F52B-279B84E9F0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5558" y="207000"/>
            <a:ext cx="4833000" cy="6444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F4012F-698E-C6F1-94B3-CBCF966BB98E}"/>
              </a:ext>
            </a:extLst>
          </p:cNvPr>
          <p:cNvSpPr txBox="1"/>
          <p:nvPr/>
        </p:nvSpPr>
        <p:spPr>
          <a:xfrm>
            <a:off x="8498541" y="3235363"/>
            <a:ext cx="3324113" cy="954107"/>
          </a:xfrm>
          <a:prstGeom prst="rect">
            <a:avLst/>
          </a:prstGeom>
          <a:noFill/>
        </p:spPr>
        <p:txBody>
          <a:bodyPr wrap="square" rtlCol="0">
            <a:spAutoFit/>
          </a:bodyPr>
          <a:lstStyle/>
          <a:p>
            <a:r>
              <a:rPr lang="fr-FR" sz="2800" b="1">
                <a:solidFill>
                  <a:srgbClr val="FFFF00"/>
                </a:solidFill>
              </a:rPr>
              <a:t>Bras nord du transept.</a:t>
            </a:r>
            <a:endParaRPr lang="fr-FR" sz="2800" b="1" dirty="0">
              <a:solidFill>
                <a:srgbClr val="FFFF00"/>
              </a:solidFill>
            </a:endParaRPr>
          </a:p>
        </p:txBody>
      </p:sp>
    </p:spTree>
    <p:extLst>
      <p:ext uri="{BB962C8B-B14F-4D97-AF65-F5344CB8AC3E}">
        <p14:creationId xmlns:p14="http://schemas.microsoft.com/office/powerpoint/2010/main" val="296781385"/>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2B4CB-8BDD-7E0D-BCC1-B86009C263E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34D18EA-842E-E38F-5BB7-A22F258A4E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0767" y="279000"/>
            <a:ext cx="950943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5EE85D9-B3AA-10EC-20AE-B2F69B52A9C1}"/>
              </a:ext>
            </a:extLst>
          </p:cNvPr>
          <p:cNvSpPr txBox="1"/>
          <p:nvPr/>
        </p:nvSpPr>
        <p:spPr>
          <a:xfrm>
            <a:off x="191799" y="3077715"/>
            <a:ext cx="2119257" cy="954107"/>
          </a:xfrm>
          <a:prstGeom prst="rect">
            <a:avLst/>
          </a:prstGeom>
          <a:noFill/>
        </p:spPr>
        <p:txBody>
          <a:bodyPr wrap="square" rtlCol="0">
            <a:spAutoFit/>
          </a:bodyPr>
          <a:lstStyle/>
          <a:p>
            <a:r>
              <a:rPr lang="fr-FR" sz="2800" b="1">
                <a:solidFill>
                  <a:srgbClr val="FFFF00"/>
                </a:solidFill>
              </a:rPr>
              <a:t>Porche du portail sud.</a:t>
            </a:r>
            <a:endParaRPr lang="fr-FR" sz="2800" b="1" dirty="0">
              <a:solidFill>
                <a:srgbClr val="FFFF00"/>
              </a:solidFill>
            </a:endParaRPr>
          </a:p>
        </p:txBody>
      </p:sp>
    </p:spTree>
    <p:extLst>
      <p:ext uri="{BB962C8B-B14F-4D97-AF65-F5344CB8AC3E}">
        <p14:creationId xmlns:p14="http://schemas.microsoft.com/office/powerpoint/2010/main" val="369374778"/>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140C1-CEAB-BA4F-0C81-DC09A08C576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CD44151-EE76-154B-0588-D4B2C6847C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3788" y="172123"/>
            <a:ext cx="4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346F40B-D048-EA46-E52A-0A86BF6C1A30}"/>
              </a:ext>
            </a:extLst>
          </p:cNvPr>
          <p:cNvSpPr txBox="1"/>
          <p:nvPr/>
        </p:nvSpPr>
        <p:spPr>
          <a:xfrm>
            <a:off x="8326419" y="2624866"/>
            <a:ext cx="3420932" cy="954107"/>
          </a:xfrm>
          <a:prstGeom prst="rect">
            <a:avLst/>
          </a:prstGeom>
          <a:noFill/>
        </p:spPr>
        <p:txBody>
          <a:bodyPr wrap="square" rtlCol="0">
            <a:spAutoFit/>
          </a:bodyPr>
          <a:lstStyle/>
          <a:p>
            <a:r>
              <a:rPr lang="fr-FR" sz="2800" b="1" dirty="0">
                <a:solidFill>
                  <a:srgbClr val="FFFF00"/>
                </a:solidFill>
              </a:rPr>
              <a:t>Statues colonnes du portail sud </a:t>
            </a:r>
          </a:p>
        </p:txBody>
      </p:sp>
    </p:spTree>
    <p:extLst>
      <p:ext uri="{BB962C8B-B14F-4D97-AF65-F5344CB8AC3E}">
        <p14:creationId xmlns:p14="http://schemas.microsoft.com/office/powerpoint/2010/main" val="1851800081"/>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C9BAA-FABB-1BF1-64CB-FAED13C3265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35AC8F-21E2-52B0-93EE-E51174A596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7727" y="279000"/>
            <a:ext cx="4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C97129-5696-5969-143B-8C63CD3E0E3F}"/>
              </a:ext>
            </a:extLst>
          </p:cNvPr>
          <p:cNvSpPr txBox="1"/>
          <p:nvPr/>
        </p:nvSpPr>
        <p:spPr>
          <a:xfrm>
            <a:off x="559398" y="2840019"/>
            <a:ext cx="3431690" cy="954107"/>
          </a:xfrm>
          <a:prstGeom prst="rect">
            <a:avLst/>
          </a:prstGeom>
          <a:noFill/>
        </p:spPr>
        <p:txBody>
          <a:bodyPr wrap="square" rtlCol="0">
            <a:spAutoFit/>
          </a:bodyPr>
          <a:lstStyle/>
          <a:p>
            <a:r>
              <a:rPr lang="fr-FR" sz="2800" b="1">
                <a:solidFill>
                  <a:srgbClr val="FFFF00"/>
                </a:solidFill>
              </a:rPr>
              <a:t>Statues colonnes du portail sud </a:t>
            </a:r>
            <a:endParaRPr lang="fr-FR" sz="2800" b="1" dirty="0">
              <a:solidFill>
                <a:srgbClr val="FFFF00"/>
              </a:solidFill>
            </a:endParaRPr>
          </a:p>
        </p:txBody>
      </p:sp>
    </p:spTree>
    <p:extLst>
      <p:ext uri="{BB962C8B-B14F-4D97-AF65-F5344CB8AC3E}">
        <p14:creationId xmlns:p14="http://schemas.microsoft.com/office/powerpoint/2010/main" val="3317778830"/>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1FE0A-C4F0-1B00-71E5-F7A0D40425B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260497A-1D15-084D-3797-1220748441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9708" y="279000"/>
            <a:ext cx="354331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07C6602-475B-620C-3A8D-5EA01E63BD87}"/>
              </a:ext>
            </a:extLst>
          </p:cNvPr>
          <p:cNvSpPr txBox="1"/>
          <p:nvPr/>
        </p:nvSpPr>
        <p:spPr>
          <a:xfrm>
            <a:off x="7867887" y="2521059"/>
            <a:ext cx="3894268" cy="1815882"/>
          </a:xfrm>
          <a:prstGeom prst="rect">
            <a:avLst/>
          </a:prstGeom>
          <a:noFill/>
        </p:spPr>
        <p:txBody>
          <a:bodyPr wrap="square" rtlCol="0">
            <a:spAutoFit/>
          </a:bodyPr>
          <a:lstStyle/>
          <a:p>
            <a:r>
              <a:rPr lang="fr-FR" sz="2800" b="1">
                <a:solidFill>
                  <a:srgbClr val="FFFF00"/>
                </a:solidFill>
              </a:rPr>
              <a:t>Figures_sculptées_sur_la_façade_de_la_cathédrale_Saint-Julien_du_Mans</a:t>
            </a:r>
            <a:endParaRPr lang="fr-FR" sz="2800" b="1" dirty="0">
              <a:solidFill>
                <a:srgbClr val="FFFF00"/>
              </a:solidFill>
            </a:endParaRPr>
          </a:p>
        </p:txBody>
      </p:sp>
    </p:spTree>
    <p:extLst>
      <p:ext uri="{BB962C8B-B14F-4D97-AF65-F5344CB8AC3E}">
        <p14:creationId xmlns:p14="http://schemas.microsoft.com/office/powerpoint/2010/main" val="1541991222"/>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68C87-32C2-0314-8D2A-8BE7386D9A7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3F149F4-5E6C-60A5-650E-7D531CB94A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563199" y="0"/>
            <a:ext cx="3714750" cy="4191000"/>
          </a:xfrm>
          <a:prstGeom prst="rect">
            <a:avLst/>
          </a:prstGeom>
        </p:spPr>
      </p:pic>
      <p:pic>
        <p:nvPicPr>
          <p:cNvPr id="5" name="Image 4">
            <a:extLst>
              <a:ext uri="{FF2B5EF4-FFF2-40B4-BE49-F238E27FC236}">
                <a16:creationId xmlns:a16="http://schemas.microsoft.com/office/drawing/2014/main" id="{DD7ADD69-6BB7-C547-6B39-96A8F00CB29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6061" y="-141867"/>
            <a:ext cx="3810000" cy="4000500"/>
          </a:xfrm>
          <a:prstGeom prst="rect">
            <a:avLst/>
          </a:prstGeom>
        </p:spPr>
      </p:pic>
      <p:sp>
        <p:nvSpPr>
          <p:cNvPr id="6" name="ZoneTexte 5">
            <a:extLst>
              <a:ext uri="{FF2B5EF4-FFF2-40B4-BE49-F238E27FC236}">
                <a16:creationId xmlns:a16="http://schemas.microsoft.com/office/drawing/2014/main" id="{B062FD40-9E36-ECB8-31F2-DC40F8743AB2}"/>
              </a:ext>
            </a:extLst>
          </p:cNvPr>
          <p:cNvSpPr txBox="1"/>
          <p:nvPr/>
        </p:nvSpPr>
        <p:spPr>
          <a:xfrm>
            <a:off x="4001845" y="1165885"/>
            <a:ext cx="5023821" cy="1384995"/>
          </a:xfrm>
          <a:prstGeom prst="rect">
            <a:avLst/>
          </a:prstGeom>
          <a:noFill/>
        </p:spPr>
        <p:txBody>
          <a:bodyPr wrap="square" rtlCol="0">
            <a:spAutoFit/>
          </a:bodyPr>
          <a:lstStyle/>
          <a:p>
            <a:r>
              <a:rPr lang="fr-FR" sz="2800" b="1" dirty="0">
                <a:solidFill>
                  <a:srgbClr val="FFFF00"/>
                </a:solidFill>
              </a:rPr>
              <a:t>Lorient Vous A Présenté La Cathédrale Saint Julien ‘Au Mans</a:t>
            </a:r>
          </a:p>
        </p:txBody>
      </p:sp>
      <p:sp>
        <p:nvSpPr>
          <p:cNvPr id="7" name="ZoneTexte 6">
            <a:extLst>
              <a:ext uri="{FF2B5EF4-FFF2-40B4-BE49-F238E27FC236}">
                <a16:creationId xmlns:a16="http://schemas.microsoft.com/office/drawing/2014/main" id="{8AC91A03-4BD2-D63D-DA50-676E7CC095AB}"/>
              </a:ext>
            </a:extLst>
          </p:cNvPr>
          <p:cNvSpPr txBox="1"/>
          <p:nvPr/>
        </p:nvSpPr>
        <p:spPr>
          <a:xfrm>
            <a:off x="3872753" y="3335413"/>
            <a:ext cx="5282004"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B84FB100-32B5-B8ED-A74E-A91F82F50E84}"/>
              </a:ext>
            </a:extLst>
          </p:cNvPr>
          <p:cNvSpPr txBox="1"/>
          <p:nvPr/>
        </p:nvSpPr>
        <p:spPr>
          <a:xfrm>
            <a:off x="5572461" y="4975533"/>
            <a:ext cx="4443020"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209628837"/>
      </p:ext>
    </p:extLst>
  </p:cSld>
  <p:clrMapOvr>
    <a:masterClrMapping/>
  </p:clrMapOvr>
  <mc:AlternateContent xmlns:mc="http://schemas.openxmlformats.org/markup-compatibility/2006">
    <mc:Choice xmlns:p14="http://schemas.microsoft.com/office/powerpoint/2010/main" Requires="p14">
      <p:transition spd="slow" p14:dur="5250" advClick="0" advTm="13000"/>
    </mc:Choice>
    <mc:Fallback>
      <p:transition spd="slow" advClick="0" advTm="13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81</TotalTime>
  <Words>370</Words>
  <Application>Microsoft Office PowerPoint</Application>
  <PresentationFormat>Grand écran</PresentationFormat>
  <Paragraphs>41</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cp:revision>
  <dcterms:created xsi:type="dcterms:W3CDTF">2026-04-11T03:53:32Z</dcterms:created>
  <dcterms:modified xsi:type="dcterms:W3CDTF">2026-04-11T05:16:58Z</dcterms:modified>
</cp:coreProperties>
</file>