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8" r:id="rId3"/>
    <p:sldId id="273" r:id="rId4"/>
    <p:sldId id="257" r:id="rId5"/>
    <p:sldId id="260" r:id="rId6"/>
    <p:sldId id="262" r:id="rId7"/>
    <p:sldId id="261" r:id="rId8"/>
    <p:sldId id="263" r:id="rId9"/>
    <p:sldId id="265" r:id="rId10"/>
    <p:sldId id="264" r:id="rId11"/>
    <p:sldId id="266" r:id="rId12"/>
    <p:sldId id="267" r:id="rId13"/>
    <p:sldId id="268" r:id="rId14"/>
    <p:sldId id="269" r:id="rId15"/>
    <p:sldId id="270" r:id="rId16"/>
    <p:sldId id="271" r:id="rId17"/>
    <p:sldId id="272" r:id="rId18"/>
    <p:sldId id="274" r:id="rId19"/>
    <p:sldId id="275" r:id="rId20"/>
    <p:sldId id="276" r:id="rId21"/>
    <p:sldId id="277" r:id="rId22"/>
    <p:sldId id="278" r:id="rId23"/>
    <p:sldId id="279" r:id="rId24"/>
    <p:sldId id="280" r:id="rId25"/>
    <p:sldId id="281" r:id="rId26"/>
    <p:sldId id="282" r:id="rId27"/>
    <p:sldId id="283" r:id="rId28"/>
    <p:sldId id="284" r:id="rId29"/>
    <p:sldId id="286" r:id="rId30"/>
    <p:sldId id="285" r:id="rId31"/>
    <p:sldId id="25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86" autoAdjust="0"/>
    <p:restoredTop sz="94660"/>
  </p:normalViewPr>
  <p:slideViewPr>
    <p:cSldViewPr snapToGrid="0">
      <p:cViewPr varScale="1">
        <p:scale>
          <a:sx n="82" d="100"/>
          <a:sy n="82" d="100"/>
        </p:scale>
        <p:origin x="570"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3CFAFF-B8D4-FCF5-158D-322D4004EC2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208991A-400F-9EE3-4152-953838E6A2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92E7F98-C7A0-EB0B-2A20-5C87C254645D}"/>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5" name="Espace réservé du pied de page 4">
            <a:extLst>
              <a:ext uri="{FF2B5EF4-FFF2-40B4-BE49-F238E27FC236}">
                <a16:creationId xmlns:a16="http://schemas.microsoft.com/office/drawing/2014/main" id="{C33CF3D5-80E7-EFC5-76B7-718B6D6705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BA966F-1AE3-3D00-2A38-9B41F17B3734}"/>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2645499736"/>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2B20A7-9435-529A-3EDB-D9417DCD7BA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DB9A37C-1AB2-A22B-298B-091F659A31A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EA3F5E-11A5-F642-EE9E-6DF6CEA07D68}"/>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5" name="Espace réservé du pied de page 4">
            <a:extLst>
              <a:ext uri="{FF2B5EF4-FFF2-40B4-BE49-F238E27FC236}">
                <a16:creationId xmlns:a16="http://schemas.microsoft.com/office/drawing/2014/main" id="{E2DAA2A9-C409-CE27-DA0D-984D18476C1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0AB2B65-717F-4286-2CE7-6E0425E89019}"/>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2042594128"/>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723C02-9DB9-FAE5-CB06-4F2905DA9B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78C3A5C-7245-8AB9-0089-84E720A2CB1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10C2AD3-32A9-2031-AE9E-BC761C920248}"/>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5" name="Espace réservé du pied de page 4">
            <a:extLst>
              <a:ext uri="{FF2B5EF4-FFF2-40B4-BE49-F238E27FC236}">
                <a16:creationId xmlns:a16="http://schemas.microsoft.com/office/drawing/2014/main" id="{58A55D01-F1D2-5BEE-E57F-8859CFFE59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C5BE222-C613-CB10-3477-6F6EA38C9C14}"/>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1083347938"/>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6F40A2-4219-7F48-5DEE-A6227AD744C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2FE971C-D3A2-C78A-97CA-D0342A035F5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5819D1A-975B-26A1-6FC9-EB46C699619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0A3721B-8D56-3AF8-62A9-39F244F6D934}"/>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6" name="Espace réservé du pied de page 5">
            <a:extLst>
              <a:ext uri="{FF2B5EF4-FFF2-40B4-BE49-F238E27FC236}">
                <a16:creationId xmlns:a16="http://schemas.microsoft.com/office/drawing/2014/main" id="{46C52780-0A53-2B83-FBEE-92763262C8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EEB8F16-3D77-B55E-35C3-B2A69DAAE1B1}"/>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4290017252"/>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A9F497-336A-98F0-0A93-894750E07D3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628CBDF-5C20-F1F2-991B-FAC6DC54D8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D92318A-31E1-4939-DE3B-F23AF9107CC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66344C2-ACEE-921F-8143-D14BCC24BF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5AE7920-8843-2051-4FF0-0C4CF726F51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E3D8FF-AF2E-7CF5-0517-5750BDE3A006}"/>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8" name="Espace réservé du pied de page 7">
            <a:extLst>
              <a:ext uri="{FF2B5EF4-FFF2-40B4-BE49-F238E27FC236}">
                <a16:creationId xmlns:a16="http://schemas.microsoft.com/office/drawing/2014/main" id="{80BCBA47-9F9D-F64A-7392-7AE151A85E1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0102D68-E1E1-5E04-50AE-0B8DF9E438DA}"/>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3475293621"/>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3D3F92-4A43-29DB-38BC-21D4AFF3559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88C96A8-BD36-1183-A335-5FD4A24CC46D}"/>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4" name="Espace réservé du pied de page 3">
            <a:extLst>
              <a:ext uri="{FF2B5EF4-FFF2-40B4-BE49-F238E27FC236}">
                <a16:creationId xmlns:a16="http://schemas.microsoft.com/office/drawing/2014/main" id="{24B4A6D5-95B8-1DD2-6B01-432169F1635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F4142C3-6168-DDD8-D486-5A4329FC2C2B}"/>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2559420186"/>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2C8A9EA-07DD-D97E-EB5A-7C7CC8419ECB}"/>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3" name="Espace réservé du pied de page 2">
            <a:extLst>
              <a:ext uri="{FF2B5EF4-FFF2-40B4-BE49-F238E27FC236}">
                <a16:creationId xmlns:a16="http://schemas.microsoft.com/office/drawing/2014/main" id="{8B37849C-C5A8-FF68-8548-CFC63BFDB20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5023A05-DA95-F846-1059-0F44D7183842}"/>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3252408280"/>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809DF2-F173-F66C-A7F3-F5CFB6E97C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37B342F-6A21-1629-5C7D-CA00AA3F58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7A40FCE-D412-80DE-93A2-DF19F82661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AC6F20C-F9C3-1A4E-24D6-BE87D3BB1F95}"/>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6" name="Espace réservé du pied de page 5">
            <a:extLst>
              <a:ext uri="{FF2B5EF4-FFF2-40B4-BE49-F238E27FC236}">
                <a16:creationId xmlns:a16="http://schemas.microsoft.com/office/drawing/2014/main" id="{0514ADAC-9882-F858-E22B-8D91B3AEE5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676C9A-EE3F-645D-B0EA-4DE94DA104EA}"/>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3458525173"/>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D3A459-D02A-1269-9448-FED9B314AE9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3BB931F-FA01-311C-87C7-D4DD2632C3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A84AD07-4973-1BEC-18A6-0455D08488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176A348-4CF0-5323-ECE2-EBAC55B73332}"/>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6" name="Espace réservé du pied de page 5">
            <a:extLst>
              <a:ext uri="{FF2B5EF4-FFF2-40B4-BE49-F238E27FC236}">
                <a16:creationId xmlns:a16="http://schemas.microsoft.com/office/drawing/2014/main" id="{2BD811CB-E82F-7F34-3AD9-A3FC3A091AB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5092BC-C28A-F5E5-9673-4D7BC6CCF536}"/>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946167288"/>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C7BD2A-FB9D-94CF-EA6B-58CDBD35158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C9BE14A-2431-52CC-08EF-194DB5EF433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323112-CD4A-0B26-4AFC-4F774C32C1EF}"/>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5" name="Espace réservé du pied de page 4">
            <a:extLst>
              <a:ext uri="{FF2B5EF4-FFF2-40B4-BE49-F238E27FC236}">
                <a16:creationId xmlns:a16="http://schemas.microsoft.com/office/drawing/2014/main" id="{2D1FEEE1-CD95-5FA4-8D29-BCB7E6E9F3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F666429-E0B7-DE5E-EB4B-9EAE4638CE08}"/>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332409074"/>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89A0CE9-0226-7D0F-7C44-6BD48BB0884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3BD39B3-3538-D0D5-E45D-F294E206569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1B88E41-3E2F-93F4-E889-FE30C0F3AD45}"/>
              </a:ext>
            </a:extLst>
          </p:cNvPr>
          <p:cNvSpPr>
            <a:spLocks noGrp="1"/>
          </p:cNvSpPr>
          <p:nvPr>
            <p:ph type="dt" sz="half" idx="10"/>
          </p:nvPr>
        </p:nvSpPr>
        <p:spPr/>
        <p:txBody>
          <a:bodyPr/>
          <a:lstStyle/>
          <a:p>
            <a:fld id="{146679A7-085F-444E-81AE-D44797A7E9F4}" type="datetimeFigureOut">
              <a:rPr lang="fr-FR" smtClean="0"/>
              <a:t>08/04/2026</a:t>
            </a:fld>
            <a:endParaRPr lang="fr-FR"/>
          </a:p>
        </p:txBody>
      </p:sp>
      <p:sp>
        <p:nvSpPr>
          <p:cNvPr id="5" name="Espace réservé du pied de page 4">
            <a:extLst>
              <a:ext uri="{FF2B5EF4-FFF2-40B4-BE49-F238E27FC236}">
                <a16:creationId xmlns:a16="http://schemas.microsoft.com/office/drawing/2014/main" id="{903585A4-396A-73BA-DF14-2E0EB0A0D5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E41CE51-2D98-CDF2-16FA-F32E72790869}"/>
              </a:ext>
            </a:extLst>
          </p:cNvPr>
          <p:cNvSpPr>
            <a:spLocks noGrp="1"/>
          </p:cNvSpPr>
          <p:nvPr>
            <p:ph type="sldNum" sz="quarter" idx="12"/>
          </p:nvPr>
        </p:nvSpPr>
        <p:spPr/>
        <p:txBody>
          <a:bodyPr/>
          <a:lstStyle/>
          <a:p>
            <a:fld id="{A0745DB0-B952-47E6-995F-B84FA1EC45B6}" type="slidenum">
              <a:rPr lang="fr-FR" smtClean="0"/>
              <a:t>‹N°›</a:t>
            </a:fld>
            <a:endParaRPr lang="fr-FR"/>
          </a:p>
        </p:txBody>
      </p:sp>
    </p:spTree>
    <p:extLst>
      <p:ext uri="{BB962C8B-B14F-4D97-AF65-F5344CB8AC3E}">
        <p14:creationId xmlns:p14="http://schemas.microsoft.com/office/powerpoint/2010/main" val="1619207584"/>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12DFBC9-658C-35D5-821C-64BBDB08C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422CBEB-F9B8-1A88-8C3E-819C6464A7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4B4CA0E-7C56-9ABC-B2E3-14258AF138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46679A7-085F-444E-81AE-D44797A7E9F4}" type="datetimeFigureOut">
              <a:rPr lang="fr-FR" smtClean="0"/>
              <a:t>08/04/2026</a:t>
            </a:fld>
            <a:endParaRPr lang="fr-FR"/>
          </a:p>
        </p:txBody>
      </p:sp>
      <p:sp>
        <p:nvSpPr>
          <p:cNvPr id="5" name="Espace réservé du pied de page 4">
            <a:extLst>
              <a:ext uri="{FF2B5EF4-FFF2-40B4-BE49-F238E27FC236}">
                <a16:creationId xmlns:a16="http://schemas.microsoft.com/office/drawing/2014/main" id="{B9F726DC-94F8-84E1-BEE5-19A4814867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46FC480-9729-0904-2C04-92966E6B65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0745DB0-B952-47E6-995F-B84FA1EC45B6}" type="slidenum">
              <a:rPr lang="fr-FR" smtClean="0"/>
              <a:t>‹N°›</a:t>
            </a:fld>
            <a:endParaRPr lang="fr-FR"/>
          </a:p>
        </p:txBody>
      </p:sp>
    </p:spTree>
    <p:extLst>
      <p:ext uri="{BB962C8B-B14F-4D97-AF65-F5344CB8AC3E}">
        <p14:creationId xmlns:p14="http://schemas.microsoft.com/office/powerpoint/2010/main" val="3498942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4ED92799-7A6A-A62A-A1D5-35CB38239CF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86CE3B6-9E54-5D70-9D95-5B33BFD861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9319" y="801000"/>
            <a:ext cx="11313362" cy="525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17876416"/>
      </p:ext>
    </p:extLst>
  </p:cSld>
  <p:clrMapOvr>
    <a:masterClrMapping/>
  </p:clrMapOvr>
  <mc:AlternateContent xmlns:mc="http://schemas.openxmlformats.org/markup-compatibility/2006" xmlns:p14="http://schemas.microsoft.com/office/powerpoint/2010/main">
    <mc:Choice Requires="p14">
      <p:transition spd="slow" p14:dur="5250" advClick="0" advTm="13000">
        <p:wipe/>
        <p:sndAc>
          <p:stSnd loop="1">
            <p:snd r:embed="rId2" name="NOUVEAUTE a REDECOUVRIR  __LA VALSE BRUNE valse musette avec danseurs.wav"/>
          </p:stSnd>
        </p:sndAc>
      </p:transition>
    </mc:Choice>
    <mc:Fallback xmlns="">
      <p:transition spd="slow" advClick="0" advTm="13000">
        <p:wipe/>
        <p:sndAc>
          <p:stSnd loop="1">
            <p:snd r:embed="rId4" name="NOUVEAUTE a REDECOUVRIR  __LA VALSE BRUNE valse musette avec danseur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3CF8AD-9D0A-CE24-1174-C8E5BD55FCE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6BE91B5-D61A-802C-8AC0-E1CD8ABAD9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2000" y="646331"/>
            <a:ext cx="11268000" cy="58452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82D2106-DC6C-96A8-B33F-BDDF28BC881B}"/>
              </a:ext>
            </a:extLst>
          </p:cNvPr>
          <p:cNvSpPr txBox="1"/>
          <p:nvPr/>
        </p:nvSpPr>
        <p:spPr>
          <a:xfrm>
            <a:off x="2004646" y="0"/>
            <a:ext cx="8862647" cy="646331"/>
          </a:xfrm>
          <a:prstGeom prst="rect">
            <a:avLst/>
          </a:prstGeom>
          <a:noFill/>
        </p:spPr>
        <p:txBody>
          <a:bodyPr wrap="square" rtlCol="0">
            <a:spAutoFit/>
          </a:bodyPr>
          <a:lstStyle/>
          <a:p>
            <a:r>
              <a:rPr lang="fr-FR" sz="3600" b="1" dirty="0">
                <a:solidFill>
                  <a:schemeClr val="bg1"/>
                </a:solidFill>
              </a:rPr>
              <a:t>Saint – Maurice  - De – Beynost – L’Ain</a:t>
            </a:r>
          </a:p>
        </p:txBody>
      </p:sp>
      <p:sp>
        <p:nvSpPr>
          <p:cNvPr id="5" name="ZoneTexte 4">
            <a:extLst>
              <a:ext uri="{FF2B5EF4-FFF2-40B4-BE49-F238E27FC236}">
                <a16:creationId xmlns:a16="http://schemas.microsoft.com/office/drawing/2014/main" id="{8F31C90F-0EE5-2423-E283-8556CB82D692}"/>
              </a:ext>
            </a:extLst>
          </p:cNvPr>
          <p:cNvSpPr txBox="1"/>
          <p:nvPr/>
        </p:nvSpPr>
        <p:spPr>
          <a:xfrm>
            <a:off x="1223330" y="5968386"/>
            <a:ext cx="10636293" cy="523220"/>
          </a:xfrm>
          <a:prstGeom prst="rect">
            <a:avLst/>
          </a:prstGeom>
          <a:noFill/>
        </p:spPr>
        <p:txBody>
          <a:bodyPr wrap="square" rtlCol="0">
            <a:spAutoFit/>
          </a:bodyPr>
          <a:lstStyle/>
          <a:p>
            <a:r>
              <a:rPr lang="fr-FR" sz="2800" b="1">
                <a:solidFill>
                  <a:schemeClr val="bg1"/>
                </a:solidFill>
              </a:rPr>
              <a:t>Vue aérienne de la mairie de Saint-Maurice-de-Beynost (2018).</a:t>
            </a:r>
            <a:endParaRPr lang="fr-FR" sz="2800" b="1" dirty="0">
              <a:solidFill>
                <a:schemeClr val="bg1"/>
              </a:solidFill>
            </a:endParaRPr>
          </a:p>
        </p:txBody>
      </p:sp>
    </p:spTree>
    <p:extLst>
      <p:ext uri="{BB962C8B-B14F-4D97-AF65-F5344CB8AC3E}">
        <p14:creationId xmlns:p14="http://schemas.microsoft.com/office/powerpoint/2010/main" val="1372512484"/>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10528-6A24-45EE-3FB0-A9B00326609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F255E11-3E32-2DF8-CA72-1A58D259D6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139"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BDD072D-26CF-5C99-3FB4-688A64D3E5EE}"/>
              </a:ext>
            </a:extLst>
          </p:cNvPr>
          <p:cNvSpPr txBox="1"/>
          <p:nvPr/>
        </p:nvSpPr>
        <p:spPr>
          <a:xfrm>
            <a:off x="8405445" y="2521059"/>
            <a:ext cx="2883877" cy="1815882"/>
          </a:xfrm>
          <a:prstGeom prst="rect">
            <a:avLst/>
          </a:prstGeom>
          <a:noFill/>
        </p:spPr>
        <p:txBody>
          <a:bodyPr wrap="square" rtlCol="0">
            <a:spAutoFit/>
          </a:bodyPr>
          <a:lstStyle/>
          <a:p>
            <a:r>
              <a:rPr lang="fr-FR" sz="2800" b="1">
                <a:solidFill>
                  <a:schemeClr val="bg1"/>
                </a:solidFill>
              </a:rPr>
              <a:t>Mairie de Beynost (Ain, France) en août 2018.</a:t>
            </a:r>
            <a:endParaRPr lang="fr-FR" sz="2800" b="1" dirty="0">
              <a:solidFill>
                <a:schemeClr val="bg1"/>
              </a:solidFill>
            </a:endParaRPr>
          </a:p>
        </p:txBody>
      </p:sp>
    </p:spTree>
    <p:extLst>
      <p:ext uri="{BB962C8B-B14F-4D97-AF65-F5344CB8AC3E}">
        <p14:creationId xmlns:p14="http://schemas.microsoft.com/office/powerpoint/2010/main" val="1895575506"/>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3CC34-1CD2-1D02-E1D8-681BA614B859}"/>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B2965FE9-ADED-05C6-BF78-0A42A655D776}"/>
              </a:ext>
            </a:extLst>
          </p:cNvPr>
          <p:cNvSpPr txBox="1"/>
          <p:nvPr/>
        </p:nvSpPr>
        <p:spPr>
          <a:xfrm>
            <a:off x="199292" y="335845"/>
            <a:ext cx="11793416" cy="6186309"/>
          </a:xfrm>
          <a:prstGeom prst="rect">
            <a:avLst/>
          </a:prstGeom>
          <a:noFill/>
        </p:spPr>
        <p:txBody>
          <a:bodyPr wrap="square" rtlCol="0">
            <a:spAutoFit/>
          </a:bodyPr>
          <a:lstStyle/>
          <a:p>
            <a:r>
              <a:rPr lang="fr-FR" sz="3600" b="1">
                <a:solidFill>
                  <a:schemeClr val="bg1"/>
                </a:solidFill>
              </a:rPr>
              <a:t>Petit village agricole au début du XXe siècle, la commune de Saint-Maurice-de-Beynost est devenue une ville industrielle à partir des années 1920, à la suite de l'installation de la deuxième usine textile de la Société lyonnaise de soie artificielle. Le nouveau besoin en main-d'œuvre ouvrière de cette usine conduit au quadruplement de la population en cinq ans seulement, entre 1926 et 1931. Aujourd'hui, l’usine, qui appartient au groupe japonais Toray Industries, est encore le principal employeur de la ville avec près de cinq cents salariés.</a:t>
            </a:r>
            <a:endParaRPr lang="fr-FR" sz="3600" b="1" dirty="0">
              <a:solidFill>
                <a:schemeClr val="bg1"/>
              </a:solidFill>
            </a:endParaRPr>
          </a:p>
        </p:txBody>
      </p:sp>
    </p:spTree>
    <p:extLst>
      <p:ext uri="{BB962C8B-B14F-4D97-AF65-F5344CB8AC3E}">
        <p14:creationId xmlns:p14="http://schemas.microsoft.com/office/powerpoint/2010/main" val="3580246287"/>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34DEC-1FBD-A00B-1149-906E11CCA60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8CB7E2E-E519-0D45-EBD5-06F1AE46DD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675" y="638999"/>
            <a:ext cx="10031463"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ABC69F2-A8F0-6D71-00DD-40B197BEF9D0}"/>
              </a:ext>
            </a:extLst>
          </p:cNvPr>
          <p:cNvSpPr txBox="1"/>
          <p:nvPr/>
        </p:nvSpPr>
        <p:spPr>
          <a:xfrm>
            <a:off x="10281138" y="2736502"/>
            <a:ext cx="1910862" cy="1384995"/>
          </a:xfrm>
          <a:prstGeom prst="rect">
            <a:avLst/>
          </a:prstGeom>
          <a:noFill/>
        </p:spPr>
        <p:txBody>
          <a:bodyPr wrap="square" rtlCol="0">
            <a:spAutoFit/>
          </a:bodyPr>
          <a:lstStyle/>
          <a:p>
            <a:r>
              <a:rPr lang="fr-FR" sz="2800" b="1" dirty="0">
                <a:solidFill>
                  <a:schemeClr val="bg1"/>
                </a:solidFill>
              </a:rPr>
              <a:t>Vue du lac des Eaux Bleues.</a:t>
            </a:r>
          </a:p>
        </p:txBody>
      </p:sp>
    </p:spTree>
    <p:extLst>
      <p:ext uri="{BB962C8B-B14F-4D97-AF65-F5344CB8AC3E}">
        <p14:creationId xmlns:p14="http://schemas.microsoft.com/office/powerpoint/2010/main" val="1512476660"/>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88A1C-41FC-260B-D302-01AFEBB4CDB7}"/>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1B8C5743-694A-F4B8-5D27-F5F5796353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8937" y="305015"/>
            <a:ext cx="513412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C9C7753-E42A-09D4-BA12-0225ED56A6FD}"/>
              </a:ext>
            </a:extLst>
          </p:cNvPr>
          <p:cNvSpPr txBox="1"/>
          <p:nvPr/>
        </p:nvSpPr>
        <p:spPr>
          <a:xfrm>
            <a:off x="234753" y="1863970"/>
            <a:ext cx="3294184" cy="3539430"/>
          </a:xfrm>
          <a:prstGeom prst="rect">
            <a:avLst/>
          </a:prstGeom>
          <a:noFill/>
        </p:spPr>
        <p:txBody>
          <a:bodyPr wrap="square" rtlCol="0">
            <a:spAutoFit/>
          </a:bodyPr>
          <a:lstStyle/>
          <a:p>
            <a:r>
              <a:rPr lang="fr-FR" sz="3200" b="1" dirty="0">
                <a:solidFill>
                  <a:schemeClr val="bg1"/>
                </a:solidFill>
              </a:rPr>
              <a:t>La source du </a:t>
            </a:r>
            <a:r>
              <a:rPr lang="fr-FR" sz="3200" b="1" dirty="0" err="1">
                <a:solidFill>
                  <a:schemeClr val="bg1"/>
                </a:solidFill>
              </a:rPr>
              <a:t>Merloux</a:t>
            </a:r>
            <a:r>
              <a:rPr lang="fr-FR" sz="3200" b="1" dirty="0">
                <a:solidFill>
                  <a:schemeClr val="bg1"/>
                </a:solidFill>
              </a:rPr>
              <a:t>, qui faisait l'objet du pèlerinage annuel des Arméniens de la commune.</a:t>
            </a:r>
          </a:p>
        </p:txBody>
      </p:sp>
    </p:spTree>
    <p:extLst>
      <p:ext uri="{BB962C8B-B14F-4D97-AF65-F5344CB8AC3E}">
        <p14:creationId xmlns:p14="http://schemas.microsoft.com/office/powerpoint/2010/main" val="2124206162"/>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C673B-71F5-CDA6-BA03-C8C41BDF37AF}"/>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E1548F4F-E736-15F9-5DF6-7B6357BD27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415" y="369000"/>
            <a:ext cx="8160000" cy="61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E8BA376-3B87-488B-ABFB-E425A5DA484B}"/>
              </a:ext>
            </a:extLst>
          </p:cNvPr>
          <p:cNvSpPr txBox="1"/>
          <p:nvPr/>
        </p:nvSpPr>
        <p:spPr>
          <a:xfrm>
            <a:off x="8616462" y="2736502"/>
            <a:ext cx="3399692" cy="1384995"/>
          </a:xfrm>
          <a:prstGeom prst="rect">
            <a:avLst/>
          </a:prstGeom>
          <a:noFill/>
        </p:spPr>
        <p:txBody>
          <a:bodyPr wrap="square" rtlCol="0">
            <a:spAutoFit/>
          </a:bodyPr>
          <a:lstStyle/>
          <a:p>
            <a:r>
              <a:rPr lang="fr-FR" sz="2800" b="1">
                <a:solidFill>
                  <a:schemeClr val="bg1"/>
                </a:solidFill>
              </a:rPr>
              <a:t>Vue de la Route de Genève, direction Beynost.</a:t>
            </a:r>
            <a:endParaRPr lang="fr-FR" sz="2800" b="1" dirty="0">
              <a:solidFill>
                <a:schemeClr val="bg1"/>
              </a:solidFill>
            </a:endParaRPr>
          </a:p>
        </p:txBody>
      </p:sp>
    </p:spTree>
    <p:extLst>
      <p:ext uri="{BB962C8B-B14F-4D97-AF65-F5344CB8AC3E}">
        <p14:creationId xmlns:p14="http://schemas.microsoft.com/office/powerpoint/2010/main" val="3936015230"/>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9D531-7FF7-A781-B00B-A4FBE52E609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3B452B5-2A22-0994-E298-69873EC732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8616"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50AF474-2E79-2BDB-0246-0534E6DD0185}"/>
              </a:ext>
            </a:extLst>
          </p:cNvPr>
          <p:cNvSpPr txBox="1"/>
          <p:nvPr/>
        </p:nvSpPr>
        <p:spPr>
          <a:xfrm>
            <a:off x="403384" y="3165231"/>
            <a:ext cx="3622430" cy="954107"/>
          </a:xfrm>
          <a:prstGeom prst="rect">
            <a:avLst/>
          </a:prstGeom>
          <a:noFill/>
        </p:spPr>
        <p:txBody>
          <a:bodyPr wrap="square" rtlCol="0">
            <a:spAutoFit/>
          </a:bodyPr>
          <a:lstStyle/>
          <a:p>
            <a:r>
              <a:rPr lang="fr-FR" sz="2800" b="1" dirty="0">
                <a:solidFill>
                  <a:schemeClr val="bg1"/>
                </a:solidFill>
              </a:rPr>
              <a:t>L'usine et sa cheminée, en 2012.</a:t>
            </a:r>
          </a:p>
        </p:txBody>
      </p:sp>
    </p:spTree>
    <p:extLst>
      <p:ext uri="{BB962C8B-B14F-4D97-AF65-F5344CB8AC3E}">
        <p14:creationId xmlns:p14="http://schemas.microsoft.com/office/powerpoint/2010/main" val="3028393829"/>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8A584-6DF6-3CA2-EC57-BC667EACD8B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8AD49EC-4742-77DB-54B6-A645DC9B05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019" y="459000"/>
            <a:ext cx="9575808"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E90F8E5-4EFD-E300-CC41-664FDBA1B249}"/>
              </a:ext>
            </a:extLst>
          </p:cNvPr>
          <p:cNvSpPr txBox="1"/>
          <p:nvPr/>
        </p:nvSpPr>
        <p:spPr>
          <a:xfrm>
            <a:off x="9863996" y="1887415"/>
            <a:ext cx="2262554" cy="3539430"/>
          </a:xfrm>
          <a:prstGeom prst="rect">
            <a:avLst/>
          </a:prstGeom>
          <a:noFill/>
        </p:spPr>
        <p:txBody>
          <a:bodyPr wrap="square" rtlCol="0">
            <a:spAutoFit/>
          </a:bodyPr>
          <a:lstStyle/>
          <a:p>
            <a:r>
              <a:rPr lang="fr-FR" sz="2800" b="1" dirty="0">
                <a:solidFill>
                  <a:schemeClr val="bg1"/>
                </a:solidFill>
              </a:rPr>
              <a:t>Plaque commémorative de la création des Mouvements unis de la Résistance, à Miribel.</a:t>
            </a:r>
          </a:p>
        </p:txBody>
      </p:sp>
    </p:spTree>
    <p:extLst>
      <p:ext uri="{BB962C8B-B14F-4D97-AF65-F5344CB8AC3E}">
        <p14:creationId xmlns:p14="http://schemas.microsoft.com/office/powerpoint/2010/main" val="161424789"/>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82436-E5BF-56E9-10A4-0741CD8545D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AB7CA10-1C18-A025-DA09-9AE087BA62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9662" y="369000"/>
            <a:ext cx="8160000" cy="61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DD9ED88-8DEF-331E-A1DE-E3C552E21193}"/>
              </a:ext>
            </a:extLst>
          </p:cNvPr>
          <p:cNvSpPr txBox="1"/>
          <p:nvPr/>
        </p:nvSpPr>
        <p:spPr>
          <a:xfrm>
            <a:off x="292338" y="2074985"/>
            <a:ext cx="3458308" cy="3108543"/>
          </a:xfrm>
          <a:prstGeom prst="rect">
            <a:avLst/>
          </a:prstGeom>
          <a:noFill/>
        </p:spPr>
        <p:txBody>
          <a:bodyPr wrap="square" rtlCol="0">
            <a:spAutoFit/>
          </a:bodyPr>
          <a:lstStyle/>
          <a:p>
            <a:r>
              <a:rPr lang="fr-FR" sz="2800" b="1">
                <a:solidFill>
                  <a:schemeClr val="bg1"/>
                </a:solidFill>
              </a:rPr>
              <a:t>Aménagement du torrent Merloux, sur le coteau à Saint-Maurice-de-Beynost, en direction de Tramoyes.</a:t>
            </a:r>
            <a:endParaRPr lang="fr-FR" sz="2800" b="1" dirty="0">
              <a:solidFill>
                <a:schemeClr val="bg1"/>
              </a:solidFill>
            </a:endParaRPr>
          </a:p>
        </p:txBody>
      </p:sp>
    </p:spTree>
    <p:extLst>
      <p:ext uri="{BB962C8B-B14F-4D97-AF65-F5344CB8AC3E}">
        <p14:creationId xmlns:p14="http://schemas.microsoft.com/office/powerpoint/2010/main" val="1764678694"/>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7FEE2-EE3E-891D-50CC-81018BA71E3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FAF2E65-CDE9-55D8-6E06-D2F58B45B2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907" y="531000"/>
            <a:ext cx="7728000" cy="57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2EC27F-1A88-F5CA-8A3E-51AE2DADBF7F}"/>
              </a:ext>
            </a:extLst>
          </p:cNvPr>
          <p:cNvSpPr txBox="1"/>
          <p:nvPr/>
        </p:nvSpPr>
        <p:spPr>
          <a:xfrm>
            <a:off x="8159262" y="3071446"/>
            <a:ext cx="3774831" cy="1569660"/>
          </a:xfrm>
          <a:prstGeom prst="rect">
            <a:avLst/>
          </a:prstGeom>
          <a:noFill/>
        </p:spPr>
        <p:txBody>
          <a:bodyPr wrap="square" rtlCol="0">
            <a:spAutoFit/>
          </a:bodyPr>
          <a:lstStyle/>
          <a:p>
            <a:r>
              <a:rPr lang="fr-FR" sz="3200" b="1">
                <a:solidFill>
                  <a:schemeClr val="bg1"/>
                </a:solidFill>
              </a:rPr>
              <a:t>L'école_maternelle_de_Saint-Maurice-de-Beynost</a:t>
            </a:r>
            <a:endParaRPr lang="fr-FR" sz="3200" b="1" dirty="0">
              <a:solidFill>
                <a:schemeClr val="bg1"/>
              </a:solidFill>
            </a:endParaRPr>
          </a:p>
        </p:txBody>
      </p:sp>
    </p:spTree>
    <p:extLst>
      <p:ext uri="{BB962C8B-B14F-4D97-AF65-F5344CB8AC3E}">
        <p14:creationId xmlns:p14="http://schemas.microsoft.com/office/powerpoint/2010/main" val="3450431712"/>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9F9BC-CE64-C368-CFFD-E74D09DE105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8581F6C-238A-A388-C67D-68AD4026A7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3692" y="602631"/>
            <a:ext cx="7776000" cy="583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4057FA5-D057-7539-2371-05FDF4B262F7}"/>
              </a:ext>
            </a:extLst>
          </p:cNvPr>
          <p:cNvSpPr txBox="1"/>
          <p:nvPr/>
        </p:nvSpPr>
        <p:spPr>
          <a:xfrm>
            <a:off x="245446" y="2860431"/>
            <a:ext cx="3645877" cy="1815882"/>
          </a:xfrm>
          <a:prstGeom prst="rect">
            <a:avLst/>
          </a:prstGeom>
          <a:noFill/>
        </p:spPr>
        <p:txBody>
          <a:bodyPr wrap="square" rtlCol="0">
            <a:spAutoFit/>
          </a:bodyPr>
          <a:lstStyle/>
          <a:p>
            <a:r>
              <a:rPr lang="fr-FR" sz="2800" b="1">
                <a:solidFill>
                  <a:schemeClr val="bg1"/>
                </a:solidFill>
              </a:rPr>
              <a:t>L'ex-centre culturel Jacques-Brel rebaptisé Artémis en 2013.</a:t>
            </a:r>
            <a:endParaRPr lang="fr-FR" sz="2800" b="1" dirty="0">
              <a:solidFill>
                <a:schemeClr val="bg1"/>
              </a:solidFill>
            </a:endParaRPr>
          </a:p>
        </p:txBody>
      </p:sp>
    </p:spTree>
    <p:extLst>
      <p:ext uri="{BB962C8B-B14F-4D97-AF65-F5344CB8AC3E}">
        <p14:creationId xmlns:p14="http://schemas.microsoft.com/office/powerpoint/2010/main" val="435183218"/>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36F23-89C3-A84E-D78B-E8351D3BB24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09AE0C-E1A6-2F57-2D75-8FA899A5BC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304" y="496499"/>
            <a:ext cx="9144000" cy="586500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84E58B-25C8-0408-0616-F6069093631C}"/>
              </a:ext>
            </a:extLst>
          </p:cNvPr>
          <p:cNvSpPr txBox="1"/>
          <p:nvPr/>
        </p:nvSpPr>
        <p:spPr>
          <a:xfrm>
            <a:off x="9624304" y="2661139"/>
            <a:ext cx="2461846" cy="1815882"/>
          </a:xfrm>
          <a:prstGeom prst="rect">
            <a:avLst/>
          </a:prstGeom>
          <a:noFill/>
        </p:spPr>
        <p:txBody>
          <a:bodyPr wrap="square" rtlCol="0">
            <a:spAutoFit/>
          </a:bodyPr>
          <a:lstStyle/>
          <a:p>
            <a:r>
              <a:rPr lang="fr-FR" sz="2800" b="1">
                <a:solidFill>
                  <a:schemeClr val="bg1"/>
                </a:solidFill>
              </a:rPr>
              <a:t>L'église Notre-Dame en travaux en mai 2020.</a:t>
            </a:r>
            <a:endParaRPr lang="fr-FR" sz="2800" b="1" dirty="0">
              <a:solidFill>
                <a:schemeClr val="bg1"/>
              </a:solidFill>
            </a:endParaRPr>
          </a:p>
        </p:txBody>
      </p:sp>
    </p:spTree>
    <p:extLst>
      <p:ext uri="{BB962C8B-B14F-4D97-AF65-F5344CB8AC3E}">
        <p14:creationId xmlns:p14="http://schemas.microsoft.com/office/powerpoint/2010/main" val="3047585403"/>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8221F-78E8-1DC2-629D-CB30F19F501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0AFBF06-4D5E-E478-DF73-ABEDFC88FB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0677"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73CEF00-BC4C-081A-18BE-139A2D8EA857}"/>
              </a:ext>
            </a:extLst>
          </p:cNvPr>
          <p:cNvSpPr txBox="1"/>
          <p:nvPr/>
        </p:nvSpPr>
        <p:spPr>
          <a:xfrm>
            <a:off x="321323" y="3323492"/>
            <a:ext cx="3774831" cy="954107"/>
          </a:xfrm>
          <a:prstGeom prst="rect">
            <a:avLst/>
          </a:prstGeom>
          <a:noFill/>
        </p:spPr>
        <p:txBody>
          <a:bodyPr wrap="square" rtlCol="0">
            <a:spAutoFit/>
          </a:bodyPr>
          <a:lstStyle/>
          <a:p>
            <a:r>
              <a:rPr lang="fr-FR" sz="2800" b="1">
                <a:solidFill>
                  <a:schemeClr val="bg1"/>
                </a:solidFill>
              </a:rPr>
              <a:t>Le lavoir de Saint-Maurice-de-Beynost.</a:t>
            </a:r>
            <a:endParaRPr lang="fr-FR" sz="2800" b="1" dirty="0">
              <a:solidFill>
                <a:schemeClr val="bg1"/>
              </a:solidFill>
            </a:endParaRPr>
          </a:p>
        </p:txBody>
      </p:sp>
    </p:spTree>
    <p:extLst>
      <p:ext uri="{BB962C8B-B14F-4D97-AF65-F5344CB8AC3E}">
        <p14:creationId xmlns:p14="http://schemas.microsoft.com/office/powerpoint/2010/main" val="1698085895"/>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E8BDF-5261-5F87-36A5-565E16BB92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CA805A4-A42B-1116-DAC2-841ECC0DE2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908" y="432000"/>
            <a:ext cx="7992000" cy="599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69F5CEA-9D06-382A-9FBD-2766A4124F9F}"/>
              </a:ext>
            </a:extLst>
          </p:cNvPr>
          <p:cNvSpPr txBox="1"/>
          <p:nvPr/>
        </p:nvSpPr>
        <p:spPr>
          <a:xfrm>
            <a:off x="8393723" y="2690391"/>
            <a:ext cx="3458307" cy="954107"/>
          </a:xfrm>
          <a:prstGeom prst="rect">
            <a:avLst/>
          </a:prstGeom>
          <a:noFill/>
        </p:spPr>
        <p:txBody>
          <a:bodyPr wrap="square" rtlCol="0">
            <a:spAutoFit/>
          </a:bodyPr>
          <a:lstStyle/>
          <a:p>
            <a:r>
              <a:rPr lang="fr-FR" sz="2800" b="1" dirty="0">
                <a:solidFill>
                  <a:schemeClr val="bg1"/>
                </a:solidFill>
              </a:rPr>
              <a:t>La fontaine Le Bichet.</a:t>
            </a:r>
          </a:p>
        </p:txBody>
      </p:sp>
    </p:spTree>
    <p:extLst>
      <p:ext uri="{BB962C8B-B14F-4D97-AF65-F5344CB8AC3E}">
        <p14:creationId xmlns:p14="http://schemas.microsoft.com/office/powerpoint/2010/main" val="423588125"/>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558B8-A5A6-7C62-3A99-18C4C5D493E3}"/>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DFDCF201-06CF-2A3F-63F2-DD0714FF14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9465" y="261000"/>
            <a:ext cx="4862159"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749F2406-0D0C-6240-06EE-BB173B5E9D5D}"/>
              </a:ext>
            </a:extLst>
          </p:cNvPr>
          <p:cNvSpPr txBox="1"/>
          <p:nvPr/>
        </p:nvSpPr>
        <p:spPr>
          <a:xfrm>
            <a:off x="281354" y="2573215"/>
            <a:ext cx="3323957" cy="1384995"/>
          </a:xfrm>
          <a:prstGeom prst="rect">
            <a:avLst/>
          </a:prstGeom>
          <a:noFill/>
        </p:spPr>
        <p:txBody>
          <a:bodyPr wrap="square" rtlCol="0">
            <a:spAutoFit/>
          </a:bodyPr>
          <a:lstStyle/>
          <a:p>
            <a:r>
              <a:rPr lang="fr-FR" sz="2800" b="1" dirty="0">
                <a:solidFill>
                  <a:schemeClr val="bg1"/>
                </a:solidFill>
              </a:rPr>
              <a:t>La fontaine Le Bacha, Montée de la </a:t>
            </a:r>
            <a:r>
              <a:rPr lang="fr-FR" sz="2800" b="1" dirty="0" err="1">
                <a:solidFill>
                  <a:schemeClr val="bg1"/>
                </a:solidFill>
              </a:rPr>
              <a:t>Paroche</a:t>
            </a:r>
            <a:r>
              <a:rPr lang="fr-FR" sz="2800" b="1" dirty="0">
                <a:solidFill>
                  <a:schemeClr val="bg1"/>
                </a:solidFill>
              </a:rPr>
              <a:t>.</a:t>
            </a:r>
          </a:p>
        </p:txBody>
      </p:sp>
    </p:spTree>
    <p:extLst>
      <p:ext uri="{BB962C8B-B14F-4D97-AF65-F5344CB8AC3E}">
        <p14:creationId xmlns:p14="http://schemas.microsoft.com/office/powerpoint/2010/main" val="962318460"/>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8B203-B677-EBF3-6ACA-F495C7768D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505DAC7-3F58-8966-5F1D-5CE069D99B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2526" y="261000"/>
            <a:ext cx="4752000"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BB49560-21AC-DE50-A930-7E72C0A45D35}"/>
              </a:ext>
            </a:extLst>
          </p:cNvPr>
          <p:cNvSpPr txBox="1"/>
          <p:nvPr/>
        </p:nvSpPr>
        <p:spPr>
          <a:xfrm>
            <a:off x="914399" y="2736502"/>
            <a:ext cx="3067049" cy="1384995"/>
          </a:xfrm>
          <a:prstGeom prst="rect">
            <a:avLst/>
          </a:prstGeom>
          <a:noFill/>
        </p:spPr>
        <p:txBody>
          <a:bodyPr wrap="square" rtlCol="0">
            <a:spAutoFit/>
          </a:bodyPr>
          <a:lstStyle/>
          <a:p>
            <a:r>
              <a:rPr lang="fr-FR" sz="2800" b="1">
                <a:solidFill>
                  <a:schemeClr val="bg1"/>
                </a:solidFill>
              </a:rPr>
              <a:t>Fontaine de la Croix de la commune.</a:t>
            </a:r>
            <a:endParaRPr lang="fr-FR" sz="2800" b="1" dirty="0">
              <a:solidFill>
                <a:schemeClr val="bg1"/>
              </a:solidFill>
            </a:endParaRPr>
          </a:p>
        </p:txBody>
      </p:sp>
    </p:spTree>
    <p:extLst>
      <p:ext uri="{BB962C8B-B14F-4D97-AF65-F5344CB8AC3E}">
        <p14:creationId xmlns:p14="http://schemas.microsoft.com/office/powerpoint/2010/main" val="1356183384"/>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D592B-6AAD-D0BF-65A8-621CE1424567}"/>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9CB733BA-EBBE-A10C-8BB6-DC041C4738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4993" y="459000"/>
            <a:ext cx="8987245"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C913D11-98BF-2A3D-FC2E-FDA2DB5FEF5D}"/>
              </a:ext>
            </a:extLst>
          </p:cNvPr>
          <p:cNvSpPr txBox="1"/>
          <p:nvPr/>
        </p:nvSpPr>
        <p:spPr>
          <a:xfrm>
            <a:off x="298316" y="2414954"/>
            <a:ext cx="2426677" cy="1815882"/>
          </a:xfrm>
          <a:prstGeom prst="rect">
            <a:avLst/>
          </a:prstGeom>
          <a:noFill/>
        </p:spPr>
        <p:txBody>
          <a:bodyPr wrap="square" rtlCol="0">
            <a:spAutoFit/>
          </a:bodyPr>
          <a:lstStyle/>
          <a:p>
            <a:r>
              <a:rPr lang="fr-FR" sz="2800" b="1">
                <a:solidFill>
                  <a:schemeClr val="bg1"/>
                </a:solidFill>
              </a:rPr>
              <a:t>Clocher de l'église Saint-Maurice (côté ouest).</a:t>
            </a:r>
            <a:endParaRPr lang="fr-FR" sz="2800" b="1" dirty="0">
              <a:solidFill>
                <a:schemeClr val="bg1"/>
              </a:solidFill>
            </a:endParaRPr>
          </a:p>
        </p:txBody>
      </p:sp>
    </p:spTree>
    <p:extLst>
      <p:ext uri="{BB962C8B-B14F-4D97-AF65-F5344CB8AC3E}">
        <p14:creationId xmlns:p14="http://schemas.microsoft.com/office/powerpoint/2010/main" val="3897012866"/>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ADC74-C835-6F27-E77B-DC8AE11AEC0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F74B316-676B-D8C9-5369-35282E66F3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1236" y="459000"/>
            <a:ext cx="8769527"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10883502"/>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28A47-C1C6-7402-3C3B-13D6DCC19AF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191CE07-0472-DB01-18BA-8680198CB1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1142" y="423000"/>
            <a:ext cx="4509000" cy="601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32B570-34F2-8033-367E-9E7595685CF5}"/>
              </a:ext>
            </a:extLst>
          </p:cNvPr>
          <p:cNvSpPr txBox="1"/>
          <p:nvPr/>
        </p:nvSpPr>
        <p:spPr>
          <a:xfrm>
            <a:off x="8229600" y="2461846"/>
            <a:ext cx="3856892" cy="1384995"/>
          </a:xfrm>
          <a:prstGeom prst="rect">
            <a:avLst/>
          </a:prstGeom>
          <a:noFill/>
        </p:spPr>
        <p:txBody>
          <a:bodyPr wrap="square" rtlCol="0">
            <a:spAutoFit/>
          </a:bodyPr>
          <a:lstStyle/>
          <a:p>
            <a:r>
              <a:rPr lang="fr-FR" sz="2800" b="1">
                <a:solidFill>
                  <a:schemeClr val="bg1"/>
                </a:solidFill>
              </a:rPr>
              <a:t>Croix des Andrés, qui figure sur le plan cadastral de 1834</a:t>
            </a:r>
            <a:endParaRPr lang="fr-FR" sz="2800" b="1" dirty="0">
              <a:solidFill>
                <a:schemeClr val="bg1"/>
              </a:solidFill>
            </a:endParaRPr>
          </a:p>
        </p:txBody>
      </p:sp>
    </p:spTree>
    <p:extLst>
      <p:ext uri="{BB962C8B-B14F-4D97-AF65-F5344CB8AC3E}">
        <p14:creationId xmlns:p14="http://schemas.microsoft.com/office/powerpoint/2010/main" val="3937866998"/>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09340-F8DE-3126-436C-9FFB8F19D8C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1C5DF67-80F6-1932-C550-958DB526CA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4154" y="333000"/>
            <a:ext cx="8256000" cy="6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EF1E0B-615B-7EA6-9A33-2163736EAD45}"/>
              </a:ext>
            </a:extLst>
          </p:cNvPr>
          <p:cNvSpPr txBox="1"/>
          <p:nvPr/>
        </p:nvSpPr>
        <p:spPr>
          <a:xfrm>
            <a:off x="313569" y="3182816"/>
            <a:ext cx="3212123" cy="954107"/>
          </a:xfrm>
          <a:prstGeom prst="rect">
            <a:avLst/>
          </a:prstGeom>
          <a:noFill/>
        </p:spPr>
        <p:txBody>
          <a:bodyPr wrap="square" rtlCol="0">
            <a:spAutoFit/>
          </a:bodyPr>
          <a:lstStyle/>
          <a:p>
            <a:r>
              <a:rPr lang="fr-FR" sz="2800" b="1">
                <a:solidFill>
                  <a:schemeClr val="bg1"/>
                </a:solidFill>
              </a:rPr>
              <a:t>Entrée du parc de La Sathonette.</a:t>
            </a:r>
            <a:endParaRPr lang="fr-FR" sz="2800" b="1" dirty="0">
              <a:solidFill>
                <a:schemeClr val="bg1"/>
              </a:solidFill>
            </a:endParaRPr>
          </a:p>
        </p:txBody>
      </p:sp>
    </p:spTree>
    <p:extLst>
      <p:ext uri="{BB962C8B-B14F-4D97-AF65-F5344CB8AC3E}">
        <p14:creationId xmlns:p14="http://schemas.microsoft.com/office/powerpoint/2010/main" val="3766284138"/>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82702-7EE4-E269-14A3-0E0B651E8D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B1CD188-76E3-35F3-DBB1-1E7DF2FB2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000" y="812700"/>
            <a:ext cx="11016000" cy="52326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7CDA678-772C-671F-5418-B6982911C90F}"/>
              </a:ext>
            </a:extLst>
          </p:cNvPr>
          <p:cNvSpPr txBox="1"/>
          <p:nvPr/>
        </p:nvSpPr>
        <p:spPr>
          <a:xfrm>
            <a:off x="2708031" y="6045300"/>
            <a:ext cx="7795846" cy="523220"/>
          </a:xfrm>
          <a:prstGeom prst="rect">
            <a:avLst/>
          </a:prstGeom>
          <a:noFill/>
        </p:spPr>
        <p:txBody>
          <a:bodyPr wrap="square" rtlCol="0">
            <a:spAutoFit/>
          </a:bodyPr>
          <a:lstStyle/>
          <a:p>
            <a:r>
              <a:rPr lang="fr-FR" sz="2800" b="1">
                <a:solidFill>
                  <a:schemeClr val="bg1"/>
                </a:solidFill>
              </a:rPr>
              <a:t>Les deux viaducs de la Côtière en 2014.</a:t>
            </a:r>
            <a:endParaRPr lang="fr-FR" sz="2800" b="1" dirty="0">
              <a:solidFill>
                <a:schemeClr val="bg1"/>
              </a:solidFill>
            </a:endParaRPr>
          </a:p>
        </p:txBody>
      </p:sp>
    </p:spTree>
    <p:extLst>
      <p:ext uri="{BB962C8B-B14F-4D97-AF65-F5344CB8AC3E}">
        <p14:creationId xmlns:p14="http://schemas.microsoft.com/office/powerpoint/2010/main" val="1273253885"/>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3F28A-E0FD-5F09-6516-9674F2AE8BA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CB15BE8-B542-F931-BFF9-229B8CEBC2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736" y="477000"/>
            <a:ext cx="7904936" cy="590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D1D37B-7101-484F-6611-F9A655AD814E}"/>
              </a:ext>
            </a:extLst>
          </p:cNvPr>
          <p:cNvSpPr txBox="1"/>
          <p:nvPr/>
        </p:nvSpPr>
        <p:spPr>
          <a:xfrm>
            <a:off x="8452338" y="2625969"/>
            <a:ext cx="3528647" cy="954107"/>
          </a:xfrm>
          <a:prstGeom prst="rect">
            <a:avLst/>
          </a:prstGeom>
          <a:noFill/>
        </p:spPr>
        <p:txBody>
          <a:bodyPr wrap="square" rtlCol="0">
            <a:spAutoFit/>
          </a:bodyPr>
          <a:lstStyle/>
          <a:p>
            <a:r>
              <a:rPr lang="fr-FR" sz="2800" b="1">
                <a:solidFill>
                  <a:schemeClr val="bg1"/>
                </a:solidFill>
              </a:rPr>
              <a:t>Bus Colibri à l'arrêt gare de Beynost.</a:t>
            </a:r>
            <a:endParaRPr lang="fr-FR" sz="2800" b="1" dirty="0">
              <a:solidFill>
                <a:schemeClr val="bg1"/>
              </a:solidFill>
            </a:endParaRPr>
          </a:p>
        </p:txBody>
      </p:sp>
    </p:spTree>
    <p:extLst>
      <p:ext uri="{BB962C8B-B14F-4D97-AF65-F5344CB8AC3E}">
        <p14:creationId xmlns:p14="http://schemas.microsoft.com/office/powerpoint/2010/main" val="1649598586"/>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389C1-5A4D-DC6C-420E-F10F52A9B285}"/>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48CA6748-5145-42F5-907A-B4C7333717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2620" y="351000"/>
            <a:ext cx="8242344" cy="61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98E6ED9-939B-61AC-528F-B186EACDFFE6}"/>
              </a:ext>
            </a:extLst>
          </p:cNvPr>
          <p:cNvSpPr txBox="1"/>
          <p:nvPr/>
        </p:nvSpPr>
        <p:spPr>
          <a:xfrm>
            <a:off x="304800" y="2532184"/>
            <a:ext cx="3001108" cy="1384995"/>
          </a:xfrm>
          <a:prstGeom prst="rect">
            <a:avLst/>
          </a:prstGeom>
          <a:noFill/>
        </p:spPr>
        <p:txBody>
          <a:bodyPr wrap="square" rtlCol="0">
            <a:spAutoFit/>
          </a:bodyPr>
          <a:lstStyle/>
          <a:p>
            <a:r>
              <a:rPr lang="fr-FR" sz="2800" b="1">
                <a:solidFill>
                  <a:schemeClr val="bg1"/>
                </a:solidFill>
              </a:rPr>
              <a:t>Église Saint-Julien de Beynost en 2012.</a:t>
            </a:r>
            <a:endParaRPr lang="fr-FR" sz="2800" b="1" dirty="0">
              <a:solidFill>
                <a:schemeClr val="bg1"/>
              </a:solidFill>
            </a:endParaRPr>
          </a:p>
        </p:txBody>
      </p:sp>
    </p:spTree>
    <p:extLst>
      <p:ext uri="{BB962C8B-B14F-4D97-AF65-F5344CB8AC3E}">
        <p14:creationId xmlns:p14="http://schemas.microsoft.com/office/powerpoint/2010/main" val="3631804381"/>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997EF-14F6-1444-4193-CC24444F9B1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68C22D0-AFF3-303D-7894-C683D3072C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3911" y="357000"/>
            <a:ext cx="4608000" cy="614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5E630E7-DD76-91AE-FF28-21EA5A2E6AE9}"/>
              </a:ext>
            </a:extLst>
          </p:cNvPr>
          <p:cNvSpPr txBox="1"/>
          <p:nvPr/>
        </p:nvSpPr>
        <p:spPr>
          <a:xfrm>
            <a:off x="8264769" y="2860431"/>
            <a:ext cx="3165231" cy="954107"/>
          </a:xfrm>
          <a:prstGeom prst="rect">
            <a:avLst/>
          </a:prstGeom>
          <a:noFill/>
        </p:spPr>
        <p:txBody>
          <a:bodyPr wrap="square" rtlCol="0">
            <a:spAutoFit/>
          </a:bodyPr>
          <a:lstStyle/>
          <a:p>
            <a:r>
              <a:rPr lang="fr-FR" sz="2800" b="1">
                <a:solidFill>
                  <a:schemeClr val="bg1"/>
                </a:solidFill>
              </a:rPr>
              <a:t>Le monument aux morts de Beynost.</a:t>
            </a:r>
            <a:endParaRPr lang="fr-FR" sz="2800" b="1" dirty="0">
              <a:solidFill>
                <a:schemeClr val="bg1"/>
              </a:solidFill>
            </a:endParaRPr>
          </a:p>
        </p:txBody>
      </p:sp>
    </p:spTree>
    <p:extLst>
      <p:ext uri="{BB962C8B-B14F-4D97-AF65-F5344CB8AC3E}">
        <p14:creationId xmlns:p14="http://schemas.microsoft.com/office/powerpoint/2010/main" val="996832322"/>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20C9E-D329-96AD-64A7-F02E371055A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12BC609-A989-5CE6-0197-455DDE0D50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370" y="351000"/>
            <a:ext cx="8208000" cy="61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78A7C7F-BC30-BA12-C1A2-951CEFF548DB}"/>
              </a:ext>
            </a:extLst>
          </p:cNvPr>
          <p:cNvSpPr txBox="1"/>
          <p:nvPr/>
        </p:nvSpPr>
        <p:spPr>
          <a:xfrm>
            <a:off x="504092" y="2521059"/>
            <a:ext cx="2801816" cy="1815882"/>
          </a:xfrm>
          <a:prstGeom prst="rect">
            <a:avLst/>
          </a:prstGeom>
          <a:noFill/>
        </p:spPr>
        <p:txBody>
          <a:bodyPr wrap="square" rtlCol="0">
            <a:spAutoFit/>
          </a:bodyPr>
          <a:lstStyle/>
          <a:p>
            <a:r>
              <a:rPr lang="fr-FR" sz="2800" b="1">
                <a:solidFill>
                  <a:schemeClr val="bg1"/>
                </a:solidFill>
              </a:rPr>
              <a:t>La maison Delorme depuis la rue centrale en août 2013.</a:t>
            </a:r>
            <a:endParaRPr lang="fr-FR" sz="2800" b="1" dirty="0">
              <a:solidFill>
                <a:schemeClr val="bg1"/>
              </a:solidFill>
            </a:endParaRPr>
          </a:p>
        </p:txBody>
      </p:sp>
    </p:spTree>
    <p:extLst>
      <p:ext uri="{BB962C8B-B14F-4D97-AF65-F5344CB8AC3E}">
        <p14:creationId xmlns:p14="http://schemas.microsoft.com/office/powerpoint/2010/main" val="690107921"/>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71835-3D70-025B-0AC5-D0FAE1628D35}"/>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DD8991B8-42ED-A6DA-1FF4-42315CBFC2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631" y="315000"/>
            <a:ext cx="8304000"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7E5F345-DFE3-5966-749F-B2CE6EBE2AA8}"/>
              </a:ext>
            </a:extLst>
          </p:cNvPr>
          <p:cNvSpPr txBox="1"/>
          <p:nvPr/>
        </p:nvSpPr>
        <p:spPr>
          <a:xfrm>
            <a:off x="8675077" y="3141785"/>
            <a:ext cx="2743200" cy="523220"/>
          </a:xfrm>
          <a:prstGeom prst="rect">
            <a:avLst/>
          </a:prstGeom>
          <a:noFill/>
        </p:spPr>
        <p:txBody>
          <a:bodyPr wrap="square" rtlCol="0">
            <a:spAutoFit/>
          </a:bodyPr>
          <a:lstStyle/>
          <a:p>
            <a:r>
              <a:rPr lang="fr-FR" sz="2800" b="1" dirty="0">
                <a:solidFill>
                  <a:schemeClr val="bg1"/>
                </a:solidFill>
              </a:rPr>
              <a:t>fontaine-</a:t>
            </a:r>
          </a:p>
        </p:txBody>
      </p:sp>
    </p:spTree>
    <p:extLst>
      <p:ext uri="{BB962C8B-B14F-4D97-AF65-F5344CB8AC3E}">
        <p14:creationId xmlns:p14="http://schemas.microsoft.com/office/powerpoint/2010/main" val="3998442550"/>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34BB6-4BDD-9F0E-60A0-E8A96270E4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148C42D-64D0-28CC-40DE-A2FF67372A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6810" y="639000"/>
            <a:ext cx="10858379"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42904941"/>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BB6D-65A6-6735-FFA5-7212F7F6FFD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DBDE579-F951-86F1-1634-0B59295F5F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4589" y="279000"/>
            <a:ext cx="4725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5B27CE-306E-8AA5-B137-094A646C6106}"/>
              </a:ext>
            </a:extLst>
          </p:cNvPr>
          <p:cNvSpPr txBox="1"/>
          <p:nvPr/>
        </p:nvSpPr>
        <p:spPr>
          <a:xfrm>
            <a:off x="644769" y="2951946"/>
            <a:ext cx="3176954" cy="954107"/>
          </a:xfrm>
          <a:prstGeom prst="rect">
            <a:avLst/>
          </a:prstGeom>
          <a:noFill/>
        </p:spPr>
        <p:txBody>
          <a:bodyPr wrap="square" rtlCol="0">
            <a:spAutoFit/>
          </a:bodyPr>
          <a:lstStyle/>
          <a:p>
            <a:r>
              <a:rPr lang="fr-FR" sz="2800" b="1">
                <a:solidFill>
                  <a:schemeClr val="bg1"/>
                </a:solidFill>
              </a:rPr>
              <a:t>st-maurice-de-beynost</a:t>
            </a:r>
            <a:endParaRPr lang="fr-FR" sz="2800" b="1" dirty="0">
              <a:solidFill>
                <a:schemeClr val="bg1"/>
              </a:solidFill>
            </a:endParaRPr>
          </a:p>
        </p:txBody>
      </p:sp>
    </p:spTree>
    <p:extLst>
      <p:ext uri="{BB962C8B-B14F-4D97-AF65-F5344CB8AC3E}">
        <p14:creationId xmlns:p14="http://schemas.microsoft.com/office/powerpoint/2010/main" val="2302722193"/>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00646-FAC0-049C-0BC5-6F4C5CD5622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176C9A0-4ED8-1B16-F28D-D6C60DF0A4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5703" y="279000"/>
            <a:ext cx="492187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B9009B-E400-2D9D-133D-9E1AB8B5AE78}"/>
              </a:ext>
            </a:extLst>
          </p:cNvPr>
          <p:cNvSpPr txBox="1"/>
          <p:nvPr/>
        </p:nvSpPr>
        <p:spPr>
          <a:xfrm>
            <a:off x="8557846" y="2640341"/>
            <a:ext cx="3634154" cy="954107"/>
          </a:xfrm>
          <a:prstGeom prst="rect">
            <a:avLst/>
          </a:prstGeom>
          <a:noFill/>
        </p:spPr>
        <p:txBody>
          <a:bodyPr wrap="square" rtlCol="0">
            <a:spAutoFit/>
          </a:bodyPr>
          <a:lstStyle/>
          <a:p>
            <a:r>
              <a:rPr lang="fr-FR" sz="2800" b="1">
                <a:solidFill>
                  <a:schemeClr val="bg1"/>
                </a:solidFill>
              </a:rPr>
              <a:t>st-maurice-de-beynost</a:t>
            </a:r>
            <a:endParaRPr lang="fr-FR" sz="2800" b="1" dirty="0">
              <a:solidFill>
                <a:schemeClr val="bg1"/>
              </a:solidFill>
            </a:endParaRPr>
          </a:p>
        </p:txBody>
      </p:sp>
    </p:spTree>
    <p:extLst>
      <p:ext uri="{BB962C8B-B14F-4D97-AF65-F5344CB8AC3E}">
        <p14:creationId xmlns:p14="http://schemas.microsoft.com/office/powerpoint/2010/main" val="1288305230"/>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B499DF4-AFC4-2A73-8CD9-E29077D39A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95534"/>
            <a:ext cx="3714750" cy="4191000"/>
          </a:xfrm>
          <a:prstGeom prst="rect">
            <a:avLst/>
          </a:prstGeom>
        </p:spPr>
      </p:pic>
      <p:pic>
        <p:nvPicPr>
          <p:cNvPr id="9" name="Image 8">
            <a:extLst>
              <a:ext uri="{FF2B5EF4-FFF2-40B4-BE49-F238E27FC236}">
                <a16:creationId xmlns:a16="http://schemas.microsoft.com/office/drawing/2014/main" id="{F8C1BD79-0B1B-28D6-9CAB-77D1C33AD73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95534"/>
            <a:ext cx="3714750" cy="4191000"/>
          </a:xfrm>
          <a:prstGeom prst="rect">
            <a:avLst/>
          </a:prstGeom>
        </p:spPr>
      </p:pic>
      <p:sp>
        <p:nvSpPr>
          <p:cNvPr id="2" name="ZoneTexte 1">
            <a:extLst>
              <a:ext uri="{FF2B5EF4-FFF2-40B4-BE49-F238E27FC236}">
                <a16:creationId xmlns:a16="http://schemas.microsoft.com/office/drawing/2014/main" id="{54E38B74-F117-43A3-A57A-6360E20E9BC0}"/>
              </a:ext>
            </a:extLst>
          </p:cNvPr>
          <p:cNvSpPr txBox="1"/>
          <p:nvPr/>
        </p:nvSpPr>
        <p:spPr>
          <a:xfrm>
            <a:off x="2930769" y="470096"/>
            <a:ext cx="6729047" cy="954107"/>
          </a:xfrm>
          <a:prstGeom prst="rect">
            <a:avLst/>
          </a:prstGeom>
          <a:noFill/>
        </p:spPr>
        <p:txBody>
          <a:bodyPr wrap="square" rtlCol="0">
            <a:spAutoFit/>
          </a:bodyPr>
          <a:lstStyle/>
          <a:p>
            <a:r>
              <a:rPr lang="fr-FR" sz="2800" b="1" dirty="0">
                <a:solidFill>
                  <a:srgbClr val="FFFF00"/>
                </a:solidFill>
              </a:rPr>
              <a:t>Lorient Vous A Présenté La Commune De Saint – Maurice – De – Beynost - Ain</a:t>
            </a:r>
          </a:p>
        </p:txBody>
      </p:sp>
      <p:sp>
        <p:nvSpPr>
          <p:cNvPr id="3" name="ZoneTexte 2">
            <a:extLst>
              <a:ext uri="{FF2B5EF4-FFF2-40B4-BE49-F238E27FC236}">
                <a16:creationId xmlns:a16="http://schemas.microsoft.com/office/drawing/2014/main" id="{6316896C-F720-0403-E315-44D0319FB64A}"/>
              </a:ext>
            </a:extLst>
          </p:cNvPr>
          <p:cNvSpPr txBox="1"/>
          <p:nvPr/>
        </p:nvSpPr>
        <p:spPr>
          <a:xfrm>
            <a:off x="3714750" y="3282462"/>
            <a:ext cx="5673969"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B5E6C5C5-B825-B3A2-4CCF-29A248AB6A2F}"/>
              </a:ext>
            </a:extLst>
          </p:cNvPr>
          <p:cNvSpPr txBox="1"/>
          <p:nvPr/>
        </p:nvSpPr>
        <p:spPr>
          <a:xfrm>
            <a:off x="5416062" y="5138710"/>
            <a:ext cx="3622431"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203532977"/>
      </p:ext>
    </p:extLst>
  </p:cSld>
  <p:clrMapOvr>
    <a:masterClrMapping/>
  </p:clrMapOvr>
  <mc:AlternateContent xmlns:mc="http://schemas.openxmlformats.org/markup-compatibility/2006" xmlns:p14="http://schemas.microsoft.com/office/powerpoint/2010/main">
    <mc:Choice Requires="p14">
      <p:transition spd="slow" p14:dur="5250" advClick="0" advTm="13000">
        <p:wipe/>
      </p:transition>
    </mc:Choice>
    <mc:Fallback xmlns="">
      <p:transition spd="slow" advClick="0" advTm="13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TotalTime>
  <Words>345</Words>
  <Application>Microsoft Office PowerPoint</Application>
  <PresentationFormat>Grand écran</PresentationFormat>
  <Paragraphs>31</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2026-04-04T09:05:17Z</dcterms:created>
  <dcterms:modified xsi:type="dcterms:W3CDTF">2026-04-08T03:22:11Z</dcterms:modified>
</cp:coreProperties>
</file>